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1.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4"/>
  </p:sldMasterIdLst>
  <p:notesMasterIdLst>
    <p:notesMasterId r:id="rId34"/>
  </p:notesMasterIdLst>
  <p:sldIdLst>
    <p:sldId id="2146847406" r:id="rId5"/>
    <p:sldId id="2146847416" r:id="rId6"/>
    <p:sldId id="2146847409" r:id="rId7"/>
    <p:sldId id="2146847412" r:id="rId8"/>
    <p:sldId id="2146847414" r:id="rId9"/>
    <p:sldId id="2146847417" r:id="rId10"/>
    <p:sldId id="2146847418" r:id="rId11"/>
    <p:sldId id="2146847420" r:id="rId12"/>
    <p:sldId id="2146847464" r:id="rId13"/>
    <p:sldId id="2146847422" r:id="rId14"/>
    <p:sldId id="2146847461" r:id="rId15"/>
    <p:sldId id="2146847426" r:id="rId16"/>
    <p:sldId id="2146847427" r:id="rId17"/>
    <p:sldId id="2146847428" r:id="rId18"/>
    <p:sldId id="2146847429" r:id="rId19"/>
    <p:sldId id="2146847430" r:id="rId20"/>
    <p:sldId id="2146847431" r:id="rId21"/>
    <p:sldId id="2146847432" r:id="rId22"/>
    <p:sldId id="2146847435" r:id="rId23"/>
    <p:sldId id="2146847438" r:id="rId24"/>
    <p:sldId id="2146847441" r:id="rId25"/>
    <p:sldId id="2146847442" r:id="rId26"/>
    <p:sldId id="2146847443" r:id="rId27"/>
    <p:sldId id="2146847450" r:id="rId28"/>
    <p:sldId id="2146847451" r:id="rId29"/>
    <p:sldId id="2146847452" r:id="rId30"/>
    <p:sldId id="2146847454" r:id="rId31"/>
    <p:sldId id="2146847460" r:id="rId32"/>
    <p:sldId id="214684746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4EE0217-946B-8102-B4ED-0B4DF896D58B}" name="Vaishali Gursal" initials="VG" userId="Vaishali Gursal" providerId="None"/>
  <p188:author id="{9F8A2C23-EDC3-3CD6-5526-41B2C8DC29FF}" name="Helen Stanford" initials="HS" userId="Helen Stanford" providerId="None"/>
  <p188:author id="{22A657AD-00B7-B5CA-27C8-5585190DAA3A}" name="Sarah Turner" initials="ST" userId="S::Sarah.Turner@wearelucidgroup.com::fd33087a-348c-4188-b94f-952ae308859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172F"/>
    <a:srgbClr val="3C1658"/>
    <a:srgbClr val="F9F9F9"/>
    <a:srgbClr val="C93841"/>
    <a:srgbClr val="0079C7"/>
    <a:srgbClr val="B0182E"/>
    <a:srgbClr val="B77EB2"/>
    <a:srgbClr val="E76E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7" d="100"/>
          <a:sy n="67" d="100"/>
        </p:scale>
        <p:origin x="548" y="4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rah Turner" userId="fd33087a-348c-4188-b94f-952ae3088599" providerId="ADAL" clId="{294200F4-9016-415E-9866-36D9B03C3D9D}"/>
    <pc:docChg chg="custSel modSld">
      <pc:chgData name="Sarah Turner" userId="fd33087a-348c-4188-b94f-952ae3088599" providerId="ADAL" clId="{294200F4-9016-415E-9866-36D9B03C3D9D}" dt="2024-05-24T15:04:43.637" v="155" actId="20577"/>
      <pc:docMkLst>
        <pc:docMk/>
      </pc:docMkLst>
      <pc:sldChg chg="modSp mod">
        <pc:chgData name="Sarah Turner" userId="fd33087a-348c-4188-b94f-952ae3088599" providerId="ADAL" clId="{294200F4-9016-415E-9866-36D9B03C3D9D}" dt="2024-05-24T15:04:43.637" v="155" actId="20577"/>
        <pc:sldMkLst>
          <pc:docMk/>
          <pc:sldMk cId="3910080627" sldId="2146847431"/>
        </pc:sldMkLst>
        <pc:spChg chg="mod">
          <ac:chgData name="Sarah Turner" userId="fd33087a-348c-4188-b94f-952ae3088599" providerId="ADAL" clId="{294200F4-9016-415E-9866-36D9B03C3D9D}" dt="2024-05-24T15:04:03.742" v="73" actId="20577"/>
          <ac:spMkLst>
            <pc:docMk/>
            <pc:sldMk cId="3910080627" sldId="2146847431"/>
            <ac:spMk id="4" creationId="{D1690B1D-7FA9-E5DB-7B20-A886B0204C38}"/>
          </ac:spMkLst>
        </pc:spChg>
        <pc:spChg chg="mod">
          <ac:chgData name="Sarah Turner" userId="fd33087a-348c-4188-b94f-952ae3088599" providerId="ADAL" clId="{294200F4-9016-415E-9866-36D9B03C3D9D}" dt="2024-05-24T15:04:43.637" v="155" actId="20577"/>
          <ac:spMkLst>
            <pc:docMk/>
            <pc:sldMk cId="3910080627" sldId="2146847431"/>
            <ac:spMk id="15" creationId="{30A10FA2-1507-0FC9-3872-2CB4F0B58657}"/>
          </ac:spMkLst>
        </pc:spChg>
        <pc:graphicFrameChg chg="modGraphic">
          <ac:chgData name="Sarah Turner" userId="fd33087a-348c-4188-b94f-952ae3088599" providerId="ADAL" clId="{294200F4-9016-415E-9866-36D9B03C3D9D}" dt="2024-05-24T14:45:03.305" v="69" actId="20577"/>
          <ac:graphicFrameMkLst>
            <pc:docMk/>
            <pc:sldMk cId="3910080627" sldId="2146847431"/>
            <ac:graphicFrameMk id="6" creationId="{8AD9DC8B-B3C7-8548-F462-CDB4204D115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834013803830067E-2"/>
          <c:y val="4.7732034526628032E-2"/>
          <c:w val="0.89691730408620352"/>
          <c:h val="0.73184920066809833"/>
        </c:manualLayout>
      </c:layout>
      <c:barChart>
        <c:barDir val="col"/>
        <c:grouping val="stacked"/>
        <c:varyColors val="0"/>
        <c:ser>
          <c:idx val="0"/>
          <c:order val="0"/>
          <c:tx>
            <c:strRef>
              <c:f>Sheet1!$B$1</c:f>
              <c:strCache>
                <c:ptCount val="1"/>
                <c:pt idx="0">
                  <c:v>Asthma</c:v>
                </c:pt>
              </c:strCache>
            </c:strRef>
          </c:tx>
          <c:spPr>
            <a:solidFill>
              <a:schemeClr val="accent2">
                <a:lumMod val="40000"/>
                <a:lumOff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Sheet1!$B$2:$B$30</c:f>
              <c:numCache>
                <c:formatCode>0.00%</c:formatCode>
                <c:ptCount val="29"/>
                <c:pt idx="0">
                  <c:v>0.59</c:v>
                </c:pt>
                <c:pt idx="1">
                  <c:v>0.62</c:v>
                </c:pt>
                <c:pt idx="2">
                  <c:v>0.61</c:v>
                </c:pt>
                <c:pt idx="3">
                  <c:v>0.64</c:v>
                </c:pt>
                <c:pt idx="4">
                  <c:v>0.64</c:v>
                </c:pt>
                <c:pt idx="5">
                  <c:v>0.63</c:v>
                </c:pt>
                <c:pt idx="6">
                  <c:v>0.64</c:v>
                </c:pt>
                <c:pt idx="7">
                  <c:v>0.65</c:v>
                </c:pt>
                <c:pt idx="8">
                  <c:v>0.64</c:v>
                </c:pt>
                <c:pt idx="9">
                  <c:v>0.64</c:v>
                </c:pt>
                <c:pt idx="10">
                  <c:v>0.63</c:v>
                </c:pt>
                <c:pt idx="11">
                  <c:v>0.62</c:v>
                </c:pt>
                <c:pt idx="12">
                  <c:v>0.61</c:v>
                </c:pt>
                <c:pt idx="13">
                  <c:v>0.6</c:v>
                </c:pt>
                <c:pt idx="14">
                  <c:v>0.61</c:v>
                </c:pt>
                <c:pt idx="15">
                  <c:v>0.62</c:v>
                </c:pt>
                <c:pt idx="16">
                  <c:v>0.59</c:v>
                </c:pt>
                <c:pt idx="17">
                  <c:v>0.6</c:v>
                </c:pt>
                <c:pt idx="18">
                  <c:v>0.61</c:v>
                </c:pt>
                <c:pt idx="19">
                  <c:v>0.6</c:v>
                </c:pt>
                <c:pt idx="20">
                  <c:v>0.56999999999999995</c:v>
                </c:pt>
                <c:pt idx="21">
                  <c:v>0.57999999999999996</c:v>
                </c:pt>
                <c:pt idx="22">
                  <c:v>0.56999999999999995</c:v>
                </c:pt>
                <c:pt idx="23">
                  <c:v>0.56999999999999995</c:v>
                </c:pt>
                <c:pt idx="24">
                  <c:v>0.56000000000000005</c:v>
                </c:pt>
                <c:pt idx="25">
                  <c:v>0.56999999999999995</c:v>
                </c:pt>
                <c:pt idx="26">
                  <c:v>0.56000000000000005</c:v>
                </c:pt>
                <c:pt idx="27">
                  <c:v>0.55000000000000004</c:v>
                </c:pt>
                <c:pt idx="28">
                  <c:v>0.55000000000000004</c:v>
                </c:pt>
              </c:numCache>
            </c:numRef>
          </c:val>
          <c:extLst>
            <c:ext xmlns:c16="http://schemas.microsoft.com/office/drawing/2014/chart" uri="{C3380CC4-5D6E-409C-BE32-E72D297353CC}">
              <c16:uniqueId val="{00000000-3A44-458D-8000-D40BDF331FC9}"/>
            </c:ext>
          </c:extLst>
        </c:ser>
        <c:ser>
          <c:idx val="1"/>
          <c:order val="1"/>
          <c:tx>
            <c:strRef>
              <c:f>Sheet1!$C$1</c:f>
              <c:strCache>
                <c:ptCount val="1"/>
                <c:pt idx="0">
                  <c:v>COPD</c:v>
                </c:pt>
              </c:strCache>
            </c:strRef>
          </c:tx>
          <c:spPr>
            <a:solidFill>
              <a:schemeClr val="accent2"/>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Sheet1!$C$2:$C$30</c:f>
              <c:numCache>
                <c:formatCode>0.00%</c:formatCode>
                <c:ptCount val="29"/>
                <c:pt idx="0">
                  <c:v>0.12</c:v>
                </c:pt>
                <c:pt idx="1">
                  <c:v>0.11</c:v>
                </c:pt>
                <c:pt idx="2">
                  <c:v>0.11</c:v>
                </c:pt>
                <c:pt idx="3">
                  <c:v>0.1</c:v>
                </c:pt>
                <c:pt idx="4">
                  <c:v>0.1</c:v>
                </c:pt>
                <c:pt idx="5">
                  <c:v>0.1</c:v>
                </c:pt>
                <c:pt idx="6">
                  <c:v>0.09</c:v>
                </c:pt>
                <c:pt idx="7">
                  <c:v>0.09</c:v>
                </c:pt>
                <c:pt idx="8">
                  <c:v>0.08</c:v>
                </c:pt>
                <c:pt idx="9">
                  <c:v>0.08</c:v>
                </c:pt>
                <c:pt idx="10">
                  <c:v>0.09</c:v>
                </c:pt>
                <c:pt idx="11">
                  <c:v>0.1</c:v>
                </c:pt>
                <c:pt idx="12">
                  <c:v>0.1</c:v>
                </c:pt>
                <c:pt idx="13">
                  <c:v>0.11</c:v>
                </c:pt>
                <c:pt idx="14">
                  <c:v>0.11</c:v>
                </c:pt>
                <c:pt idx="15">
                  <c:v>0.1</c:v>
                </c:pt>
                <c:pt idx="16">
                  <c:v>0.14000000000000001</c:v>
                </c:pt>
                <c:pt idx="17">
                  <c:v>0.14000000000000001</c:v>
                </c:pt>
                <c:pt idx="18">
                  <c:v>0.12</c:v>
                </c:pt>
                <c:pt idx="19">
                  <c:v>0.13</c:v>
                </c:pt>
                <c:pt idx="20">
                  <c:v>0.16</c:v>
                </c:pt>
                <c:pt idx="21">
                  <c:v>0.17</c:v>
                </c:pt>
                <c:pt idx="22">
                  <c:v>0.18</c:v>
                </c:pt>
                <c:pt idx="23">
                  <c:v>0.19</c:v>
                </c:pt>
                <c:pt idx="24">
                  <c:v>0.2</c:v>
                </c:pt>
                <c:pt idx="25">
                  <c:v>0.21</c:v>
                </c:pt>
                <c:pt idx="26">
                  <c:v>0.22</c:v>
                </c:pt>
                <c:pt idx="27">
                  <c:v>0.23</c:v>
                </c:pt>
                <c:pt idx="28">
                  <c:v>0.23</c:v>
                </c:pt>
              </c:numCache>
            </c:numRef>
          </c:val>
          <c:extLst>
            <c:ext xmlns:c16="http://schemas.microsoft.com/office/drawing/2014/chart" uri="{C3380CC4-5D6E-409C-BE32-E72D297353CC}">
              <c16:uniqueId val="{00000001-3A44-458D-8000-D40BDF331FC9}"/>
            </c:ext>
          </c:extLst>
        </c:ser>
        <c:ser>
          <c:idx val="2"/>
          <c:order val="2"/>
          <c:tx>
            <c:strRef>
              <c:f>Sheet1!$D$1</c:f>
              <c:strCache>
                <c:ptCount val="1"/>
                <c:pt idx="0">
                  <c:v>Crohns</c:v>
                </c:pt>
              </c:strCache>
            </c:strRef>
          </c:tx>
          <c:spPr>
            <a:solidFill>
              <a:schemeClr val="accent3"/>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Sheet1!$D$2:$D$30</c:f>
              <c:numCache>
                <c:formatCode>0.00%</c:formatCode>
                <c:ptCount val="29"/>
                <c:pt idx="0">
                  <c:v>0.03</c:v>
                </c:pt>
                <c:pt idx="1">
                  <c:v>0.02</c:v>
                </c:pt>
                <c:pt idx="2">
                  <c:v>0.02</c:v>
                </c:pt>
                <c:pt idx="3">
                  <c:v>0.02</c:v>
                </c:pt>
                <c:pt idx="4">
                  <c:v>0.02</c:v>
                </c:pt>
                <c:pt idx="5">
                  <c:v>0.02</c:v>
                </c:pt>
                <c:pt idx="6">
                  <c:v>0.02</c:v>
                </c:pt>
                <c:pt idx="7">
                  <c:v>0.02</c:v>
                </c:pt>
                <c:pt idx="8">
                  <c:v>0.02</c:v>
                </c:pt>
                <c:pt idx="9">
                  <c:v>0.02</c:v>
                </c:pt>
                <c:pt idx="10">
                  <c:v>0.02</c:v>
                </c:pt>
                <c:pt idx="11">
                  <c:v>0.01</c:v>
                </c:pt>
                <c:pt idx="12">
                  <c:v>0.01</c:v>
                </c:pt>
                <c:pt idx="13">
                  <c:v>0.01</c:v>
                </c:pt>
                <c:pt idx="14">
                  <c:v>0.01</c:v>
                </c:pt>
                <c:pt idx="15">
                  <c:v>0.01</c:v>
                </c:pt>
                <c:pt idx="16">
                  <c:v>0.01</c:v>
                </c:pt>
                <c:pt idx="17">
                  <c:v>0.01</c:v>
                </c:pt>
                <c:pt idx="18">
                  <c:v>0.01</c:v>
                </c:pt>
                <c:pt idx="19">
                  <c:v>0.02</c:v>
                </c:pt>
                <c:pt idx="20">
                  <c:v>0.01</c:v>
                </c:pt>
                <c:pt idx="21">
                  <c:v>0.01</c:v>
                </c:pt>
                <c:pt idx="22">
                  <c:v>0.01</c:v>
                </c:pt>
                <c:pt idx="23">
                  <c:v>0.01</c:v>
                </c:pt>
                <c:pt idx="24">
                  <c:v>0.01</c:v>
                </c:pt>
                <c:pt idx="25">
                  <c:v>0.01</c:v>
                </c:pt>
                <c:pt idx="26">
                  <c:v>0.01</c:v>
                </c:pt>
                <c:pt idx="27">
                  <c:v>0.01</c:v>
                </c:pt>
                <c:pt idx="28">
                  <c:v>0.01</c:v>
                </c:pt>
              </c:numCache>
            </c:numRef>
          </c:val>
          <c:extLst>
            <c:ext xmlns:c16="http://schemas.microsoft.com/office/drawing/2014/chart" uri="{C3380CC4-5D6E-409C-BE32-E72D297353CC}">
              <c16:uniqueId val="{00000002-3A44-458D-8000-D40BDF331FC9}"/>
            </c:ext>
          </c:extLst>
        </c:ser>
        <c:ser>
          <c:idx val="3"/>
          <c:order val="3"/>
          <c:tx>
            <c:strRef>
              <c:f>Sheet1!$E$1</c:f>
              <c:strCache>
                <c:ptCount val="1"/>
                <c:pt idx="0">
                  <c:v>Other</c:v>
                </c:pt>
              </c:strCache>
            </c:strRef>
          </c:tx>
          <c:spPr>
            <a:solidFill>
              <a:schemeClr val="accent4"/>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Sheet1!$E$2:$E$30</c:f>
              <c:numCache>
                <c:formatCode>0.00%</c:formatCode>
                <c:ptCount val="29"/>
                <c:pt idx="0">
                  <c:v>0.1</c:v>
                </c:pt>
                <c:pt idx="1">
                  <c:v>0.11</c:v>
                </c:pt>
                <c:pt idx="2">
                  <c:v>0.11</c:v>
                </c:pt>
                <c:pt idx="3">
                  <c:v>0.11</c:v>
                </c:pt>
                <c:pt idx="4">
                  <c:v>0.11</c:v>
                </c:pt>
                <c:pt idx="5">
                  <c:v>0.11</c:v>
                </c:pt>
                <c:pt idx="6">
                  <c:v>0.11</c:v>
                </c:pt>
                <c:pt idx="7">
                  <c:v>0.1</c:v>
                </c:pt>
                <c:pt idx="8">
                  <c:v>0.12</c:v>
                </c:pt>
                <c:pt idx="9">
                  <c:v>0.12</c:v>
                </c:pt>
                <c:pt idx="10">
                  <c:v>0.12</c:v>
                </c:pt>
                <c:pt idx="11">
                  <c:v>0.13</c:v>
                </c:pt>
                <c:pt idx="12">
                  <c:v>0.15</c:v>
                </c:pt>
                <c:pt idx="13">
                  <c:v>0.15</c:v>
                </c:pt>
                <c:pt idx="14">
                  <c:v>0.14000000000000001</c:v>
                </c:pt>
                <c:pt idx="15">
                  <c:v>0.14000000000000001</c:v>
                </c:pt>
                <c:pt idx="16">
                  <c:v>0.14000000000000001</c:v>
                </c:pt>
                <c:pt idx="17">
                  <c:v>0.13</c:v>
                </c:pt>
                <c:pt idx="18">
                  <c:v>0.14000000000000001</c:v>
                </c:pt>
                <c:pt idx="19">
                  <c:v>0.14000000000000001</c:v>
                </c:pt>
                <c:pt idx="20">
                  <c:v>0.14000000000000001</c:v>
                </c:pt>
                <c:pt idx="21">
                  <c:v>0.13</c:v>
                </c:pt>
                <c:pt idx="22">
                  <c:v>0.13</c:v>
                </c:pt>
                <c:pt idx="23">
                  <c:v>0.13</c:v>
                </c:pt>
                <c:pt idx="24">
                  <c:v>0.13</c:v>
                </c:pt>
                <c:pt idx="25">
                  <c:v>0.11</c:v>
                </c:pt>
                <c:pt idx="26">
                  <c:v>0.11</c:v>
                </c:pt>
                <c:pt idx="27">
                  <c:v>0.12</c:v>
                </c:pt>
                <c:pt idx="28">
                  <c:v>0.11</c:v>
                </c:pt>
              </c:numCache>
            </c:numRef>
          </c:val>
          <c:extLst>
            <c:ext xmlns:c16="http://schemas.microsoft.com/office/drawing/2014/chart" uri="{C3380CC4-5D6E-409C-BE32-E72D297353CC}">
              <c16:uniqueId val="{00000003-3A44-458D-8000-D40BDF331FC9}"/>
            </c:ext>
          </c:extLst>
        </c:ser>
        <c:ser>
          <c:idx val="4"/>
          <c:order val="4"/>
          <c:tx>
            <c:strRef>
              <c:f>Sheet1!$F$1</c:f>
              <c:strCache>
                <c:ptCount val="1"/>
                <c:pt idx="0">
                  <c:v>RA</c:v>
                </c:pt>
              </c:strCache>
            </c:strRef>
          </c:tx>
          <c:spPr>
            <a:solidFill>
              <a:schemeClr val="accent1">
                <a:lumMod val="60000"/>
                <a:lumOff val="4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Sheet1!$F$2:$F$30</c:f>
              <c:numCache>
                <c:formatCode>0.00%</c:formatCode>
                <c:ptCount val="29"/>
                <c:pt idx="0">
                  <c:v>0.1</c:v>
                </c:pt>
                <c:pt idx="1">
                  <c:v>7.0000000000000007E-2</c:v>
                </c:pt>
                <c:pt idx="2">
                  <c:v>0.08</c:v>
                </c:pt>
                <c:pt idx="3">
                  <c:v>0.06</c:v>
                </c:pt>
                <c:pt idx="4">
                  <c:v>0.06</c:v>
                </c:pt>
                <c:pt idx="5">
                  <c:v>7.0000000000000007E-2</c:v>
                </c:pt>
                <c:pt idx="6">
                  <c:v>7.0000000000000007E-2</c:v>
                </c:pt>
                <c:pt idx="7">
                  <c:v>7.0000000000000007E-2</c:v>
                </c:pt>
                <c:pt idx="8">
                  <c:v>7.0000000000000007E-2</c:v>
                </c:pt>
                <c:pt idx="9">
                  <c:v>7.0000000000000007E-2</c:v>
                </c:pt>
                <c:pt idx="10">
                  <c:v>7.0000000000000007E-2</c:v>
                </c:pt>
                <c:pt idx="11">
                  <c:v>7.0000000000000007E-2</c:v>
                </c:pt>
                <c:pt idx="12">
                  <c:v>0.06</c:v>
                </c:pt>
                <c:pt idx="13">
                  <c:v>0.06</c:v>
                </c:pt>
                <c:pt idx="14">
                  <c:v>0.06</c:v>
                </c:pt>
                <c:pt idx="15">
                  <c:v>0.06</c:v>
                </c:pt>
                <c:pt idx="16">
                  <c:v>0.06</c:v>
                </c:pt>
                <c:pt idx="17">
                  <c:v>0.06</c:v>
                </c:pt>
                <c:pt idx="18">
                  <c:v>0.06</c:v>
                </c:pt>
                <c:pt idx="19">
                  <c:v>0.06</c:v>
                </c:pt>
                <c:pt idx="20">
                  <c:v>0.06</c:v>
                </c:pt>
                <c:pt idx="21">
                  <c:v>0.05</c:v>
                </c:pt>
                <c:pt idx="22">
                  <c:v>0.05</c:v>
                </c:pt>
                <c:pt idx="23">
                  <c:v>0.05</c:v>
                </c:pt>
                <c:pt idx="24">
                  <c:v>0.04</c:v>
                </c:pt>
                <c:pt idx="25">
                  <c:v>0.05</c:v>
                </c:pt>
                <c:pt idx="26">
                  <c:v>0.04</c:v>
                </c:pt>
                <c:pt idx="27">
                  <c:v>0.04</c:v>
                </c:pt>
                <c:pt idx="28">
                  <c:v>0.05</c:v>
                </c:pt>
              </c:numCache>
            </c:numRef>
          </c:val>
          <c:extLst>
            <c:ext xmlns:c16="http://schemas.microsoft.com/office/drawing/2014/chart" uri="{C3380CC4-5D6E-409C-BE32-E72D297353CC}">
              <c16:uniqueId val="{00000004-3A44-458D-8000-D40BDF331FC9}"/>
            </c:ext>
          </c:extLst>
        </c:ser>
        <c:ser>
          <c:idx val="5"/>
          <c:order val="5"/>
          <c:tx>
            <c:strRef>
              <c:f>Sheet1!$G$1</c:f>
              <c:strCache>
                <c:ptCount val="1"/>
                <c:pt idx="0">
                  <c:v>sle</c:v>
                </c:pt>
              </c:strCache>
            </c:strRef>
          </c:tx>
          <c:spPr>
            <a:solidFill>
              <a:schemeClr val="accent2">
                <a:lumMod val="40000"/>
                <a:lumOff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Sheet1!$G$2:$G$30</c:f>
              <c:numCache>
                <c:formatCode>0.00%</c:formatCode>
                <c:ptCount val="29"/>
                <c:pt idx="0">
                  <c:v>0.01</c:v>
                </c:pt>
                <c:pt idx="1">
                  <c:v>0.02</c:v>
                </c:pt>
                <c:pt idx="2">
                  <c:v>0.01</c:v>
                </c:pt>
                <c:pt idx="3">
                  <c:v>0.01</c:v>
                </c:pt>
                <c:pt idx="4">
                  <c:v>0.01</c:v>
                </c:pt>
                <c:pt idx="5">
                  <c:v>0.01</c:v>
                </c:pt>
                <c:pt idx="6">
                  <c:v>0.01</c:v>
                </c:pt>
                <c:pt idx="7">
                  <c:v>0.01</c:v>
                </c:pt>
                <c:pt idx="8">
                  <c:v>0.01</c:v>
                </c:pt>
                <c:pt idx="9">
                  <c:v>0.01</c:v>
                </c:pt>
                <c:pt idx="10">
                  <c:v>0.01</c:v>
                </c:pt>
                <c:pt idx="11">
                  <c:v>0.01</c:v>
                </c:pt>
                <c:pt idx="12">
                  <c:v>0.01</c:v>
                </c:pt>
                <c:pt idx="13">
                  <c:v>0.01</c:v>
                </c:pt>
                <c:pt idx="14">
                  <c:v>0.01</c:v>
                </c:pt>
                <c:pt idx="15">
                  <c:v>0.02</c:v>
                </c:pt>
                <c:pt idx="16">
                  <c:v>0.01</c:v>
                </c:pt>
                <c:pt idx="17">
                  <c:v>0.01</c:v>
                </c:pt>
                <c:pt idx="18">
                  <c:v>0.02</c:v>
                </c:pt>
                <c:pt idx="19">
                  <c:v>0.01</c:v>
                </c:pt>
                <c:pt idx="20">
                  <c:v>0.02</c:v>
                </c:pt>
                <c:pt idx="21">
                  <c:v>0.02</c:v>
                </c:pt>
                <c:pt idx="22">
                  <c:v>0.02</c:v>
                </c:pt>
                <c:pt idx="23">
                  <c:v>0.01</c:v>
                </c:pt>
                <c:pt idx="24">
                  <c:v>0.01</c:v>
                </c:pt>
                <c:pt idx="25">
                  <c:v>0.01</c:v>
                </c:pt>
                <c:pt idx="26">
                  <c:v>0.01</c:v>
                </c:pt>
                <c:pt idx="27">
                  <c:v>0.01</c:v>
                </c:pt>
                <c:pt idx="28">
                  <c:v>0.01</c:v>
                </c:pt>
              </c:numCache>
            </c:numRef>
          </c:val>
          <c:extLst>
            <c:ext xmlns:c16="http://schemas.microsoft.com/office/drawing/2014/chart" uri="{C3380CC4-5D6E-409C-BE32-E72D297353CC}">
              <c16:uniqueId val="{00000005-3A44-458D-8000-D40BDF331FC9}"/>
            </c:ext>
          </c:extLst>
        </c:ser>
        <c:ser>
          <c:idx val="6"/>
          <c:order val="6"/>
          <c:tx>
            <c:strRef>
              <c:f>Sheet1!$H$1</c:f>
              <c:strCache>
                <c:ptCount val="1"/>
                <c:pt idx="0">
                  <c:v>np</c:v>
                </c:pt>
              </c:strCache>
            </c:strRef>
          </c:tx>
          <c:spPr>
            <a:solidFill>
              <a:schemeClr val="tx2">
                <a:lumMod val="40000"/>
                <a:lumOff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Sheet1!$H$2:$H$30</c:f>
              <c:numCache>
                <c:formatCode>0.00%</c:formatCode>
                <c:ptCount val="29"/>
                <c:pt idx="0">
                  <c:v>0.02</c:v>
                </c:pt>
                <c:pt idx="1">
                  <c:v>0.02</c:v>
                </c:pt>
                <c:pt idx="2">
                  <c:v>2.5000000000000001E-2</c:v>
                </c:pt>
                <c:pt idx="3">
                  <c:v>2.5000000000000001E-2</c:v>
                </c:pt>
                <c:pt idx="4">
                  <c:v>2.5000000000000001E-2</c:v>
                </c:pt>
                <c:pt idx="5">
                  <c:v>2.5000000000000001E-2</c:v>
                </c:pt>
                <c:pt idx="6">
                  <c:v>2.5000000000000001E-2</c:v>
                </c:pt>
                <c:pt idx="7">
                  <c:v>2.5000000000000001E-2</c:v>
                </c:pt>
                <c:pt idx="8">
                  <c:v>2.5000000000000001E-2</c:v>
                </c:pt>
                <c:pt idx="9">
                  <c:v>2.5000000000000001E-2</c:v>
                </c:pt>
                <c:pt idx="10">
                  <c:v>2.5000000000000001E-2</c:v>
                </c:pt>
                <c:pt idx="11">
                  <c:v>2.5000000000000001E-2</c:v>
                </c:pt>
                <c:pt idx="12">
                  <c:v>2.5000000000000001E-2</c:v>
                </c:pt>
                <c:pt idx="13">
                  <c:v>2.5000000000000001E-2</c:v>
                </c:pt>
                <c:pt idx="14">
                  <c:v>2.5000000000000001E-2</c:v>
                </c:pt>
                <c:pt idx="15">
                  <c:v>0.02</c:v>
                </c:pt>
                <c:pt idx="16">
                  <c:v>0.02</c:v>
                </c:pt>
                <c:pt idx="17">
                  <c:v>0.02</c:v>
                </c:pt>
                <c:pt idx="18">
                  <c:v>0.02</c:v>
                </c:pt>
                <c:pt idx="19">
                  <c:v>0.01</c:v>
                </c:pt>
                <c:pt idx="20">
                  <c:v>0.01</c:v>
                </c:pt>
                <c:pt idx="21">
                  <c:v>0.01</c:v>
                </c:pt>
                <c:pt idx="22">
                  <c:v>0.01</c:v>
                </c:pt>
                <c:pt idx="23">
                  <c:v>0.01</c:v>
                </c:pt>
                <c:pt idx="24">
                  <c:v>0.02</c:v>
                </c:pt>
                <c:pt idx="25">
                  <c:v>0.01</c:v>
                </c:pt>
                <c:pt idx="26">
                  <c:v>0.03</c:v>
                </c:pt>
                <c:pt idx="27">
                  <c:v>0.01</c:v>
                </c:pt>
                <c:pt idx="28">
                  <c:v>0.01</c:v>
                </c:pt>
              </c:numCache>
            </c:numRef>
          </c:val>
          <c:extLst>
            <c:ext xmlns:c16="http://schemas.microsoft.com/office/drawing/2014/chart" uri="{C3380CC4-5D6E-409C-BE32-E72D297353CC}">
              <c16:uniqueId val="{00000006-3A44-458D-8000-D40BDF331FC9}"/>
            </c:ext>
          </c:extLst>
        </c:ser>
        <c:ser>
          <c:idx val="7"/>
          <c:order val="7"/>
          <c:tx>
            <c:strRef>
              <c:f>Sheet1!$I$1</c:f>
              <c:strCache>
                <c:ptCount val="1"/>
                <c:pt idx="0">
                  <c:v>UC</c:v>
                </c:pt>
              </c:strCache>
            </c:strRef>
          </c:tx>
          <c:spPr>
            <a:solidFill>
              <a:schemeClr val="accent2">
                <a:lumMod val="60000"/>
              </a:schemeClr>
            </a:solidFill>
            <a:ln>
              <a:noFill/>
            </a:ln>
            <a:effectLst/>
          </c:spPr>
          <c:invertIfNegative val="0"/>
          <c:cat>
            <c:numRef>
              <c:f>Sheet1!$A$2:$A$30</c:f>
              <c:numCache>
                <c:formatCode>General</c:formatCode>
                <c:ptCount val="29"/>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numCache>
            </c:numRef>
          </c:cat>
          <c:val>
            <c:numRef>
              <c:f>Sheet1!$I$2:$I$30</c:f>
              <c:numCache>
                <c:formatCode>0.00%</c:formatCode>
                <c:ptCount val="29"/>
                <c:pt idx="0">
                  <c:v>0.03</c:v>
                </c:pt>
                <c:pt idx="1">
                  <c:v>0.03</c:v>
                </c:pt>
                <c:pt idx="2">
                  <c:v>3.5000000000000003E-2</c:v>
                </c:pt>
                <c:pt idx="3">
                  <c:v>3.5000000000000003E-2</c:v>
                </c:pt>
                <c:pt idx="4">
                  <c:v>3.5000000000000003E-2</c:v>
                </c:pt>
                <c:pt idx="5">
                  <c:v>3.5000000000000003E-2</c:v>
                </c:pt>
                <c:pt idx="6">
                  <c:v>3.5000000000000003E-2</c:v>
                </c:pt>
                <c:pt idx="7">
                  <c:v>3.5000000000000003E-2</c:v>
                </c:pt>
                <c:pt idx="8">
                  <c:v>3.5000000000000003E-2</c:v>
                </c:pt>
                <c:pt idx="9">
                  <c:v>3.5000000000000003E-2</c:v>
                </c:pt>
                <c:pt idx="10">
                  <c:v>3.5000000000000003E-2</c:v>
                </c:pt>
                <c:pt idx="11">
                  <c:v>3.5000000000000003E-2</c:v>
                </c:pt>
                <c:pt idx="12">
                  <c:v>3.5000000000000003E-2</c:v>
                </c:pt>
                <c:pt idx="13">
                  <c:v>3.5000000000000003E-2</c:v>
                </c:pt>
                <c:pt idx="14">
                  <c:v>3.5000000000000003E-2</c:v>
                </c:pt>
                <c:pt idx="15">
                  <c:v>0.03</c:v>
                </c:pt>
                <c:pt idx="16">
                  <c:v>0.03</c:v>
                </c:pt>
                <c:pt idx="17">
                  <c:v>0.03</c:v>
                </c:pt>
                <c:pt idx="18">
                  <c:v>0.02</c:v>
                </c:pt>
                <c:pt idx="19">
                  <c:v>0.03</c:v>
                </c:pt>
                <c:pt idx="20">
                  <c:v>0.03</c:v>
                </c:pt>
                <c:pt idx="21">
                  <c:v>0.03</c:v>
                </c:pt>
                <c:pt idx="22">
                  <c:v>0.03</c:v>
                </c:pt>
                <c:pt idx="23">
                  <c:v>0.03</c:v>
                </c:pt>
                <c:pt idx="24">
                  <c:v>0.03</c:v>
                </c:pt>
                <c:pt idx="25">
                  <c:v>0.03</c:v>
                </c:pt>
                <c:pt idx="26">
                  <c:v>0.02</c:v>
                </c:pt>
                <c:pt idx="27">
                  <c:v>0.03</c:v>
                </c:pt>
                <c:pt idx="28">
                  <c:v>0.03</c:v>
                </c:pt>
              </c:numCache>
            </c:numRef>
          </c:val>
          <c:extLst>
            <c:ext xmlns:c16="http://schemas.microsoft.com/office/drawing/2014/chart" uri="{C3380CC4-5D6E-409C-BE32-E72D297353CC}">
              <c16:uniqueId val="{00000007-3A44-458D-8000-D40BDF331FC9}"/>
            </c:ext>
          </c:extLst>
        </c:ser>
        <c:dLbls>
          <c:showLegendKey val="0"/>
          <c:showVal val="0"/>
          <c:showCatName val="0"/>
          <c:showSerName val="0"/>
          <c:showPercent val="0"/>
          <c:showBubbleSize val="0"/>
        </c:dLbls>
        <c:gapWidth val="50"/>
        <c:overlap val="100"/>
        <c:axId val="1503981952"/>
        <c:axId val="2020901760"/>
      </c:barChart>
      <c:catAx>
        <c:axId val="1503981952"/>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r>
                  <a:rPr lang="en-US" sz="1200" b="1">
                    <a:solidFill>
                      <a:schemeClr val="tx1"/>
                    </a:solidFill>
                    <a:latin typeface="+mn-lt"/>
                  </a:rPr>
                  <a:t>Year</a:t>
                </a:r>
              </a:p>
            </c:rich>
          </c:tx>
          <c:layout>
            <c:manualLayout>
              <c:xMode val="edge"/>
              <c:yMode val="edge"/>
              <c:x val="0.5104359863156851"/>
              <c:y val="0.899266000840804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General" sourceLinked="1"/>
        <c:majorTickMark val="none"/>
        <c:minorTickMark val="none"/>
        <c:tickLblPos val="nextTo"/>
        <c:spPr>
          <a:noFill/>
          <a:ln w="19050" cap="flat" cmpd="sng" algn="ctr">
            <a:solidFill>
              <a:schemeClr val="bg1">
                <a:lumMod val="50000"/>
              </a:schemeClr>
            </a:solidFill>
            <a:round/>
          </a:ln>
          <a:effectLst/>
        </c:spPr>
        <c:txPr>
          <a:bodyPr rot="-60000000" spcFirstLastPara="1" vertOverflow="ellipsis" vert="horz" wrap="square" anchor="ctr" anchorCtr="1"/>
          <a:lstStyle/>
          <a:p>
            <a:pPr>
              <a:defRPr sz="1000" b="0" i="0" u="none" strike="noStrike" kern="1200" baseline="0">
                <a:solidFill>
                  <a:schemeClr val="bg1">
                    <a:lumMod val="50000"/>
                  </a:schemeClr>
                </a:solidFill>
                <a:latin typeface="+mn-lt"/>
                <a:ea typeface="+mn-ea"/>
                <a:cs typeface="Arial" panose="020B0604020202020204" pitchFamily="34" charset="0"/>
              </a:defRPr>
            </a:pPr>
            <a:endParaRPr lang="en-US"/>
          </a:p>
        </c:txPr>
        <c:crossAx val="2020901760"/>
        <c:crosses val="autoZero"/>
        <c:auto val="1"/>
        <c:lblAlgn val="ctr"/>
        <c:lblOffset val="100"/>
        <c:noMultiLvlLbl val="0"/>
      </c:catAx>
      <c:valAx>
        <c:axId val="2020901760"/>
        <c:scaling>
          <c:orientation val="minMax"/>
          <c:max val="1"/>
          <c:min val="0"/>
        </c:scaling>
        <c:delete val="0"/>
        <c:axPos val="l"/>
        <c:title>
          <c:tx>
            <c:rich>
              <a:bodyPr rot="-540000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r>
                  <a:rPr lang="en-US" sz="1200" b="1">
                    <a:solidFill>
                      <a:schemeClr val="tx1"/>
                    </a:solidFill>
                    <a:latin typeface="+mn-lt"/>
                  </a:rPr>
                  <a:t>Total prescribed</a:t>
                </a:r>
                <a:r>
                  <a:rPr lang="en-US" sz="1200" b="1" baseline="0">
                    <a:solidFill>
                      <a:schemeClr val="tx1"/>
                    </a:solidFill>
                    <a:latin typeface="+mn-lt"/>
                  </a:rPr>
                  <a:t> SCS dose</a:t>
                </a:r>
                <a:endParaRPr lang="en-US" sz="1200" b="1">
                  <a:solidFill>
                    <a:schemeClr val="tx1"/>
                  </a:solidFill>
                  <a:latin typeface="+mn-lt"/>
                </a:endParaRPr>
              </a:p>
            </c:rich>
          </c:tx>
          <c:layout>
            <c:manualLayout>
              <c:xMode val="edge"/>
              <c:yMode val="edge"/>
              <c:x val="0"/>
              <c:y val="0.19594391610139641"/>
            </c:manualLayout>
          </c:layout>
          <c:overlay val="0"/>
          <c:spPr>
            <a:noFill/>
            <a:ln>
              <a:noFill/>
            </a:ln>
            <a:effectLst/>
          </c:spPr>
          <c:txPr>
            <a:bodyPr rot="-5400000" spcFirstLastPara="1" vertOverflow="ellipsis" vert="horz" wrap="square" anchor="ctr" anchorCtr="1"/>
            <a:lstStyle/>
            <a:p>
              <a:pPr>
                <a:defRPr sz="1200" b="1"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title>
        <c:numFmt formatCode="0%" sourceLinked="0"/>
        <c:majorTickMark val="out"/>
        <c:minorTickMark val="none"/>
        <c:tickLblPos val="nextTo"/>
        <c:spPr>
          <a:noFill/>
          <a:ln w="19050">
            <a:solidFill>
              <a:schemeClr val="bg1">
                <a:lumMod val="50000"/>
              </a:schemeClr>
            </a:solidFill>
          </a:ln>
          <a:effectLst/>
        </c:spPr>
        <c:txPr>
          <a:bodyPr rot="-60000000" spcFirstLastPara="1" vertOverflow="ellipsis" vert="horz" wrap="square" anchor="ctr" anchorCtr="1"/>
          <a:lstStyle/>
          <a:p>
            <a:pPr>
              <a:defRPr sz="1100" b="0" i="0" u="none" strike="noStrike" kern="1200" baseline="0">
                <a:solidFill>
                  <a:schemeClr val="bg1">
                    <a:lumMod val="50000"/>
                  </a:schemeClr>
                </a:solidFill>
                <a:latin typeface="Arial" panose="020B0604020202020204" pitchFamily="34" charset="0"/>
                <a:ea typeface="+mn-ea"/>
                <a:cs typeface="Arial" panose="020B0604020202020204" pitchFamily="34" charset="0"/>
              </a:defRPr>
            </a:pPr>
            <a:endParaRPr lang="en-US"/>
          </a:p>
        </c:txPr>
        <c:crossAx val="150398195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13722755951549E-2"/>
          <c:y val="0"/>
          <c:w val="0.89377698755397506"/>
          <c:h val="0.77675419655329092"/>
        </c:manualLayout>
      </c:layout>
      <c:scatterChart>
        <c:scatterStyle val="lineMarker"/>
        <c:varyColors val="0"/>
        <c:ser>
          <c:idx val="0"/>
          <c:order val="0"/>
          <c:tx>
            <c:strRef>
              <c:f>Sheet1!$B$1</c:f>
              <c:strCache>
                <c:ptCount val="1"/>
                <c:pt idx="0">
                  <c:v>Y-Values</c:v>
                </c:pt>
              </c:strCache>
            </c:strRef>
          </c:tx>
          <c:spPr>
            <a:ln w="25400" cap="rnd">
              <a:noFill/>
              <a:round/>
            </a:ln>
            <a:effectLst/>
          </c:spPr>
          <c:marker>
            <c:symbol val="square"/>
            <c:size val="9"/>
            <c:spPr>
              <a:solidFill>
                <a:schemeClr val="accent1"/>
              </a:solidFill>
              <a:ln w="9525">
                <a:noFill/>
              </a:ln>
              <a:effectLst/>
            </c:spPr>
          </c:marker>
          <c:dPt>
            <c:idx val="0"/>
            <c:marker>
              <c:symbol val="square"/>
              <c:size val="9"/>
              <c:spPr>
                <a:solidFill>
                  <a:schemeClr val="accent1"/>
                </a:solidFill>
                <a:ln w="9525">
                  <a:noFill/>
                </a:ln>
                <a:effectLst/>
              </c:spPr>
            </c:marker>
            <c:bubble3D val="0"/>
            <c:spPr>
              <a:ln w="25400" cap="rnd">
                <a:solidFill>
                  <a:schemeClr val="accent3"/>
                </a:solidFill>
                <a:round/>
              </a:ln>
              <a:effectLst/>
            </c:spPr>
            <c:extLst>
              <c:ext xmlns:c16="http://schemas.microsoft.com/office/drawing/2014/chart" uri="{C3380CC4-5D6E-409C-BE32-E72D297353CC}">
                <c16:uniqueId val="{00000001-ED7E-4675-A842-94B388E7DE70}"/>
              </c:ext>
            </c:extLst>
          </c:dPt>
          <c:dPt>
            <c:idx val="1"/>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3-ED7E-4675-A842-94B388E7DE70}"/>
              </c:ext>
            </c:extLst>
          </c:dPt>
          <c:dPt>
            <c:idx val="2"/>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5-ED7E-4675-A842-94B388E7DE70}"/>
              </c:ext>
            </c:extLst>
          </c:dPt>
          <c:dPt>
            <c:idx val="3"/>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7-ED7E-4675-A842-94B388E7DE70}"/>
              </c:ext>
            </c:extLst>
          </c:dPt>
          <c:dPt>
            <c:idx val="4"/>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9-ED7E-4675-A842-94B388E7DE70}"/>
              </c:ext>
            </c:extLst>
          </c:dPt>
          <c:dPt>
            <c:idx val="5"/>
            <c:marker>
              <c:symbol val="square"/>
              <c:size val="9"/>
              <c:spPr>
                <a:solidFill>
                  <a:schemeClr val="accent1"/>
                </a:solidFill>
                <a:ln w="9525">
                  <a:noFill/>
                </a:ln>
                <a:effectLst/>
              </c:spPr>
            </c:marker>
            <c:bubble3D val="0"/>
            <c:spPr>
              <a:ln w="25400" cap="rnd">
                <a:noFill/>
                <a:round/>
              </a:ln>
              <a:effectLst/>
            </c:spPr>
            <c:extLst>
              <c:ext xmlns:c16="http://schemas.microsoft.com/office/drawing/2014/chart" uri="{C3380CC4-5D6E-409C-BE32-E72D297353CC}">
                <c16:uniqueId val="{0000000B-ED7E-4675-A842-94B388E7DE70}"/>
              </c:ext>
            </c:extLst>
          </c:dPt>
          <c:errBars>
            <c:errDir val="x"/>
            <c:errBarType val="both"/>
            <c:errValType val="cust"/>
            <c:noEndCap val="1"/>
            <c:plus>
              <c:numRef>
                <c:f>Sheet1!$E$2:$E$25</c:f>
                <c:numCache>
                  <c:formatCode>General</c:formatCode>
                  <c:ptCount val="24"/>
                  <c:pt idx="0">
                    <c:v>6.0000000000000053E-3</c:v>
                  </c:pt>
                  <c:pt idx="1">
                    <c:v>6.9999999999998952E-3</c:v>
                  </c:pt>
                  <c:pt idx="2">
                    <c:v>7.0000000000001172E-3</c:v>
                  </c:pt>
                  <c:pt idx="3">
                    <c:v>1.0000000000000009E-2</c:v>
                  </c:pt>
                  <c:pt idx="4">
                    <c:v>6.0000000000000053E-3</c:v>
                  </c:pt>
                  <c:pt idx="5">
                    <c:v>6.0000000000000053E-3</c:v>
                  </c:pt>
                </c:numCache>
              </c:numRef>
            </c:plus>
            <c:minus>
              <c:numRef>
                <c:f>Sheet1!$D$2:$D$25</c:f>
                <c:numCache>
                  <c:formatCode>General</c:formatCode>
                  <c:ptCount val="24"/>
                  <c:pt idx="0">
                    <c:v>6.0000000000000053E-3</c:v>
                  </c:pt>
                  <c:pt idx="1">
                    <c:v>8.0000000000000071E-3</c:v>
                  </c:pt>
                  <c:pt idx="2">
                    <c:v>8.0000000000000071E-3</c:v>
                  </c:pt>
                  <c:pt idx="3">
                    <c:v>1.0999999999999899E-2</c:v>
                  </c:pt>
                  <c:pt idx="4">
                    <c:v>6.0000000000000053E-3</c:v>
                  </c:pt>
                  <c:pt idx="5">
                    <c:v>5.0000000000001155E-3</c:v>
                  </c:pt>
                </c:numCache>
              </c:numRef>
            </c:minus>
            <c:spPr>
              <a:noFill/>
              <a:ln w="19050" cap="flat" cmpd="sng" algn="ctr">
                <a:solidFill>
                  <a:schemeClr val="tx1"/>
                </a:solidFill>
                <a:round/>
              </a:ln>
              <a:effectLst/>
            </c:spPr>
          </c:errBars>
          <c:xVal>
            <c:numRef>
              <c:f>Sheet1!$A$2:$A$7</c:f>
              <c:numCache>
                <c:formatCode>0.000</c:formatCode>
                <c:ptCount val="6"/>
                <c:pt idx="0">
                  <c:v>1.0269999999999999</c:v>
                </c:pt>
                <c:pt idx="1">
                  <c:v>1.026</c:v>
                </c:pt>
                <c:pt idx="2">
                  <c:v>1.0289999999999999</c:v>
                </c:pt>
                <c:pt idx="3">
                  <c:v>1.0329999999999999</c:v>
                </c:pt>
                <c:pt idx="4">
                  <c:v>1.028</c:v>
                </c:pt>
                <c:pt idx="5">
                  <c:v>1.02</c:v>
                </c:pt>
              </c:numCache>
            </c:numRef>
          </c:xVal>
          <c:yVal>
            <c:numRef>
              <c:f>Sheet1!$B$2:$B$7</c:f>
              <c:numCache>
                <c:formatCode>0</c:formatCode>
                <c:ptCount val="6"/>
                <c:pt idx="0">
                  <c:v>6</c:v>
                </c:pt>
                <c:pt idx="1">
                  <c:v>5</c:v>
                </c:pt>
                <c:pt idx="2">
                  <c:v>4</c:v>
                </c:pt>
                <c:pt idx="3">
                  <c:v>3</c:v>
                </c:pt>
                <c:pt idx="4">
                  <c:v>2</c:v>
                </c:pt>
                <c:pt idx="5">
                  <c:v>1</c:v>
                </c:pt>
              </c:numCache>
            </c:numRef>
          </c:yVal>
          <c:smooth val="0"/>
          <c:extLst>
            <c:ext xmlns:c16="http://schemas.microsoft.com/office/drawing/2014/chart" uri="{C3380CC4-5D6E-409C-BE32-E72D297353CC}">
              <c16:uniqueId val="{0000000C-ED7E-4675-A842-94B388E7DE70}"/>
            </c:ext>
          </c:extLst>
        </c:ser>
        <c:dLbls>
          <c:showLegendKey val="0"/>
          <c:showVal val="0"/>
          <c:showCatName val="0"/>
          <c:showSerName val="0"/>
          <c:showPercent val="0"/>
          <c:showBubbleSize val="0"/>
        </c:dLbls>
        <c:axId val="937185232"/>
        <c:axId val="937173752"/>
      </c:scatterChart>
      <c:valAx>
        <c:axId val="937185232"/>
        <c:scaling>
          <c:orientation val="minMax"/>
          <c:max val="1.05"/>
          <c:min val="0.98"/>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a:solidFill>
                      <a:schemeClr val="tx1"/>
                    </a:solidFill>
                  </a:rPr>
                  <a:t>Hazard ratio</a:t>
                </a:r>
              </a:p>
            </c:rich>
          </c:tx>
          <c:layout>
            <c:manualLayout>
              <c:xMode val="edge"/>
              <c:yMode val="edge"/>
              <c:x val="0.36850503597474304"/>
              <c:y val="0.85932075832663968"/>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37173752"/>
        <c:crosses val="autoZero"/>
        <c:crossBetween val="midCat"/>
        <c:majorUnit val="1.0000000000000002E-2"/>
      </c:valAx>
      <c:valAx>
        <c:axId val="937173752"/>
        <c:scaling>
          <c:orientation val="minMax"/>
        </c:scaling>
        <c:delete val="0"/>
        <c:axPos val="l"/>
        <c:numFmt formatCode="0"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185232"/>
        <c:crossesAt val="1"/>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106919115798984E-2"/>
          <c:y val="0"/>
          <c:w val="0.89378616176840209"/>
          <c:h val="0.72673175960533476"/>
        </c:manualLayout>
      </c:layout>
      <c:scatterChart>
        <c:scatterStyle val="lineMarker"/>
        <c:varyColors val="0"/>
        <c:ser>
          <c:idx val="0"/>
          <c:order val="0"/>
          <c:tx>
            <c:strRef>
              <c:f>Sheet1!$B$1</c:f>
              <c:strCache>
                <c:ptCount val="1"/>
                <c:pt idx="0">
                  <c:v>Y-Values</c:v>
                </c:pt>
              </c:strCache>
            </c:strRef>
          </c:tx>
          <c:spPr>
            <a:ln w="25400" cap="rnd">
              <a:noFill/>
              <a:round/>
            </a:ln>
            <a:effectLst/>
          </c:spPr>
          <c:marker>
            <c:symbol val="square"/>
            <c:size val="9"/>
            <c:spPr>
              <a:solidFill>
                <a:schemeClr val="accent1"/>
              </a:solidFill>
              <a:ln w="9525">
                <a:noFill/>
              </a:ln>
              <a:effectLst/>
            </c:spPr>
          </c:marker>
          <c:dPt>
            <c:idx val="0"/>
            <c:marker>
              <c:symbol val="square"/>
              <c:size val="9"/>
              <c:spPr>
                <a:solidFill>
                  <a:schemeClr val="tx2"/>
                </a:solidFill>
                <a:ln w="9525">
                  <a:noFill/>
                </a:ln>
                <a:effectLst/>
              </c:spPr>
            </c:marker>
            <c:bubble3D val="0"/>
            <c:spPr>
              <a:ln w="25400" cap="rnd">
                <a:solidFill>
                  <a:schemeClr val="accent3"/>
                </a:solidFill>
                <a:round/>
              </a:ln>
              <a:effectLst/>
            </c:spPr>
            <c:extLst>
              <c:ext xmlns:c16="http://schemas.microsoft.com/office/drawing/2014/chart" uri="{C3380CC4-5D6E-409C-BE32-E72D297353CC}">
                <c16:uniqueId val="{00000001-3B95-4E50-B39B-EDB187F4E237}"/>
              </c:ext>
            </c:extLst>
          </c:dPt>
          <c:dPt>
            <c:idx val="1"/>
            <c:marker>
              <c:symbol val="square"/>
              <c:size val="9"/>
              <c:spPr>
                <a:solidFill>
                  <a:schemeClr val="tx2">
                    <a:lumMod val="40000"/>
                    <a:lumOff val="60000"/>
                  </a:schemeClr>
                </a:solidFill>
                <a:ln w="9525">
                  <a:noFill/>
                </a:ln>
                <a:effectLst/>
              </c:spPr>
            </c:marker>
            <c:bubble3D val="0"/>
            <c:spPr>
              <a:ln w="25400" cap="rnd">
                <a:noFill/>
                <a:round/>
              </a:ln>
              <a:effectLst/>
            </c:spPr>
            <c:extLst>
              <c:ext xmlns:c16="http://schemas.microsoft.com/office/drawing/2014/chart" uri="{C3380CC4-5D6E-409C-BE32-E72D297353CC}">
                <c16:uniqueId val="{00000003-3B95-4E50-B39B-EDB187F4E237}"/>
              </c:ext>
            </c:extLst>
          </c:dPt>
          <c:dPt>
            <c:idx val="2"/>
            <c:marker>
              <c:symbol val="square"/>
              <c:size val="9"/>
              <c:spPr>
                <a:solidFill>
                  <a:schemeClr val="tx2"/>
                </a:solidFill>
                <a:ln w="9525">
                  <a:noFill/>
                </a:ln>
                <a:effectLst/>
              </c:spPr>
            </c:marker>
            <c:bubble3D val="0"/>
            <c:spPr>
              <a:ln w="25400" cap="rnd">
                <a:noFill/>
                <a:round/>
              </a:ln>
              <a:effectLst/>
            </c:spPr>
            <c:extLst>
              <c:ext xmlns:c16="http://schemas.microsoft.com/office/drawing/2014/chart" uri="{C3380CC4-5D6E-409C-BE32-E72D297353CC}">
                <c16:uniqueId val="{00000005-3B95-4E50-B39B-EDB187F4E237}"/>
              </c:ext>
            </c:extLst>
          </c:dPt>
          <c:dPt>
            <c:idx val="3"/>
            <c:marker>
              <c:symbol val="square"/>
              <c:size val="9"/>
              <c:spPr>
                <a:solidFill>
                  <a:schemeClr val="tx2">
                    <a:lumMod val="40000"/>
                    <a:lumOff val="60000"/>
                  </a:schemeClr>
                </a:solidFill>
                <a:ln w="9525">
                  <a:noFill/>
                </a:ln>
                <a:effectLst/>
              </c:spPr>
            </c:marker>
            <c:bubble3D val="0"/>
            <c:spPr>
              <a:ln w="25400" cap="rnd">
                <a:noFill/>
                <a:round/>
              </a:ln>
              <a:effectLst/>
            </c:spPr>
            <c:extLst>
              <c:ext xmlns:c16="http://schemas.microsoft.com/office/drawing/2014/chart" uri="{C3380CC4-5D6E-409C-BE32-E72D297353CC}">
                <c16:uniqueId val="{00000007-3B95-4E50-B39B-EDB187F4E237}"/>
              </c:ext>
            </c:extLst>
          </c:dPt>
          <c:dPt>
            <c:idx val="4"/>
            <c:marker>
              <c:symbol val="square"/>
              <c:size val="9"/>
              <c:spPr>
                <a:solidFill>
                  <a:schemeClr val="tx2"/>
                </a:solidFill>
                <a:ln w="9525">
                  <a:noFill/>
                </a:ln>
                <a:effectLst/>
              </c:spPr>
            </c:marker>
            <c:bubble3D val="0"/>
            <c:spPr>
              <a:ln w="25400" cap="rnd">
                <a:noFill/>
                <a:round/>
              </a:ln>
              <a:effectLst/>
            </c:spPr>
            <c:extLst>
              <c:ext xmlns:c16="http://schemas.microsoft.com/office/drawing/2014/chart" uri="{C3380CC4-5D6E-409C-BE32-E72D297353CC}">
                <c16:uniqueId val="{00000009-3B95-4E50-B39B-EDB187F4E237}"/>
              </c:ext>
            </c:extLst>
          </c:dPt>
          <c:dPt>
            <c:idx val="5"/>
            <c:marker>
              <c:symbol val="square"/>
              <c:size val="9"/>
              <c:spPr>
                <a:solidFill>
                  <a:schemeClr val="tx2">
                    <a:lumMod val="40000"/>
                    <a:lumOff val="60000"/>
                  </a:schemeClr>
                </a:solidFill>
                <a:ln w="9525">
                  <a:noFill/>
                </a:ln>
                <a:effectLst/>
              </c:spPr>
            </c:marker>
            <c:bubble3D val="0"/>
            <c:spPr>
              <a:ln w="25400" cap="rnd">
                <a:noFill/>
                <a:round/>
              </a:ln>
              <a:effectLst/>
            </c:spPr>
            <c:extLst>
              <c:ext xmlns:c16="http://schemas.microsoft.com/office/drawing/2014/chart" uri="{C3380CC4-5D6E-409C-BE32-E72D297353CC}">
                <c16:uniqueId val="{0000000B-3B95-4E50-B39B-EDB187F4E237}"/>
              </c:ext>
            </c:extLst>
          </c:dPt>
          <c:dPt>
            <c:idx val="6"/>
            <c:marker>
              <c:symbol val="square"/>
              <c:size val="9"/>
              <c:spPr>
                <a:solidFill>
                  <a:schemeClr val="tx2"/>
                </a:solidFill>
                <a:ln w="9525">
                  <a:noFill/>
                </a:ln>
                <a:effectLst/>
              </c:spPr>
            </c:marker>
            <c:bubble3D val="0"/>
            <c:extLst>
              <c:ext xmlns:c16="http://schemas.microsoft.com/office/drawing/2014/chart" uri="{C3380CC4-5D6E-409C-BE32-E72D297353CC}">
                <c16:uniqueId val="{0000000C-3B95-4E50-B39B-EDB187F4E237}"/>
              </c:ext>
            </c:extLst>
          </c:dPt>
          <c:dPt>
            <c:idx val="7"/>
            <c:marker>
              <c:symbol val="square"/>
              <c:size val="9"/>
              <c:spPr>
                <a:solidFill>
                  <a:schemeClr val="tx2">
                    <a:lumMod val="40000"/>
                    <a:lumOff val="60000"/>
                  </a:schemeClr>
                </a:solidFill>
                <a:ln w="9525">
                  <a:noFill/>
                </a:ln>
                <a:effectLst/>
              </c:spPr>
            </c:marker>
            <c:bubble3D val="0"/>
            <c:extLst>
              <c:ext xmlns:c16="http://schemas.microsoft.com/office/drawing/2014/chart" uri="{C3380CC4-5D6E-409C-BE32-E72D297353CC}">
                <c16:uniqueId val="{0000000D-3B95-4E50-B39B-EDB187F4E237}"/>
              </c:ext>
            </c:extLst>
          </c:dPt>
          <c:errBars>
            <c:errDir val="x"/>
            <c:errBarType val="both"/>
            <c:errValType val="cust"/>
            <c:noEndCap val="1"/>
            <c:plus>
              <c:numRef>
                <c:f>Sheet1!$E$2:$E$25</c:f>
                <c:numCache>
                  <c:formatCode>General</c:formatCode>
                  <c:ptCount val="24"/>
                  <c:pt idx="0">
                    <c:v>0.18999999999999995</c:v>
                  </c:pt>
                  <c:pt idx="1">
                    <c:v>8.9999999999999858E-2</c:v>
                  </c:pt>
                  <c:pt idx="2">
                    <c:v>9.9999999999999867E-2</c:v>
                  </c:pt>
                  <c:pt idx="3">
                    <c:v>4.9999999999999822E-2</c:v>
                  </c:pt>
                  <c:pt idx="4">
                    <c:v>0.18999999999999995</c:v>
                  </c:pt>
                  <c:pt idx="5">
                    <c:v>9.000000000000008E-2</c:v>
                  </c:pt>
                  <c:pt idx="6">
                    <c:v>9.000000000000008E-2</c:v>
                  </c:pt>
                  <c:pt idx="7">
                    <c:v>4.0000000000000036E-2</c:v>
                  </c:pt>
                </c:numCache>
              </c:numRef>
            </c:plus>
            <c:minus>
              <c:numRef>
                <c:f>Sheet1!$D$2:$D$25</c:f>
                <c:numCache>
                  <c:formatCode>General</c:formatCode>
                  <c:ptCount val="24"/>
                  <c:pt idx="0">
                    <c:v>0.17999999999999994</c:v>
                  </c:pt>
                  <c:pt idx="1">
                    <c:v>8.0000000000000071E-2</c:v>
                  </c:pt>
                  <c:pt idx="2">
                    <c:v>0.10000000000000009</c:v>
                  </c:pt>
                  <c:pt idx="3">
                    <c:v>4.0000000000000036E-2</c:v>
                  </c:pt>
                  <c:pt idx="4">
                    <c:v>0.17000000000000015</c:v>
                  </c:pt>
                  <c:pt idx="5">
                    <c:v>8.9999999999999858E-2</c:v>
                  </c:pt>
                  <c:pt idx="6">
                    <c:v>8.0000000000000071E-2</c:v>
                  </c:pt>
                  <c:pt idx="7">
                    <c:v>4.0000000000000036E-2</c:v>
                  </c:pt>
                </c:numCache>
              </c:numRef>
            </c:minus>
            <c:spPr>
              <a:noFill/>
              <a:ln w="19050" cap="flat" cmpd="sng" algn="ctr">
                <a:solidFill>
                  <a:schemeClr val="tx1"/>
                </a:solidFill>
                <a:round/>
              </a:ln>
              <a:effectLst/>
            </c:spPr>
          </c:errBars>
          <c:xVal>
            <c:numRef>
              <c:f>Sheet1!$A$2:$A$9</c:f>
              <c:numCache>
                <c:formatCode>0.000</c:formatCode>
                <c:ptCount val="8"/>
                <c:pt idx="0">
                  <c:v>1.7</c:v>
                </c:pt>
                <c:pt idx="1">
                  <c:v>1.35</c:v>
                </c:pt>
                <c:pt idx="2">
                  <c:v>1.32</c:v>
                </c:pt>
                <c:pt idx="3">
                  <c:v>1.1200000000000001</c:v>
                </c:pt>
                <c:pt idx="4">
                  <c:v>1.34</c:v>
                </c:pt>
                <c:pt idx="5">
                  <c:v>1.1299999999999999</c:v>
                </c:pt>
                <c:pt idx="6" formatCode="General">
                  <c:v>1.26</c:v>
                </c:pt>
                <c:pt idx="7" formatCode="General">
                  <c:v>1.06</c:v>
                </c:pt>
              </c:numCache>
            </c:numRef>
          </c:xVal>
          <c:yVal>
            <c:numRef>
              <c:f>Sheet1!$B$2:$B$9</c:f>
              <c:numCache>
                <c:formatCode>0</c:formatCode>
                <c:ptCount val="8"/>
                <c:pt idx="0">
                  <c:v>8</c:v>
                </c:pt>
                <c:pt idx="1">
                  <c:v>7</c:v>
                </c:pt>
                <c:pt idx="2">
                  <c:v>6</c:v>
                </c:pt>
                <c:pt idx="3">
                  <c:v>5</c:v>
                </c:pt>
                <c:pt idx="4">
                  <c:v>4</c:v>
                </c:pt>
                <c:pt idx="5">
                  <c:v>3</c:v>
                </c:pt>
                <c:pt idx="6" formatCode="General">
                  <c:v>2</c:v>
                </c:pt>
                <c:pt idx="7" formatCode="General">
                  <c:v>1</c:v>
                </c:pt>
              </c:numCache>
            </c:numRef>
          </c:yVal>
          <c:smooth val="0"/>
          <c:extLst>
            <c:ext xmlns:c16="http://schemas.microsoft.com/office/drawing/2014/chart" uri="{C3380CC4-5D6E-409C-BE32-E72D297353CC}">
              <c16:uniqueId val="{0000000E-3B95-4E50-B39B-EDB187F4E237}"/>
            </c:ext>
          </c:extLst>
        </c:ser>
        <c:dLbls>
          <c:showLegendKey val="0"/>
          <c:showVal val="0"/>
          <c:showCatName val="0"/>
          <c:showSerName val="0"/>
          <c:showPercent val="0"/>
          <c:showBubbleSize val="0"/>
        </c:dLbls>
        <c:axId val="937185232"/>
        <c:axId val="937173752"/>
      </c:scatterChart>
      <c:valAx>
        <c:axId val="937185232"/>
        <c:scaling>
          <c:orientation val="minMax"/>
          <c:max val="2"/>
          <c:min val="0.8"/>
        </c:scaling>
        <c:delete val="0"/>
        <c:axPos val="b"/>
        <c:title>
          <c:tx>
            <c:rich>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r>
                  <a:rPr lang="en-US" sz="1100" b="1">
                    <a:solidFill>
                      <a:schemeClr val="tx1"/>
                    </a:solidFill>
                  </a:rPr>
                  <a:t>Hazard ratio</a:t>
                </a:r>
              </a:p>
            </c:rich>
          </c:tx>
          <c:layout>
            <c:manualLayout>
              <c:xMode val="edge"/>
              <c:yMode val="edge"/>
              <c:x val="0.36850504910954968"/>
              <c:y val="0.80929832137868363"/>
            </c:manualLayout>
          </c:layout>
          <c:overlay val="0"/>
          <c:spPr>
            <a:noFill/>
            <a:ln>
              <a:noFill/>
            </a:ln>
            <a:effectLst/>
          </c:spPr>
          <c:txPr>
            <a:bodyPr rot="0" spcFirstLastPara="1" vertOverflow="ellipsis" vert="horz" wrap="square" anchor="ctr" anchorCtr="1"/>
            <a:lstStyle/>
            <a:p>
              <a:pPr>
                <a:defRPr sz="1100" b="1" i="0" u="none" strike="noStrike" kern="1200" baseline="0">
                  <a:solidFill>
                    <a:schemeClr val="tx1"/>
                  </a:solidFill>
                  <a:latin typeface="+mn-lt"/>
                  <a:ea typeface="+mn-ea"/>
                  <a:cs typeface="+mn-cs"/>
                </a:defRPr>
              </a:pPr>
              <a:endParaRPr lang="en-US"/>
            </a:p>
          </c:txPr>
        </c:title>
        <c:numFmt formatCode="0.00" sourceLinked="0"/>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937173752"/>
        <c:crosses val="autoZero"/>
        <c:crossBetween val="midCat"/>
        <c:majorUnit val="0.2"/>
      </c:valAx>
      <c:valAx>
        <c:axId val="937173752"/>
        <c:scaling>
          <c:orientation val="minMax"/>
        </c:scaling>
        <c:delete val="0"/>
        <c:axPos val="l"/>
        <c:numFmt formatCode="0" sourceLinked="1"/>
        <c:majorTickMark val="none"/>
        <c:minorTickMark val="none"/>
        <c:tickLblPos val="none"/>
        <c:spPr>
          <a:noFill/>
          <a:ln w="9525" cap="flat" cmpd="sng" algn="ctr">
            <a:solidFill>
              <a:schemeClr val="tx1"/>
            </a:solidFill>
            <a:prstDash val="dash"/>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37185232"/>
        <c:crossesAt val="1"/>
        <c:crossBetween val="midCat"/>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7650430050395E-2"/>
          <c:y val="5.0044818532828599E-2"/>
          <c:w val="0.90691432797716798"/>
          <c:h val="0.81645715098277705"/>
        </c:manualLayout>
      </c:layout>
      <c:barChart>
        <c:barDir val="col"/>
        <c:grouping val="stacked"/>
        <c:varyColors val="0"/>
        <c:ser>
          <c:idx val="0"/>
          <c:order val="0"/>
          <c:tx>
            <c:strRef>
              <c:f>Sheet1!$B$1</c:f>
              <c:strCache>
                <c:ptCount val="1"/>
                <c:pt idx="0">
                  <c:v>GP visit</c:v>
                </c:pt>
              </c:strCache>
            </c:strRef>
          </c:tx>
          <c:spPr>
            <a:solidFill>
              <a:schemeClr val="bg1">
                <a:lumMod val="85000"/>
              </a:schemeClr>
            </a:solidFill>
            <a:ln>
              <a:noFill/>
            </a:ln>
            <a:effectLst/>
          </c:spPr>
          <c:invertIfNegative val="0"/>
          <c:cat>
            <c:strRef>
              <c:f>Sheet1!$A$2:$A$3</c:f>
              <c:strCache>
                <c:ptCount val="2"/>
                <c:pt idx="0">
                  <c:v>No SCS</c:v>
                </c:pt>
                <c:pt idx="1">
                  <c:v>SCS</c:v>
                </c:pt>
              </c:strCache>
            </c:strRef>
          </c:cat>
          <c:val>
            <c:numRef>
              <c:f>Sheet1!$B$2:$B$3</c:f>
              <c:numCache>
                <c:formatCode>General</c:formatCode>
                <c:ptCount val="2"/>
                <c:pt idx="0">
                  <c:v>48.16</c:v>
                </c:pt>
                <c:pt idx="1">
                  <c:v>95.24</c:v>
                </c:pt>
              </c:numCache>
            </c:numRef>
          </c:val>
          <c:extLst>
            <c:ext xmlns:c16="http://schemas.microsoft.com/office/drawing/2014/chart" uri="{C3380CC4-5D6E-409C-BE32-E72D297353CC}">
              <c16:uniqueId val="{00000000-ADAB-4156-9443-BFB386AF0AC4}"/>
            </c:ext>
          </c:extLst>
        </c:ser>
        <c:ser>
          <c:idx val="1"/>
          <c:order val="1"/>
          <c:tx>
            <c:strRef>
              <c:f>Sheet1!$C$1</c:f>
              <c:strCache>
                <c:ptCount val="1"/>
                <c:pt idx="0">
                  <c:v>Hospital-based specialist visit</c:v>
                </c:pt>
              </c:strCache>
            </c:strRef>
          </c:tx>
          <c:spPr>
            <a:solidFill>
              <a:schemeClr val="accent2"/>
            </a:solidFill>
            <a:ln>
              <a:noFill/>
            </a:ln>
            <a:effectLst/>
          </c:spPr>
          <c:invertIfNegative val="0"/>
          <c:cat>
            <c:strRef>
              <c:f>Sheet1!$A$2:$A$3</c:f>
              <c:strCache>
                <c:ptCount val="2"/>
                <c:pt idx="0">
                  <c:v>No SCS</c:v>
                </c:pt>
                <c:pt idx="1">
                  <c:v>SCS</c:v>
                </c:pt>
              </c:strCache>
            </c:strRef>
          </c:cat>
          <c:val>
            <c:numRef>
              <c:f>Sheet1!$C$2:$C$3</c:f>
              <c:numCache>
                <c:formatCode>General</c:formatCode>
                <c:ptCount val="2"/>
                <c:pt idx="0">
                  <c:v>10.27</c:v>
                </c:pt>
                <c:pt idx="1">
                  <c:v>36.64</c:v>
                </c:pt>
              </c:numCache>
            </c:numRef>
          </c:val>
          <c:extLst>
            <c:ext xmlns:c16="http://schemas.microsoft.com/office/drawing/2014/chart" uri="{C3380CC4-5D6E-409C-BE32-E72D297353CC}">
              <c16:uniqueId val="{00000001-ADAB-4156-9443-BFB386AF0AC4}"/>
            </c:ext>
          </c:extLst>
        </c:ser>
        <c:ser>
          <c:idx val="2"/>
          <c:order val="2"/>
          <c:tx>
            <c:strRef>
              <c:f>Sheet1!$D$1</c:f>
              <c:strCache>
                <c:ptCount val="1"/>
                <c:pt idx="0">
                  <c:v>Accident and ED visits</c:v>
                </c:pt>
              </c:strCache>
            </c:strRef>
          </c:tx>
          <c:spPr>
            <a:solidFill>
              <a:schemeClr val="accent1"/>
            </a:solidFill>
            <a:ln>
              <a:solidFill>
                <a:schemeClr val="accent5"/>
              </a:solidFill>
            </a:ln>
            <a:effectLst/>
          </c:spPr>
          <c:invertIfNegative val="0"/>
          <c:cat>
            <c:strRef>
              <c:f>Sheet1!$A$2:$A$3</c:f>
              <c:strCache>
                <c:ptCount val="2"/>
                <c:pt idx="0">
                  <c:v>No SCS</c:v>
                </c:pt>
                <c:pt idx="1">
                  <c:v>SCS</c:v>
                </c:pt>
              </c:strCache>
            </c:strRef>
          </c:cat>
          <c:val>
            <c:numRef>
              <c:f>Sheet1!$D$2:$D$3</c:f>
              <c:numCache>
                <c:formatCode>General</c:formatCode>
                <c:ptCount val="2"/>
                <c:pt idx="0">
                  <c:v>0.22</c:v>
                </c:pt>
                <c:pt idx="1">
                  <c:v>1.36</c:v>
                </c:pt>
              </c:numCache>
            </c:numRef>
          </c:val>
          <c:extLst>
            <c:ext xmlns:c16="http://schemas.microsoft.com/office/drawing/2014/chart" uri="{C3380CC4-5D6E-409C-BE32-E72D297353CC}">
              <c16:uniqueId val="{00000002-ADAB-4156-9443-BFB386AF0AC4}"/>
            </c:ext>
          </c:extLst>
        </c:ser>
        <c:ser>
          <c:idx val="3"/>
          <c:order val="3"/>
          <c:tx>
            <c:strRef>
              <c:f>Sheet1!$E$1</c:f>
              <c:strCache>
                <c:ptCount val="1"/>
                <c:pt idx="0">
                  <c:v>Hospitalisation</c:v>
                </c:pt>
              </c:strCache>
            </c:strRef>
          </c:tx>
          <c:spPr>
            <a:solidFill>
              <a:schemeClr val="bg2"/>
            </a:solidFill>
            <a:ln>
              <a:noFill/>
            </a:ln>
            <a:effectLst/>
          </c:spPr>
          <c:invertIfNegative val="0"/>
          <c:cat>
            <c:strRef>
              <c:f>Sheet1!$A$2:$A$3</c:f>
              <c:strCache>
                <c:ptCount val="2"/>
                <c:pt idx="0">
                  <c:v>No SCS</c:v>
                </c:pt>
                <c:pt idx="1">
                  <c:v>SCS</c:v>
                </c:pt>
              </c:strCache>
            </c:strRef>
          </c:cat>
          <c:val>
            <c:numRef>
              <c:f>Sheet1!$E$2:$E$3</c:f>
              <c:numCache>
                <c:formatCode>General</c:formatCode>
                <c:ptCount val="2"/>
                <c:pt idx="0">
                  <c:v>2.99</c:v>
                </c:pt>
                <c:pt idx="1">
                  <c:v>46.86</c:v>
                </c:pt>
              </c:numCache>
            </c:numRef>
          </c:val>
          <c:extLst>
            <c:ext xmlns:c16="http://schemas.microsoft.com/office/drawing/2014/chart" uri="{C3380CC4-5D6E-409C-BE32-E72D297353CC}">
              <c16:uniqueId val="{00000003-ADAB-4156-9443-BFB386AF0AC4}"/>
            </c:ext>
          </c:extLst>
        </c:ser>
        <c:ser>
          <c:idx val="4"/>
          <c:order val="4"/>
          <c:tx>
            <c:strRef>
              <c:f>Sheet1!$F$1</c:f>
              <c:strCache>
                <c:ptCount val="1"/>
                <c:pt idx="0">
                  <c:v>Medication cost</c:v>
                </c:pt>
              </c:strCache>
            </c:strRef>
          </c:tx>
          <c:spPr>
            <a:solidFill>
              <a:schemeClr val="accent3"/>
            </a:solidFill>
            <a:ln>
              <a:noFill/>
            </a:ln>
            <a:effectLst/>
          </c:spPr>
          <c:invertIfNegative val="0"/>
          <c:cat>
            <c:strRef>
              <c:f>Sheet1!$A$2:$A$3</c:f>
              <c:strCache>
                <c:ptCount val="2"/>
                <c:pt idx="0">
                  <c:v>No SCS</c:v>
                </c:pt>
                <c:pt idx="1">
                  <c:v>SCS</c:v>
                </c:pt>
              </c:strCache>
            </c:strRef>
          </c:cat>
          <c:val>
            <c:numRef>
              <c:f>Sheet1!$F$2:$F$3</c:f>
              <c:numCache>
                <c:formatCode>General</c:formatCode>
                <c:ptCount val="2"/>
                <c:pt idx="0">
                  <c:v>106.08</c:v>
                </c:pt>
                <c:pt idx="1">
                  <c:v>226.72</c:v>
                </c:pt>
              </c:numCache>
            </c:numRef>
          </c:val>
          <c:extLst>
            <c:ext xmlns:c16="http://schemas.microsoft.com/office/drawing/2014/chart" uri="{C3380CC4-5D6E-409C-BE32-E72D297353CC}">
              <c16:uniqueId val="{00000004-ADAB-4156-9443-BFB386AF0AC4}"/>
            </c:ext>
          </c:extLst>
        </c:ser>
        <c:dLbls>
          <c:showLegendKey val="0"/>
          <c:showVal val="0"/>
          <c:showCatName val="0"/>
          <c:showSerName val="0"/>
          <c:showPercent val="0"/>
          <c:showBubbleSize val="0"/>
        </c:dLbls>
        <c:gapWidth val="130"/>
        <c:overlap val="100"/>
        <c:axId val="-54711296"/>
        <c:axId val="-55400528"/>
      </c:barChart>
      <c:catAx>
        <c:axId val="-54711296"/>
        <c:scaling>
          <c:orientation val="minMax"/>
        </c:scaling>
        <c:delete val="0"/>
        <c:axPos val="b"/>
        <c:numFmt formatCode="General" sourceLinked="1"/>
        <c:majorTickMark val="none"/>
        <c:minorTickMark val="none"/>
        <c:tickLblPos val="nextTo"/>
        <c:spPr>
          <a:noFill/>
          <a:ln w="12700" cap="flat" cmpd="sng" algn="ctr">
            <a:no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5400528"/>
        <c:crosses val="autoZero"/>
        <c:auto val="1"/>
        <c:lblAlgn val="ctr"/>
        <c:lblOffset val="0"/>
        <c:noMultiLvlLbl val="0"/>
      </c:catAx>
      <c:valAx>
        <c:axId val="-55400528"/>
        <c:scaling>
          <c:orientation val="minMax"/>
        </c:scaling>
        <c:delete val="0"/>
        <c:axPos val="l"/>
        <c:numFmt formatCode="0" sourceLinked="0"/>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711296"/>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5227650430050395E-2"/>
          <c:y val="5.0044818532828599E-2"/>
          <c:w val="0.90691432797716798"/>
          <c:h val="0.81645715098277705"/>
        </c:manualLayout>
      </c:layout>
      <c:barChart>
        <c:barDir val="col"/>
        <c:grouping val="stacked"/>
        <c:varyColors val="0"/>
        <c:ser>
          <c:idx val="0"/>
          <c:order val="0"/>
          <c:tx>
            <c:strRef>
              <c:f>Sheet1!$B$1</c:f>
              <c:strCache>
                <c:ptCount val="1"/>
                <c:pt idx="0">
                  <c:v>GP visit</c:v>
                </c:pt>
              </c:strCache>
            </c:strRef>
          </c:tx>
          <c:spPr>
            <a:solidFill>
              <a:schemeClr val="bg1">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Sheet1!$B$2:$B$3</c:f>
              <c:numCache>
                <c:formatCode>General</c:formatCode>
                <c:ptCount val="2"/>
                <c:pt idx="0">
                  <c:v>330.58</c:v>
                </c:pt>
                <c:pt idx="1">
                  <c:v>447.26</c:v>
                </c:pt>
              </c:numCache>
            </c:numRef>
          </c:val>
          <c:extLst>
            <c:ext xmlns:c16="http://schemas.microsoft.com/office/drawing/2014/chart" uri="{C3380CC4-5D6E-409C-BE32-E72D297353CC}">
              <c16:uniqueId val="{00000000-290F-4A0E-B151-E70AB79EACAF}"/>
            </c:ext>
          </c:extLst>
        </c:ser>
        <c:ser>
          <c:idx val="1"/>
          <c:order val="1"/>
          <c:tx>
            <c:strRef>
              <c:f>Sheet1!$C$1</c:f>
              <c:strCache>
                <c:ptCount val="1"/>
                <c:pt idx="0">
                  <c:v>Hospital-based specialist visit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12172F"/>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Sheet1!$C$2:$C$3</c:f>
              <c:numCache>
                <c:formatCode>General</c:formatCode>
                <c:ptCount val="2"/>
                <c:pt idx="0">
                  <c:v>137.22</c:v>
                </c:pt>
                <c:pt idx="1">
                  <c:v>171.34</c:v>
                </c:pt>
              </c:numCache>
            </c:numRef>
          </c:val>
          <c:extLst>
            <c:ext xmlns:c16="http://schemas.microsoft.com/office/drawing/2014/chart" uri="{C3380CC4-5D6E-409C-BE32-E72D297353CC}">
              <c16:uniqueId val="{00000001-290F-4A0E-B151-E70AB79EACAF}"/>
            </c:ext>
          </c:extLst>
        </c:ser>
        <c:ser>
          <c:idx val="2"/>
          <c:order val="2"/>
          <c:tx>
            <c:strRef>
              <c:f>Sheet1!$D$1</c:f>
              <c:strCache>
                <c:ptCount val="1"/>
                <c:pt idx="0">
                  <c:v>Accident and ED visits</c:v>
                </c:pt>
              </c:strCache>
            </c:strRef>
          </c:tx>
          <c:spPr>
            <a:solidFill>
              <a:srgbClr val="5F0D39"/>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3-290F-4A0E-B151-E70AB79EACAF}"/>
              </c:ext>
            </c:extLst>
          </c:dPt>
          <c:dPt>
            <c:idx val="1"/>
            <c:invertIfNegative val="0"/>
            <c:bubble3D val="0"/>
            <c:spPr>
              <a:solidFill>
                <a:schemeClr val="accent5"/>
              </a:solidFill>
              <a:ln>
                <a:noFill/>
              </a:ln>
              <a:effectLst/>
            </c:spPr>
            <c:extLst>
              <c:ext xmlns:c16="http://schemas.microsoft.com/office/drawing/2014/chart" uri="{C3380CC4-5D6E-409C-BE32-E72D297353CC}">
                <c16:uniqueId val="{00000005-290F-4A0E-B151-E70AB79EACAF}"/>
              </c:ext>
            </c:extLst>
          </c:dPt>
          <c:cat>
            <c:strRef>
              <c:f>Sheet1!$A$2:$A$3</c:f>
              <c:strCache>
                <c:ptCount val="2"/>
                <c:pt idx="0">
                  <c:v>No SCS</c:v>
                </c:pt>
                <c:pt idx="1">
                  <c:v>SCS</c:v>
                </c:pt>
              </c:strCache>
            </c:strRef>
          </c:cat>
          <c:val>
            <c:numRef>
              <c:f>Sheet1!$D$2:$D$3</c:f>
              <c:numCache>
                <c:formatCode>General</c:formatCode>
                <c:ptCount val="2"/>
                <c:pt idx="0">
                  <c:v>21.05</c:v>
                </c:pt>
                <c:pt idx="1">
                  <c:v>28.15</c:v>
                </c:pt>
              </c:numCache>
            </c:numRef>
          </c:val>
          <c:extLst>
            <c:ext xmlns:c16="http://schemas.microsoft.com/office/drawing/2014/chart" uri="{C3380CC4-5D6E-409C-BE32-E72D297353CC}">
              <c16:uniqueId val="{00000006-290F-4A0E-B151-E70AB79EACAF}"/>
            </c:ext>
          </c:extLst>
        </c:ser>
        <c:ser>
          <c:idx val="3"/>
          <c:order val="3"/>
          <c:tx>
            <c:strRef>
              <c:f>Sheet1!$E$1</c:f>
              <c:strCache>
                <c:ptCount val="1"/>
                <c:pt idx="0">
                  <c:v>Hospitalisation</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9-290F-4A0E-B151-E70AB79EACAF}"/>
              </c:ext>
            </c:extLst>
          </c:dPt>
          <c:dPt>
            <c:idx val="1"/>
            <c:invertIfNegative val="0"/>
            <c:bubble3D val="0"/>
            <c:spPr>
              <a:solidFill>
                <a:schemeClr val="bg2"/>
              </a:solidFill>
              <a:ln>
                <a:noFill/>
              </a:ln>
              <a:effectLst/>
            </c:spPr>
            <c:extLst>
              <c:ext xmlns:c16="http://schemas.microsoft.com/office/drawing/2014/chart" uri="{C3380CC4-5D6E-409C-BE32-E72D297353CC}">
                <c16:uniqueId val="{0000000A-290F-4A0E-B151-E70AB79EACAF}"/>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Sheet1!$E$2:$E$3</c:f>
              <c:numCache>
                <c:formatCode>General</c:formatCode>
                <c:ptCount val="2"/>
                <c:pt idx="0">
                  <c:v>592.59</c:v>
                </c:pt>
                <c:pt idx="1">
                  <c:v>726.57</c:v>
                </c:pt>
              </c:numCache>
            </c:numRef>
          </c:val>
          <c:extLst>
            <c:ext xmlns:c16="http://schemas.microsoft.com/office/drawing/2014/chart" uri="{C3380CC4-5D6E-409C-BE32-E72D297353CC}">
              <c16:uniqueId val="{00000007-290F-4A0E-B151-E70AB79EACAF}"/>
            </c:ext>
          </c:extLst>
        </c:ser>
        <c:ser>
          <c:idx val="4"/>
          <c:order val="4"/>
          <c:tx>
            <c:strRef>
              <c:f>Sheet1!$F$1</c:f>
              <c:strCache>
                <c:ptCount val="1"/>
                <c:pt idx="0">
                  <c:v>Medication cost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No SCS</c:v>
                </c:pt>
                <c:pt idx="1">
                  <c:v>SCS</c:v>
                </c:pt>
              </c:strCache>
            </c:strRef>
          </c:cat>
          <c:val>
            <c:numRef>
              <c:f>Sheet1!$F$2:$F$3</c:f>
              <c:numCache>
                <c:formatCode>General</c:formatCode>
                <c:ptCount val="2"/>
                <c:pt idx="0">
                  <c:v>83.6</c:v>
                </c:pt>
                <c:pt idx="1">
                  <c:v>110.19</c:v>
                </c:pt>
              </c:numCache>
            </c:numRef>
          </c:val>
          <c:extLst>
            <c:ext xmlns:c16="http://schemas.microsoft.com/office/drawing/2014/chart" uri="{C3380CC4-5D6E-409C-BE32-E72D297353CC}">
              <c16:uniqueId val="{00000008-290F-4A0E-B151-E70AB79EACAF}"/>
            </c:ext>
          </c:extLst>
        </c:ser>
        <c:dLbls>
          <c:showLegendKey val="0"/>
          <c:showVal val="0"/>
          <c:showCatName val="0"/>
          <c:showSerName val="0"/>
          <c:showPercent val="0"/>
          <c:showBubbleSize val="0"/>
        </c:dLbls>
        <c:gapWidth val="136"/>
        <c:overlap val="100"/>
        <c:axId val="-54711296"/>
        <c:axId val="-55400528"/>
      </c:barChart>
      <c:catAx>
        <c:axId val="-5471129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55400528"/>
        <c:crosses val="autoZero"/>
        <c:auto val="1"/>
        <c:lblAlgn val="ctr"/>
        <c:lblOffset val="0"/>
        <c:noMultiLvlLbl val="0"/>
      </c:catAx>
      <c:valAx>
        <c:axId val="-55400528"/>
        <c:scaling>
          <c:orientation val="minMax"/>
        </c:scaling>
        <c:delete val="0"/>
        <c:axPos val="l"/>
        <c:numFmt formatCode="\£#,##0" sourceLinked="0"/>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47112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1">
          <a:solidFill>
            <a:schemeClr val="tx1"/>
          </a:solidFill>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560053338952501"/>
          <c:y val="0.18945329366188443"/>
          <c:w val="0.74399466610474985"/>
          <c:h val="0.62077663010384576"/>
        </c:manualLayout>
      </c:layout>
      <c:barChart>
        <c:barDir val="col"/>
        <c:grouping val="clustered"/>
        <c:varyColors val="0"/>
        <c:ser>
          <c:idx val="0"/>
          <c:order val="0"/>
          <c:tx>
            <c:strRef>
              <c:f>Sheet1!$B$1</c:f>
              <c:strCache>
                <c:ptCount val="1"/>
                <c:pt idx="0">
                  <c:v>Non-asthma control</c:v>
                </c:pt>
              </c:strCache>
            </c:strRef>
          </c:tx>
          <c:spPr>
            <a:solidFill>
              <a:schemeClr val="tx2"/>
            </a:solidFill>
            <a:ln>
              <a:noFill/>
            </a:ln>
            <a:effectLst/>
          </c:spPr>
          <c:invertIfNegative val="0"/>
          <c:cat>
            <c:numRef>
              <c:f>Sheet1!$A$2</c:f>
              <c:numCache>
                <c:formatCode>General</c:formatCode>
                <c:ptCount val="1"/>
              </c:numCache>
            </c:numRef>
          </c:cat>
          <c:val>
            <c:numRef>
              <c:f>Sheet1!$B$2</c:f>
              <c:numCache>
                <c:formatCode>#,##0</c:formatCode>
                <c:ptCount val="1"/>
                <c:pt idx="0">
                  <c:v>132080084</c:v>
                </c:pt>
              </c:numCache>
            </c:numRef>
          </c:val>
          <c:extLst>
            <c:ext xmlns:c16="http://schemas.microsoft.com/office/drawing/2014/chart" uri="{C3380CC4-5D6E-409C-BE32-E72D297353CC}">
              <c16:uniqueId val="{00000000-B4B6-4E91-B7AB-723A505F6146}"/>
            </c:ext>
          </c:extLst>
        </c:ser>
        <c:ser>
          <c:idx val="1"/>
          <c:order val="1"/>
          <c:tx>
            <c:strRef>
              <c:f>Sheet1!$C$1</c:f>
              <c:strCache>
                <c:ptCount val="1"/>
                <c:pt idx="0">
                  <c:v>Moderate asthma</c:v>
                </c:pt>
              </c:strCache>
            </c:strRef>
          </c:tx>
          <c:spPr>
            <a:solidFill>
              <a:schemeClr val="accent1"/>
            </a:solidFill>
            <a:ln>
              <a:noFill/>
            </a:ln>
            <a:effectLst/>
          </c:spPr>
          <c:invertIfNegative val="0"/>
          <c:dPt>
            <c:idx val="0"/>
            <c:invertIfNegative val="0"/>
            <c:bubble3D val="0"/>
            <c:spPr>
              <a:solidFill>
                <a:schemeClr val="bg2"/>
              </a:solidFill>
              <a:ln>
                <a:noFill/>
              </a:ln>
              <a:effectLst/>
            </c:spPr>
            <c:extLst>
              <c:ext xmlns:c16="http://schemas.microsoft.com/office/drawing/2014/chart" uri="{C3380CC4-5D6E-409C-BE32-E72D297353CC}">
                <c16:uniqueId val="{00000003-B4B6-4E91-B7AB-723A505F6146}"/>
              </c:ext>
            </c:extLst>
          </c:dPt>
          <c:cat>
            <c:numRef>
              <c:f>Sheet1!$A$2</c:f>
              <c:numCache>
                <c:formatCode>General</c:formatCode>
                <c:ptCount val="1"/>
              </c:numCache>
            </c:numRef>
          </c:cat>
          <c:val>
            <c:numRef>
              <c:f>Sheet1!$C$2</c:f>
              <c:numCache>
                <c:formatCode>#,##0</c:formatCode>
                <c:ptCount val="1"/>
                <c:pt idx="0">
                  <c:v>167501815</c:v>
                </c:pt>
              </c:numCache>
            </c:numRef>
          </c:val>
          <c:extLst>
            <c:ext xmlns:c16="http://schemas.microsoft.com/office/drawing/2014/chart" uri="{C3380CC4-5D6E-409C-BE32-E72D297353CC}">
              <c16:uniqueId val="{00000001-B4B6-4E91-B7AB-723A505F6146}"/>
            </c:ext>
          </c:extLst>
        </c:ser>
        <c:ser>
          <c:idx val="2"/>
          <c:order val="2"/>
          <c:tx>
            <c:strRef>
              <c:f>Sheet1!$D$1</c:f>
              <c:strCache>
                <c:ptCount val="1"/>
                <c:pt idx="0">
                  <c:v>Severe asthma</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#,##0</c:formatCode>
                <c:ptCount val="1"/>
                <c:pt idx="0">
                  <c:v>242706721</c:v>
                </c:pt>
              </c:numCache>
            </c:numRef>
          </c:val>
          <c:extLst>
            <c:ext xmlns:c16="http://schemas.microsoft.com/office/drawing/2014/chart" uri="{C3380CC4-5D6E-409C-BE32-E72D297353CC}">
              <c16:uniqueId val="{00000002-B4B6-4E91-B7AB-723A505F6146}"/>
            </c:ext>
          </c:extLst>
        </c:ser>
        <c:dLbls>
          <c:showLegendKey val="0"/>
          <c:showVal val="0"/>
          <c:showCatName val="0"/>
          <c:showSerName val="0"/>
          <c:showPercent val="0"/>
          <c:showBubbleSize val="0"/>
        </c:dLbls>
        <c:gapWidth val="50"/>
        <c:overlap val="-27"/>
        <c:axId val="-505022544"/>
        <c:axId val="-505030032"/>
      </c:barChart>
      <c:catAx>
        <c:axId val="-505022544"/>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400" b="1" i="0" u="none" strike="noStrike" kern="1200" baseline="0">
                <a:solidFill>
                  <a:schemeClr val="tx2"/>
                </a:solidFill>
                <a:latin typeface="+mn-lt"/>
                <a:ea typeface="+mn-ea"/>
                <a:cs typeface="+mn-cs"/>
              </a:defRPr>
            </a:pPr>
            <a:endParaRPr lang="en-US"/>
          </a:p>
        </c:txPr>
        <c:crossAx val="-505030032"/>
        <c:crosses val="autoZero"/>
        <c:auto val="1"/>
        <c:lblAlgn val="ctr"/>
        <c:lblOffset val="100"/>
        <c:noMultiLvlLbl val="0"/>
      </c:catAx>
      <c:valAx>
        <c:axId val="-505030032"/>
        <c:scaling>
          <c:orientation val="minMax"/>
        </c:scaling>
        <c:delete val="0"/>
        <c:axPos val="l"/>
        <c:numFmt formatCode="#,##0"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502254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728551378428893"/>
          <c:y val="7.9032668665206529E-2"/>
          <c:w val="0.77271448621571104"/>
          <c:h val="0.76863920064257596"/>
        </c:manualLayout>
      </c:layout>
      <c:barChart>
        <c:barDir val="col"/>
        <c:grouping val="clustered"/>
        <c:varyColors val="0"/>
        <c:ser>
          <c:idx val="0"/>
          <c:order val="0"/>
          <c:tx>
            <c:strRef>
              <c:f>Sheet1!$B$1</c:f>
              <c:strCache>
                <c:ptCount val="1"/>
                <c:pt idx="0">
                  <c:v>Column1</c:v>
                </c:pt>
              </c:strCache>
            </c:strRef>
          </c:tx>
          <c:spPr>
            <a:solidFill>
              <a:schemeClr val="tx2"/>
            </a:solidFill>
            <a:ln>
              <a:noFill/>
            </a:ln>
            <a:effectLst/>
          </c:spPr>
          <c:invertIfNegative val="0"/>
          <c:cat>
            <c:numRef>
              <c:f>Sheet1!$A$2</c:f>
              <c:numCache>
                <c:formatCode>General</c:formatCode>
                <c:ptCount val="1"/>
              </c:numCache>
            </c:numRef>
          </c:cat>
          <c:val>
            <c:numRef>
              <c:f>Sheet1!$B$2</c:f>
              <c:numCache>
                <c:formatCode>#,##0</c:formatCode>
                <c:ptCount val="1"/>
                <c:pt idx="0">
                  <c:v>110600000</c:v>
                </c:pt>
              </c:numCache>
            </c:numRef>
          </c:val>
          <c:extLst>
            <c:ext xmlns:c16="http://schemas.microsoft.com/office/drawing/2014/chart" uri="{C3380CC4-5D6E-409C-BE32-E72D297353CC}">
              <c16:uniqueId val="{00000000-0F44-412C-BB37-E0485DB3799D}"/>
            </c:ext>
          </c:extLst>
        </c:ser>
        <c:ser>
          <c:idx val="1"/>
          <c:order val="1"/>
          <c:tx>
            <c:strRef>
              <c:f>Sheet1!$C$1</c:f>
              <c:strCache>
                <c:ptCount val="1"/>
                <c:pt idx="0">
                  <c:v>Column2</c:v>
                </c:pt>
              </c:strCache>
            </c:strRef>
          </c:tx>
          <c:spPr>
            <a:solidFill>
              <a:schemeClr val="bg2"/>
            </a:solidFill>
            <a:ln>
              <a:noFill/>
            </a:ln>
            <a:effectLst/>
          </c:spPr>
          <c:invertIfNegative val="0"/>
          <c:cat>
            <c:numRef>
              <c:f>Sheet1!$A$2</c:f>
              <c:numCache>
                <c:formatCode>General</c:formatCode>
                <c:ptCount val="1"/>
              </c:numCache>
            </c:numRef>
          </c:cat>
          <c:val>
            <c:numRef>
              <c:f>Sheet1!$C$2</c:f>
              <c:numCache>
                <c:formatCode>#,##0</c:formatCode>
                <c:ptCount val="1"/>
                <c:pt idx="0">
                  <c:v>75200000</c:v>
                </c:pt>
              </c:numCache>
            </c:numRef>
          </c:val>
          <c:extLst>
            <c:ext xmlns:c16="http://schemas.microsoft.com/office/drawing/2014/chart" uri="{C3380CC4-5D6E-409C-BE32-E72D297353CC}">
              <c16:uniqueId val="{00000001-0F44-412C-BB37-E0485DB3799D}"/>
            </c:ext>
          </c:extLst>
        </c:ser>
        <c:ser>
          <c:idx val="2"/>
          <c:order val="2"/>
          <c:tx>
            <c:strRef>
              <c:f>Sheet1!$D$1</c:f>
              <c:strCache>
                <c:ptCount val="1"/>
                <c:pt idx="0">
                  <c:v>Column3</c:v>
                </c:pt>
              </c:strCache>
            </c:strRef>
          </c:tx>
          <c:spPr>
            <a:solidFill>
              <a:schemeClr val="accent2"/>
            </a:solidFill>
            <a:ln>
              <a:noFill/>
            </a:ln>
            <a:effectLst/>
          </c:spPr>
          <c:invertIfNegative val="0"/>
          <c:cat>
            <c:numRef>
              <c:f>Sheet1!$A$2</c:f>
              <c:numCache>
                <c:formatCode>General</c:formatCode>
                <c:ptCount val="1"/>
              </c:numCache>
            </c:numRef>
          </c:cat>
          <c:val>
            <c:numRef>
              <c:f>Sheet1!$D$2</c:f>
              <c:numCache>
                <c:formatCode>#,##0</c:formatCode>
                <c:ptCount val="1"/>
                <c:pt idx="0">
                  <c:v>35200000</c:v>
                </c:pt>
              </c:numCache>
            </c:numRef>
          </c:val>
          <c:extLst>
            <c:ext xmlns:c16="http://schemas.microsoft.com/office/drawing/2014/chart" uri="{C3380CC4-5D6E-409C-BE32-E72D297353CC}">
              <c16:uniqueId val="{00000002-0F44-412C-BB37-E0485DB3799D}"/>
            </c:ext>
          </c:extLst>
        </c:ser>
        <c:dLbls>
          <c:showLegendKey val="0"/>
          <c:showVal val="0"/>
          <c:showCatName val="0"/>
          <c:showSerName val="0"/>
          <c:showPercent val="0"/>
          <c:showBubbleSize val="0"/>
        </c:dLbls>
        <c:gapWidth val="50"/>
        <c:overlap val="-27"/>
        <c:axId val="-504978816"/>
        <c:axId val="-504974864"/>
      </c:barChart>
      <c:catAx>
        <c:axId val="-504978816"/>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504974864"/>
        <c:crosses val="autoZero"/>
        <c:auto val="1"/>
        <c:lblAlgn val="ctr"/>
        <c:lblOffset val="100"/>
        <c:noMultiLvlLbl val="0"/>
      </c:catAx>
      <c:valAx>
        <c:axId val="-504974864"/>
        <c:scaling>
          <c:orientation val="minMax"/>
        </c:scaling>
        <c:delete val="0"/>
        <c:axPos val="l"/>
        <c:numFmt formatCode="#,##0" sourceLinked="1"/>
        <c:majorTickMark val="out"/>
        <c:minorTickMark val="none"/>
        <c:tickLblPos val="nextTo"/>
        <c:spPr>
          <a:noFill/>
          <a:ln w="9525">
            <a:solidFill>
              <a:schemeClr val="tx1"/>
            </a:solidFill>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504978816"/>
        <c:crosses val="autoZero"/>
        <c:crossBetween val="between"/>
        <c:majorUnit val="18000000"/>
        <c:minorUnit val="100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86974862718119"/>
          <c:y val="0.17085488796398471"/>
          <c:w val="0.81302513822273403"/>
          <c:h val="0.75507182332313527"/>
        </c:manualLayout>
      </c:layout>
      <c:barChart>
        <c:barDir val="col"/>
        <c:grouping val="clustered"/>
        <c:varyColors val="0"/>
        <c:ser>
          <c:idx val="0"/>
          <c:order val="0"/>
          <c:tx>
            <c:strRef>
              <c:f>Sheet1!$B$1</c:f>
              <c:strCache>
                <c:ptCount val="1"/>
                <c:pt idx="0">
                  <c:v>1–3 SCS prescriptions vs no SCS</c:v>
                </c:pt>
              </c:strCache>
            </c:strRef>
          </c:tx>
          <c:spPr>
            <a:solidFill>
              <a:schemeClr val="tx2"/>
            </a:solidFill>
            <a:ln>
              <a:solidFill>
                <a:schemeClr val="accent3"/>
              </a:solidFill>
            </a:ln>
          </c:spPr>
          <c:invertIfNegative val="0"/>
          <c:cat>
            <c:strRef>
              <c:f>Sheet1!$A$2:$A$5</c:f>
              <c:strCache>
                <c:ptCount val="4"/>
                <c:pt idx="0">
                  <c:v>EQ-5D (USA)</c:v>
                </c:pt>
                <c:pt idx="1">
                  <c:v>EQ-5D (UK)</c:v>
                </c:pt>
                <c:pt idx="2">
                  <c:v>SF-6D</c:v>
                </c:pt>
                <c:pt idx="3">
                  <c:v>VAS</c:v>
                </c:pt>
              </c:strCache>
            </c:strRef>
          </c:cat>
          <c:val>
            <c:numRef>
              <c:f>Sheet1!$B$2:$B$5</c:f>
              <c:numCache>
                <c:formatCode>0.000</c:formatCode>
                <c:ptCount val="4"/>
                <c:pt idx="0">
                  <c:v>-7.0000000000000001E-3</c:v>
                </c:pt>
                <c:pt idx="1">
                  <c:v>-8.9999999999999993E-3</c:v>
                </c:pt>
                <c:pt idx="2">
                  <c:v>-2E-3</c:v>
                </c:pt>
                <c:pt idx="3">
                  <c:v>-1.32E-2</c:v>
                </c:pt>
              </c:numCache>
            </c:numRef>
          </c:val>
          <c:extLst>
            <c:ext xmlns:c16="http://schemas.microsoft.com/office/drawing/2014/chart" uri="{C3380CC4-5D6E-409C-BE32-E72D297353CC}">
              <c16:uniqueId val="{00000000-2BA8-4550-B55A-2484712C7A4A}"/>
            </c:ext>
          </c:extLst>
        </c:ser>
        <c:ser>
          <c:idx val="1"/>
          <c:order val="1"/>
          <c:tx>
            <c:strRef>
              <c:f>Sheet1!$C$1</c:f>
              <c:strCache>
                <c:ptCount val="1"/>
                <c:pt idx="0">
                  <c:v>≥4 SCS prescriptions vs no SCS</c:v>
                </c:pt>
              </c:strCache>
            </c:strRef>
          </c:tx>
          <c:spPr>
            <a:solidFill>
              <a:schemeClr val="accent4"/>
            </a:solidFill>
            <a:ln>
              <a:solidFill>
                <a:schemeClr val="accent4"/>
              </a:solidFill>
            </a:ln>
          </c:spPr>
          <c:invertIfNegative val="0"/>
          <c:cat>
            <c:strRef>
              <c:f>Sheet1!$A$2:$A$5</c:f>
              <c:strCache>
                <c:ptCount val="4"/>
                <c:pt idx="0">
                  <c:v>EQ-5D (USA)</c:v>
                </c:pt>
                <c:pt idx="1">
                  <c:v>EQ-5D (UK)</c:v>
                </c:pt>
                <c:pt idx="2">
                  <c:v>SF-6D</c:v>
                </c:pt>
                <c:pt idx="3">
                  <c:v>VAS</c:v>
                </c:pt>
              </c:strCache>
            </c:strRef>
          </c:cat>
          <c:val>
            <c:numRef>
              <c:f>Sheet1!$C$2:$C$5</c:f>
              <c:numCache>
                <c:formatCode>0.000</c:formatCode>
                <c:ptCount val="4"/>
                <c:pt idx="0">
                  <c:v>-3.2000000000000001E-2</c:v>
                </c:pt>
                <c:pt idx="1">
                  <c:v>-4.7E-2</c:v>
                </c:pt>
                <c:pt idx="2">
                  <c:v>-3.5999999999999997E-2</c:v>
                </c:pt>
                <c:pt idx="3">
                  <c:v>-7.5759999999999994E-2</c:v>
                </c:pt>
              </c:numCache>
            </c:numRef>
          </c:val>
          <c:extLst>
            <c:ext xmlns:c16="http://schemas.microsoft.com/office/drawing/2014/chart" uri="{C3380CC4-5D6E-409C-BE32-E72D297353CC}">
              <c16:uniqueId val="{00000001-2BA8-4550-B55A-2484712C7A4A}"/>
            </c:ext>
          </c:extLst>
        </c:ser>
        <c:dLbls>
          <c:showLegendKey val="0"/>
          <c:showVal val="0"/>
          <c:showCatName val="0"/>
          <c:showSerName val="0"/>
          <c:showPercent val="0"/>
          <c:showBubbleSize val="0"/>
        </c:dLbls>
        <c:gapWidth val="150"/>
        <c:axId val="-1740813216"/>
        <c:axId val="-1740811440"/>
      </c:barChart>
      <c:catAx>
        <c:axId val="-1740813216"/>
        <c:scaling>
          <c:orientation val="minMax"/>
        </c:scaling>
        <c:delete val="0"/>
        <c:axPos val="b"/>
        <c:numFmt formatCode="General" sourceLinked="0"/>
        <c:majorTickMark val="none"/>
        <c:minorTickMark val="none"/>
        <c:tickLblPos val="high"/>
        <c:spPr>
          <a:ln w="9525">
            <a:solidFill>
              <a:schemeClr val="tx1"/>
            </a:solidFill>
          </a:ln>
        </c:spPr>
        <c:txPr>
          <a:bodyPr anchor="b"/>
          <a:lstStyle/>
          <a:p>
            <a:pPr>
              <a:defRPr sz="1100">
                <a:solidFill>
                  <a:schemeClr val="tx1"/>
                </a:solidFill>
                <a:latin typeface="+mn-lt"/>
                <a:cs typeface="Arial" panose="020B0604020202020204" pitchFamily="34" charset="0"/>
              </a:defRPr>
            </a:pPr>
            <a:endParaRPr lang="en-US"/>
          </a:p>
        </c:txPr>
        <c:crossAx val="-1740811440"/>
        <c:crosses val="autoZero"/>
        <c:auto val="0"/>
        <c:lblAlgn val="ctr"/>
        <c:lblOffset val="100"/>
        <c:noMultiLvlLbl val="0"/>
      </c:catAx>
      <c:valAx>
        <c:axId val="-1740811440"/>
        <c:scaling>
          <c:orientation val="minMax"/>
          <c:max val="0"/>
          <c:min val="-0.09"/>
        </c:scaling>
        <c:delete val="0"/>
        <c:axPos val="l"/>
        <c:numFmt formatCode="#,##0.000" sourceLinked="0"/>
        <c:majorTickMark val="out"/>
        <c:minorTickMark val="none"/>
        <c:tickLblPos val="nextTo"/>
        <c:spPr>
          <a:ln w="9525">
            <a:solidFill>
              <a:schemeClr val="tx1"/>
            </a:solidFill>
          </a:ln>
        </c:spPr>
        <c:txPr>
          <a:bodyPr/>
          <a:lstStyle/>
          <a:p>
            <a:pPr>
              <a:defRPr sz="1200">
                <a:solidFill>
                  <a:schemeClr val="tx2"/>
                </a:solidFill>
                <a:latin typeface="Arial" panose="020B0604020202020204" pitchFamily="34" charset="0"/>
                <a:cs typeface="Arial" panose="020B0604020202020204" pitchFamily="34" charset="0"/>
              </a:defRPr>
            </a:pPr>
            <a:endParaRPr lang="en-US"/>
          </a:p>
        </c:txPr>
        <c:crossAx val="-1740813216"/>
        <c:crosses val="autoZero"/>
        <c:crossBetween val="between"/>
        <c:majorUnit val="0.02"/>
      </c:valAx>
    </c:plotArea>
    <c:legend>
      <c:legendPos val="l"/>
      <c:legendEntry>
        <c:idx val="0"/>
        <c:txPr>
          <a:bodyPr/>
          <a:lstStyle/>
          <a:p>
            <a:pPr>
              <a:defRPr sz="1100">
                <a:solidFill>
                  <a:schemeClr val="tx1"/>
                </a:solidFill>
                <a:latin typeface="+mn-lt"/>
                <a:cs typeface="Arial" panose="020B0604020202020204" pitchFamily="34" charset="0"/>
              </a:defRPr>
            </a:pPr>
            <a:endParaRPr lang="en-US"/>
          </a:p>
        </c:txPr>
      </c:legendEntry>
      <c:legendEntry>
        <c:idx val="1"/>
        <c:txPr>
          <a:bodyPr/>
          <a:lstStyle/>
          <a:p>
            <a:pPr>
              <a:defRPr sz="1100">
                <a:solidFill>
                  <a:schemeClr val="tx1"/>
                </a:solidFill>
                <a:latin typeface="+mn-lt"/>
                <a:cs typeface="Arial" panose="020B0604020202020204" pitchFamily="34" charset="0"/>
              </a:defRPr>
            </a:pPr>
            <a:endParaRPr lang="en-US"/>
          </a:p>
        </c:txPr>
      </c:legendEntry>
      <c:layout>
        <c:manualLayout>
          <c:xMode val="edge"/>
          <c:yMode val="edge"/>
          <c:x val="0.18001783076293457"/>
          <c:y val="0.87410710322445118"/>
          <c:w val="0.819271068674301"/>
          <c:h val="0.10638848293568769"/>
        </c:manualLayout>
      </c:layout>
      <c:overlay val="0"/>
      <c:txPr>
        <a:bodyPr/>
        <a:lstStyle/>
        <a:p>
          <a:pPr>
            <a:defRPr sz="1100">
              <a:solidFill>
                <a:schemeClr val="tx1"/>
              </a:solidFill>
              <a:latin typeface="+mn-lt"/>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9">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alpha val="75000"/>
        </a:schemeClr>
      </a:solidFill>
    </cs:spPr>
  </cs:dataPoint>
  <cs:dataPoint3D>
    <cs:lnRef idx="0"/>
    <cs:fillRef idx="1">
      <cs:styleClr val="auto"/>
    </cs:fillRef>
    <cs:effectRef idx="0"/>
    <cs:fontRef idx="minor">
      <a:schemeClr val="tx1"/>
    </cs:fontRef>
    <cs:spPr>
      <a:solidFill>
        <a:schemeClr val="phClr">
          <a:alpha val="75000"/>
        </a:schemeClr>
      </a:solidFill>
    </cs:spPr>
  </cs:dataPoint3D>
  <cs:dataPointLine>
    <cs:lnRef idx="0">
      <cs:styleClr val="auto"/>
    </cs:lnRef>
    <cs:fillRef idx="1"/>
    <cs:effectRef idx="0"/>
    <cs:fontRef idx="minor">
      <a:schemeClr val="tx1"/>
    </cs:fontRef>
    <cs:spPr>
      <a:ln w="19050" cap="rnd">
        <a:solidFill>
          <a:schemeClr val="phClr">
            <a:alpha val="50000"/>
          </a:scheme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0.44956</cdr:x>
      <cdr:y>0.58094</cdr:y>
    </cdr:from>
    <cdr:to>
      <cdr:x>0.61455</cdr:x>
      <cdr:y>0.70311</cdr:y>
    </cdr:to>
    <cdr:sp macro="" textlink="">
      <cdr:nvSpPr>
        <cdr:cNvPr id="2" name="TextBox 1">
          <a:extLst xmlns:a="http://schemas.openxmlformats.org/drawingml/2006/main">
            <a:ext uri="{FF2B5EF4-FFF2-40B4-BE49-F238E27FC236}">
              <a16:creationId xmlns:a16="http://schemas.microsoft.com/office/drawing/2014/main" id="{0ABB9343-2012-4719-AA3F-EDE7A32044A7}"/>
            </a:ext>
          </a:extLst>
        </cdr:cNvPr>
        <cdr:cNvSpPr txBox="1"/>
      </cdr:nvSpPr>
      <cdr:spPr>
        <a:xfrm xmlns:a="http://schemas.openxmlformats.org/drawingml/2006/main">
          <a:off x="2431499" y="1938363"/>
          <a:ext cx="892366" cy="4076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GB" sz="1200" b="1" dirty="0"/>
            <a:t>21.05</a:t>
          </a:r>
        </a:p>
      </cdr:txBody>
    </cdr:sp>
  </cdr:relSizeAnchor>
  <cdr:relSizeAnchor xmlns:cdr="http://schemas.openxmlformats.org/drawingml/2006/chartDrawing">
    <cdr:from>
      <cdr:x>0.42878</cdr:x>
      <cdr:y>0.62599</cdr:y>
    </cdr:from>
    <cdr:to>
      <cdr:x>0.44874</cdr:x>
      <cdr:y>0.62599</cdr:y>
    </cdr:to>
    <cdr:cxnSp macro="">
      <cdr:nvCxnSpPr>
        <cdr:cNvPr id="4" name="Straight Connector 3">
          <a:extLst xmlns:a="http://schemas.openxmlformats.org/drawingml/2006/main">
            <a:ext uri="{FF2B5EF4-FFF2-40B4-BE49-F238E27FC236}">
              <a16:creationId xmlns:a16="http://schemas.microsoft.com/office/drawing/2014/main" id="{EDE392C0-F310-4D01-B6CA-A47086BF4E11}"/>
            </a:ext>
          </a:extLst>
        </cdr:cNvPr>
        <cdr:cNvCxnSpPr/>
      </cdr:nvCxnSpPr>
      <cdr:spPr>
        <a:xfrm xmlns:a="http://schemas.openxmlformats.org/drawingml/2006/main">
          <a:off x="2319108" y="2088668"/>
          <a:ext cx="107957" cy="0"/>
        </a:xfrm>
        <a:prstGeom xmlns:a="http://schemas.openxmlformats.org/drawingml/2006/main" prst="line">
          <a:avLst/>
        </a:prstGeom>
        <a:ln xmlns:a="http://schemas.openxmlformats.org/drawingml/2006/main" w="19050" cap="rnd">
          <a:solidFill>
            <a:schemeClr val="accent5"/>
          </a:solidFill>
          <a:round/>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Calibri" panose="020F0502020204030204" pitchFamily="34" charset="0"/>
              </a:defRPr>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Calibri" panose="020F0502020204030204" pitchFamily="34" charset="0"/>
              </a:defRPr>
            </a:lvl1pPr>
          </a:lstStyle>
          <a:p>
            <a:fld id="{4687D185-AFDC-174B-B3A6-C08F4A7C4325}" type="datetimeFigureOut">
              <a:rPr lang="en-GB" smtClean="0"/>
              <a:pPr/>
              <a:t>24/05/2024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Calibri" panose="020F0502020204030204" pitchFamily="34" charset="0"/>
              </a:defRPr>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Calibri" panose="020F0502020204030204" pitchFamily="34" charset="0"/>
              </a:defRPr>
            </a:lvl1pPr>
          </a:lstStyle>
          <a:p>
            <a:fld id="{B046004E-350C-3048-904D-E601776AB30A}" type="slidenum">
              <a:rPr lang="en-GB" smtClean="0"/>
              <a:pPr/>
              <a:t>‹#›</a:t>
            </a:fld>
            <a:endParaRPr lang="en-GB"/>
          </a:p>
        </p:txBody>
      </p:sp>
    </p:spTree>
    <p:extLst>
      <p:ext uri="{BB962C8B-B14F-4D97-AF65-F5344CB8AC3E}">
        <p14:creationId xmlns:p14="http://schemas.microsoft.com/office/powerpoint/2010/main" val="355986810"/>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Calibri" panose="020F0502020204030204" pitchFamily="34" charset="0"/>
        <a:ea typeface="+mn-ea"/>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1</a:t>
            </a:fld>
            <a:endParaRPr lang="en-GB"/>
          </a:p>
        </p:txBody>
      </p:sp>
    </p:spTree>
    <p:extLst>
      <p:ext uri="{BB962C8B-B14F-4D97-AF65-F5344CB8AC3E}">
        <p14:creationId xmlns:p14="http://schemas.microsoft.com/office/powerpoint/2010/main" val="5493913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5</a:t>
            </a:fld>
            <a:endParaRPr lang="en-GB"/>
          </a:p>
        </p:txBody>
      </p:sp>
    </p:spTree>
    <p:extLst>
      <p:ext uri="{BB962C8B-B14F-4D97-AF65-F5344CB8AC3E}">
        <p14:creationId xmlns:p14="http://schemas.microsoft.com/office/powerpoint/2010/main" val="211013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046004E-350C-3048-904D-E601776AB30A}" type="slidenum">
              <a:rPr lang="en-GB" smtClean="0"/>
              <a:pPr/>
              <a:t>6</a:t>
            </a:fld>
            <a:endParaRPr lang="en-GB"/>
          </a:p>
        </p:txBody>
      </p:sp>
    </p:spTree>
    <p:extLst>
      <p:ext uri="{BB962C8B-B14F-4D97-AF65-F5344CB8AC3E}">
        <p14:creationId xmlns:p14="http://schemas.microsoft.com/office/powerpoint/2010/main" val="28962433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1">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0A33316F-B1D5-114A-BEC0-14F0E4D0EDB4}"/>
              </a:ext>
            </a:extLst>
          </p:cNvPr>
          <p:cNvPicPr>
            <a:picLocks noChangeAspect="1"/>
          </p:cNvPicPr>
          <p:nvPr userDrawn="1"/>
        </p:nvPicPr>
        <p:blipFill>
          <a:blip r:embed="rId2"/>
          <a:stretch>
            <a:fillRect/>
          </a:stretch>
        </p:blipFill>
        <p:spPr>
          <a:xfrm>
            <a:off x="0" y="0"/>
            <a:ext cx="12204800" cy="6865200"/>
          </a:xfrm>
          <a:prstGeom prst="rect">
            <a:avLst/>
          </a:prstGeom>
        </p:spPr>
      </p:pic>
      <p:pic>
        <p:nvPicPr>
          <p:cNvPr id="14" name="Picture 13">
            <a:extLst>
              <a:ext uri="{FF2B5EF4-FFF2-40B4-BE49-F238E27FC236}">
                <a16:creationId xmlns:a16="http://schemas.microsoft.com/office/drawing/2014/main" id="{B9366448-9A2D-6E4B-9F8A-769DE0B745DC}"/>
              </a:ext>
            </a:extLst>
          </p:cNvPr>
          <p:cNvPicPr>
            <a:picLocks noChangeAspect="1"/>
          </p:cNvPicPr>
          <p:nvPr userDrawn="1"/>
        </p:nvPicPr>
        <p:blipFill rotWithShape="1">
          <a:blip r:embed="rId3"/>
          <a:srcRect l="12892" t="50777" r="34380"/>
          <a:stretch/>
        </p:blipFill>
        <p:spPr>
          <a:xfrm>
            <a:off x="1" y="0"/>
            <a:ext cx="12192000" cy="3992400"/>
          </a:xfrm>
          <a:prstGeom prst="rect">
            <a:avLst/>
          </a:prstGeom>
        </p:spPr>
      </p:pic>
      <p:sp>
        <p:nvSpPr>
          <p:cNvPr id="11" name="Title 1">
            <a:extLst>
              <a:ext uri="{FF2B5EF4-FFF2-40B4-BE49-F238E27FC236}">
                <a16:creationId xmlns:a16="http://schemas.microsoft.com/office/drawing/2014/main" id="{59087D1D-B2D6-D44A-900D-872BD4C324E1}"/>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bg1"/>
                </a:solidFill>
                <a:latin typeface="Cambria" panose="02040503050406030204" pitchFamily="18" charset="0"/>
                <a:ea typeface="Cambria" panose="02040503050406030204" pitchFamily="18" charset="0"/>
                <a:cs typeface="Cambria" panose="02040503050406030204" pitchFamily="18" charset="0"/>
              </a:defRPr>
            </a:lvl1pPr>
          </a:lstStyle>
          <a:p>
            <a:br>
              <a:rPr lang="en-US"/>
            </a:br>
            <a:r>
              <a:rPr lang="en-US"/>
              <a:t>Click to edit</a:t>
            </a:r>
            <a:br>
              <a:rPr lang="en-US"/>
            </a:br>
            <a:r>
              <a:rPr lang="en-US"/>
              <a:t>presentation title</a:t>
            </a:r>
            <a:endParaRPr lang="en-GB"/>
          </a:p>
        </p:txBody>
      </p:sp>
      <p:sp>
        <p:nvSpPr>
          <p:cNvPr id="19" name="Subtitle 2">
            <a:extLst>
              <a:ext uri="{FF2B5EF4-FFF2-40B4-BE49-F238E27FC236}">
                <a16:creationId xmlns:a16="http://schemas.microsoft.com/office/drawing/2014/main" id="{685BB56C-E7A2-1545-B6B6-4C9C64D10206}"/>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9" name="Graphic 8">
            <a:extLst>
              <a:ext uri="{FF2B5EF4-FFF2-40B4-BE49-F238E27FC236}">
                <a16:creationId xmlns:a16="http://schemas.microsoft.com/office/drawing/2014/main" id="{449528B1-EF8B-074A-A297-A83026E04D4B}"/>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269200" y="5405896"/>
            <a:ext cx="3756215" cy="1425600"/>
          </a:xfrm>
          <a:prstGeom prst="rect">
            <a:avLst/>
          </a:prstGeom>
        </p:spPr>
      </p:pic>
      <p:sp>
        <p:nvSpPr>
          <p:cNvPr id="2" name="Footer Placeholder 1">
            <a:extLst>
              <a:ext uri="{FF2B5EF4-FFF2-40B4-BE49-F238E27FC236}">
                <a16:creationId xmlns:a16="http://schemas.microsoft.com/office/drawing/2014/main" id="{8BB34DF1-84BC-413D-8901-57B0C9CA5E3E}"/>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Tree>
    <p:extLst>
      <p:ext uri="{BB962C8B-B14F-4D97-AF65-F5344CB8AC3E}">
        <p14:creationId xmlns:p14="http://schemas.microsoft.com/office/powerpoint/2010/main" val="13091054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2">
    <p:spTree>
      <p:nvGrpSpPr>
        <p:cNvPr id="1" name=""/>
        <p:cNvGrpSpPr/>
        <p:nvPr/>
      </p:nvGrpSpPr>
      <p:grpSpPr>
        <a:xfrm>
          <a:off x="0" y="0"/>
          <a:ext cx="0" cy="0"/>
          <a:chOff x="0" y="0"/>
          <a:chExt cx="0" cy="0"/>
        </a:xfrm>
      </p:grpSpPr>
      <p:sp>
        <p:nvSpPr>
          <p:cNvPr id="14" name="Subtitle 2">
            <a:extLst>
              <a:ext uri="{FF2B5EF4-FFF2-40B4-BE49-F238E27FC236}">
                <a16:creationId xmlns:a16="http://schemas.microsoft.com/office/drawing/2014/main" id="{F9C8A500-4B81-7B48-A31E-8B8957A3E242}"/>
              </a:ext>
            </a:extLst>
          </p:cNvPr>
          <p:cNvSpPr>
            <a:spLocks noGrp="1"/>
          </p:cNvSpPr>
          <p:nvPr>
            <p:ph type="subTitle" idx="1" hasCustomPrompt="1"/>
          </p:nvPr>
        </p:nvSpPr>
        <p:spPr>
          <a:xfrm>
            <a:off x="648000" y="51480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15" name="Title 1">
            <a:extLst>
              <a:ext uri="{FF2B5EF4-FFF2-40B4-BE49-F238E27FC236}">
                <a16:creationId xmlns:a16="http://schemas.microsoft.com/office/drawing/2014/main" id="{0CF7CA3F-1067-F24A-AC49-D34BAF0EEC2C}"/>
              </a:ext>
            </a:extLst>
          </p:cNvPr>
          <p:cNvSpPr>
            <a:spLocks noGrp="1"/>
          </p:cNvSpPr>
          <p:nvPr>
            <p:ph type="ctrTitle" hasCustomPrompt="1"/>
          </p:nvPr>
        </p:nvSpPr>
        <p:spPr>
          <a:xfrm>
            <a:off x="648000" y="3186000"/>
            <a:ext cx="6480000" cy="18000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presentation title</a:t>
            </a:r>
            <a:endParaRPr lang="en-GB"/>
          </a:p>
        </p:txBody>
      </p:sp>
      <p:pic>
        <p:nvPicPr>
          <p:cNvPr id="8" name="Graphic 7">
            <a:extLst>
              <a:ext uri="{FF2B5EF4-FFF2-40B4-BE49-F238E27FC236}">
                <a16:creationId xmlns:a16="http://schemas.microsoft.com/office/drawing/2014/main" id="{8BD62869-30B7-9B4F-8192-18507D9EB5AF}"/>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269200" y="5407200"/>
            <a:ext cx="3756218" cy="1425600"/>
          </a:xfrm>
          <a:prstGeom prst="rect">
            <a:avLst/>
          </a:prstGeom>
        </p:spPr>
      </p:pic>
      <p:pic>
        <p:nvPicPr>
          <p:cNvPr id="3" name="Picture 2">
            <a:extLst>
              <a:ext uri="{FF2B5EF4-FFF2-40B4-BE49-F238E27FC236}">
                <a16:creationId xmlns:a16="http://schemas.microsoft.com/office/drawing/2014/main" id="{FF6CCC59-4C24-6A48-9D5A-52104DDB4F17}"/>
              </a:ext>
            </a:extLst>
          </p:cNvPr>
          <p:cNvPicPr>
            <a:picLocks noChangeAspect="1"/>
          </p:cNvPicPr>
          <p:nvPr userDrawn="1"/>
        </p:nvPicPr>
        <p:blipFill rotWithShape="1">
          <a:blip r:embed="rId4"/>
          <a:srcRect l="13072" t="50777" r="33463"/>
          <a:stretch/>
        </p:blipFill>
        <p:spPr>
          <a:xfrm>
            <a:off x="0" y="0"/>
            <a:ext cx="12192000" cy="3992400"/>
          </a:xfrm>
          <a:prstGeom prst="rect">
            <a:avLst/>
          </a:prstGeom>
          <a:effectLst/>
        </p:spPr>
      </p:pic>
      <p:sp>
        <p:nvSpPr>
          <p:cNvPr id="4" name="Footer Placeholder 3">
            <a:extLst>
              <a:ext uri="{FF2B5EF4-FFF2-40B4-BE49-F238E27FC236}">
                <a16:creationId xmlns:a16="http://schemas.microsoft.com/office/drawing/2014/main" id="{C4E426A2-D813-4668-B846-DD006E76DECE}"/>
              </a:ext>
            </a:extLst>
          </p:cNvPr>
          <p:cNvSpPr>
            <a:spLocks noGrp="1"/>
          </p:cNvSpPr>
          <p:nvPr>
            <p:ph type="ftr" sz="quarter" idx="10"/>
          </p:nvPr>
        </p:nvSpPr>
        <p:spPr>
          <a:xfrm>
            <a:off x="648000" y="6199200"/>
            <a:ext cx="6480000" cy="288000"/>
          </a:xfrm>
        </p:spPr>
        <p:txBody>
          <a:bodyPr/>
          <a:lstStyle/>
          <a:p>
            <a:endParaRPr lang="en-GB"/>
          </a:p>
        </p:txBody>
      </p:sp>
    </p:spTree>
    <p:extLst>
      <p:ext uri="{BB962C8B-B14F-4D97-AF65-F5344CB8AC3E}">
        <p14:creationId xmlns:p14="http://schemas.microsoft.com/office/powerpoint/2010/main" val="2144039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bg>
      <p:bgRef idx="1001">
        <a:schemeClr val="bg2"/>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FBECC1AF-2988-4AB4-93E1-CF5B1CE82B4A}"/>
              </a:ext>
            </a:extLst>
          </p:cNvPr>
          <p:cNvSpPr/>
          <p:nvPr userDrawn="1"/>
        </p:nvSpPr>
        <p:spPr>
          <a:xfrm>
            <a:off x="11246400" y="6209041"/>
            <a:ext cx="468000" cy="468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A95CC4F6-0757-4B3C-87C4-C2F950410E7F}"/>
              </a:ext>
            </a:extLst>
          </p:cNvPr>
          <p:cNvPicPr>
            <a:picLocks noChangeAspect="1"/>
          </p:cNvPicPr>
          <p:nvPr userDrawn="1"/>
        </p:nvPicPr>
        <p:blipFill rotWithShape="1">
          <a:blip r:embed="rId2">
            <a:alphaModFix amt="50000"/>
          </a:blip>
          <a:srcRect l="2960" t="41940" r="57633"/>
          <a:stretch/>
        </p:blipFill>
        <p:spPr>
          <a:xfrm rot="20836538" flipH="1">
            <a:off x="-798425" y="-1039782"/>
            <a:ext cx="11407289" cy="5977918"/>
          </a:xfrm>
          <a:custGeom>
            <a:avLst/>
            <a:gdLst>
              <a:gd name="connsiteX0" fmla="*/ 10057435 w 11407289"/>
              <a:gd name="connsiteY0" fmla="*/ 0 h 5977918"/>
              <a:gd name="connsiteX1" fmla="*/ 0 w 11407289"/>
              <a:gd name="connsiteY1" fmla="*/ 2271036 h 5977918"/>
              <a:gd name="connsiteX2" fmla="*/ 0 w 11407289"/>
              <a:gd name="connsiteY2" fmla="*/ 5977918 h 5977918"/>
              <a:gd name="connsiteX3" fmla="*/ 11407289 w 11407289"/>
              <a:gd name="connsiteY3" fmla="*/ 5977918 h 5977918"/>
            </a:gdLst>
            <a:ahLst/>
            <a:cxnLst>
              <a:cxn ang="0">
                <a:pos x="connsiteX0" y="connsiteY0"/>
              </a:cxn>
              <a:cxn ang="0">
                <a:pos x="connsiteX1" y="connsiteY1"/>
              </a:cxn>
              <a:cxn ang="0">
                <a:pos x="connsiteX2" y="connsiteY2"/>
              </a:cxn>
              <a:cxn ang="0">
                <a:pos x="connsiteX3" y="connsiteY3"/>
              </a:cxn>
            </a:cxnLst>
            <a:rect l="l" t="t" r="r" b="b"/>
            <a:pathLst>
              <a:path w="11407289" h="5977918">
                <a:moveTo>
                  <a:pt x="10057435" y="0"/>
                </a:moveTo>
                <a:lnTo>
                  <a:pt x="0" y="2271036"/>
                </a:lnTo>
                <a:lnTo>
                  <a:pt x="0" y="5977918"/>
                </a:lnTo>
                <a:lnTo>
                  <a:pt x="11407289" y="5977918"/>
                </a:lnTo>
                <a:close/>
              </a:path>
            </a:pathLst>
          </a:custGeom>
        </p:spPr>
      </p:pic>
      <p:sp>
        <p:nvSpPr>
          <p:cNvPr id="14" name="Title 1">
            <a:extLst>
              <a:ext uri="{FF2B5EF4-FFF2-40B4-BE49-F238E27FC236}">
                <a16:creationId xmlns:a16="http://schemas.microsoft.com/office/drawing/2014/main" id="{07F21C2C-15A4-7F45-B0CB-86AEEB9C4838}"/>
              </a:ext>
            </a:extLst>
          </p:cNvPr>
          <p:cNvSpPr>
            <a:spLocks noGrp="1"/>
          </p:cNvSpPr>
          <p:nvPr>
            <p:ph type="ctrTitle" hasCustomPrompt="1"/>
          </p:nvPr>
        </p:nvSpPr>
        <p:spPr>
          <a:xfrm>
            <a:off x="648000" y="4021055"/>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20" name="Subtitle 2">
            <a:extLst>
              <a:ext uri="{FF2B5EF4-FFF2-40B4-BE49-F238E27FC236}">
                <a16:creationId xmlns:a16="http://schemas.microsoft.com/office/drawing/2014/main" id="{AE22EDCA-5C28-E347-ACF4-79FD5EE059C9}"/>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1"/>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pic>
        <p:nvPicPr>
          <p:cNvPr id="11" name="Graphic 10">
            <a:extLst>
              <a:ext uri="{FF2B5EF4-FFF2-40B4-BE49-F238E27FC236}">
                <a16:creationId xmlns:a16="http://schemas.microsoft.com/office/drawing/2014/main" id="{805027B8-451C-0745-8CDE-BE69F40B1678}"/>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2" name="Oval 11">
            <a:extLst>
              <a:ext uri="{FF2B5EF4-FFF2-40B4-BE49-F238E27FC236}">
                <a16:creationId xmlns:a16="http://schemas.microsoft.com/office/drawing/2014/main" id="{4C1C3BD2-E178-F345-B79F-1DD61424D982}"/>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188705B-688D-4BBE-AFA8-803C008BA5FF}"/>
              </a:ext>
            </a:extLst>
          </p:cNvPr>
          <p:cNvSpPr>
            <a:spLocks noGrp="1"/>
          </p:cNvSpPr>
          <p:nvPr>
            <p:ph type="ftr" sz="quarter" idx="10"/>
          </p:nvPr>
        </p:nvSpPr>
        <p:spPr>
          <a:xfrm>
            <a:off x="648000" y="6199200"/>
            <a:ext cx="6480000" cy="288000"/>
          </a:xfrm>
        </p:spPr>
        <p:txBody>
          <a:bodyPr/>
          <a:lstStyle>
            <a:lvl1pPr>
              <a:defRPr>
                <a:solidFill>
                  <a:schemeClr val="bg1"/>
                </a:solidFill>
              </a:defRPr>
            </a:lvl1pPr>
          </a:lstStyle>
          <a:p>
            <a:endParaRPr lang="en-GB"/>
          </a:p>
        </p:txBody>
      </p:sp>
      <p:sp>
        <p:nvSpPr>
          <p:cNvPr id="5" name="Slide Number Placeholder 4">
            <a:extLst>
              <a:ext uri="{FF2B5EF4-FFF2-40B4-BE49-F238E27FC236}">
                <a16:creationId xmlns:a16="http://schemas.microsoft.com/office/drawing/2014/main" id="{C097530E-185C-4015-9C90-EA4D9289A8B7}"/>
              </a:ext>
            </a:extLst>
          </p:cNvPr>
          <p:cNvSpPr>
            <a:spLocks noGrp="1"/>
          </p:cNvSpPr>
          <p:nvPr>
            <p:ph type="sldNum" sz="quarter" idx="11"/>
          </p:nvPr>
        </p:nvSpPr>
        <p:spPr>
          <a:xfrm>
            <a:off x="11264400" y="6331441"/>
            <a:ext cx="432000" cy="223200"/>
          </a:xfrm>
          <a:noFill/>
        </p:spPr>
        <p:txBody>
          <a:bodyPr/>
          <a:lstStyle>
            <a:lvl1pPr>
              <a:defRPr>
                <a:solidFill>
                  <a:schemeClr val="bg2"/>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423755245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90CEEC2E-124A-4F43-BAB2-FA91BE5909C2}"/>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a:extLst>
              <a:ext uri="{FF2B5EF4-FFF2-40B4-BE49-F238E27FC236}">
                <a16:creationId xmlns:a16="http://schemas.microsoft.com/office/drawing/2014/main" id="{30CAC459-CD5F-4270-8F31-936D75972770}"/>
              </a:ext>
            </a:extLst>
          </p:cNvPr>
          <p:cNvPicPr>
            <a:picLocks noChangeAspect="1"/>
          </p:cNvPicPr>
          <p:nvPr userDrawn="1"/>
        </p:nvPicPr>
        <p:blipFill rotWithShape="1">
          <a:blip r:embed="rId2">
            <a:alphaModFix amt="50000"/>
          </a:blip>
          <a:srcRect l="-1" t="38029" r="58511"/>
          <a:stretch/>
        </p:blipFill>
        <p:spPr>
          <a:xfrm rot="20820000" flipH="1">
            <a:off x="-850331" y="-1600212"/>
            <a:ext cx="12010007" cy="6380624"/>
          </a:xfrm>
          <a:custGeom>
            <a:avLst/>
            <a:gdLst>
              <a:gd name="connsiteX0" fmla="*/ 0 w 12010007"/>
              <a:gd name="connsiteY0" fmla="*/ 2944750 h 6380624"/>
              <a:gd name="connsiteX1" fmla="*/ 0 w 12010007"/>
              <a:gd name="connsiteY1" fmla="*/ 6380624 h 6380624"/>
              <a:gd name="connsiteX2" fmla="*/ 12010007 w 12010007"/>
              <a:gd name="connsiteY2" fmla="*/ 6380624 h 6380624"/>
              <a:gd name="connsiteX3" fmla="*/ 12010007 w 12010007"/>
              <a:gd name="connsiteY3" fmla="*/ 5755018 h 6380624"/>
              <a:gd name="connsiteX4" fmla="*/ 11893580 w 12010007"/>
              <a:gd name="connsiteY4" fmla="*/ 5781898 h 6380624"/>
              <a:gd name="connsiteX5" fmla="*/ 10669867 w 12010007"/>
              <a:gd name="connsiteY5" fmla="*/ 481418 h 6380624"/>
              <a:gd name="connsiteX6" fmla="*/ 0 w 12010007"/>
              <a:gd name="connsiteY6" fmla="*/ 0 h 6380624"/>
              <a:gd name="connsiteX7" fmla="*/ 0 w 12010007"/>
              <a:gd name="connsiteY7" fmla="*/ 193017 h 6380624"/>
              <a:gd name="connsiteX8" fmla="*/ 836047 w 12010007"/>
              <a:gd name="connsiteY8" fmla="*/ 0 h 6380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10007" h="6380624">
                <a:moveTo>
                  <a:pt x="0" y="2944750"/>
                </a:moveTo>
                <a:lnTo>
                  <a:pt x="0" y="6380624"/>
                </a:lnTo>
                <a:lnTo>
                  <a:pt x="12010007" y="6380624"/>
                </a:lnTo>
                <a:lnTo>
                  <a:pt x="12010007" y="5755018"/>
                </a:lnTo>
                <a:lnTo>
                  <a:pt x="11893580" y="5781898"/>
                </a:lnTo>
                <a:lnTo>
                  <a:pt x="10669867" y="481418"/>
                </a:lnTo>
                <a:close/>
                <a:moveTo>
                  <a:pt x="0" y="0"/>
                </a:moveTo>
                <a:lnTo>
                  <a:pt x="0" y="193017"/>
                </a:lnTo>
                <a:lnTo>
                  <a:pt x="836047" y="0"/>
                </a:lnTo>
                <a:close/>
              </a:path>
            </a:pathLst>
          </a:custGeom>
        </p:spPr>
      </p:pic>
      <p:pic>
        <p:nvPicPr>
          <p:cNvPr id="9" name="Graphic 8">
            <a:extLst>
              <a:ext uri="{FF2B5EF4-FFF2-40B4-BE49-F238E27FC236}">
                <a16:creationId xmlns:a16="http://schemas.microsoft.com/office/drawing/2014/main" id="{AEEA461E-D8BF-5C4F-A437-9C7C874F9B3E}"/>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223200" y="100800"/>
            <a:ext cx="2739898" cy="1039876"/>
          </a:xfrm>
          <a:prstGeom prst="rect">
            <a:avLst/>
          </a:prstGeom>
        </p:spPr>
      </p:pic>
      <p:sp>
        <p:nvSpPr>
          <p:cNvPr id="18" name="Oval 17">
            <a:extLst>
              <a:ext uri="{FF2B5EF4-FFF2-40B4-BE49-F238E27FC236}">
                <a16:creationId xmlns:a16="http://schemas.microsoft.com/office/drawing/2014/main" id="{C95BE32C-A41F-A240-843B-0AD0696F6938}"/>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7A0B13B9-CAF2-4EC9-A8F3-F68487F92953}"/>
              </a:ext>
            </a:extLst>
          </p:cNvPr>
          <p:cNvSpPr>
            <a:spLocks noGrp="1"/>
          </p:cNvSpPr>
          <p:nvPr>
            <p:ph type="ctrTitle" hasCustomPrompt="1"/>
          </p:nvPr>
        </p:nvSpPr>
        <p:spPr>
          <a:xfrm>
            <a:off x="648000" y="4021200"/>
            <a:ext cx="6480000" cy="1198800"/>
          </a:xfrm>
          <a:prstGeom prst="rect">
            <a:avLst/>
          </a:prstGeom>
        </p:spPr>
        <p:txBody>
          <a:bodyPr wrap="square" rIns="0" anchor="b" anchorCtr="0">
            <a:noAutofit/>
          </a:bodyPr>
          <a:lstStyle>
            <a:lvl1pPr marL="0" algn="l" defTabSz="914400" rtl="0" eaLnBrk="1" latinLnBrk="0" hangingPunct="1">
              <a:lnSpc>
                <a:spcPct val="100000"/>
              </a:lnSpc>
              <a:defRPr lang="en-GB" sz="3600" b="1" i="0" kern="1200" dirty="0">
                <a:solidFill>
                  <a:schemeClr val="accent3"/>
                </a:solidFill>
                <a:latin typeface="Cambria" panose="02040503050406030204" pitchFamily="18" charset="0"/>
                <a:ea typeface="Cambria" panose="02040503050406030204" pitchFamily="18" charset="0"/>
                <a:cs typeface="Cambria" panose="02040503050406030204" pitchFamily="18" charset="0"/>
              </a:defRPr>
            </a:lvl1pPr>
          </a:lstStyle>
          <a:p>
            <a:r>
              <a:rPr lang="en-US"/>
              <a:t>Click to edit</a:t>
            </a:r>
            <a:br>
              <a:rPr lang="en-US"/>
            </a:br>
            <a:r>
              <a:rPr lang="en-US"/>
              <a:t>section title</a:t>
            </a:r>
            <a:endParaRPr lang="en-GB"/>
          </a:p>
        </p:txBody>
      </p:sp>
      <p:sp>
        <p:nvSpPr>
          <p:cNvPr id="12" name="Subtitle 2">
            <a:extLst>
              <a:ext uri="{FF2B5EF4-FFF2-40B4-BE49-F238E27FC236}">
                <a16:creationId xmlns:a16="http://schemas.microsoft.com/office/drawing/2014/main" id="{53A914C4-D3BA-45F7-9461-428FDE0928E4}"/>
              </a:ext>
            </a:extLst>
          </p:cNvPr>
          <p:cNvSpPr>
            <a:spLocks noGrp="1"/>
          </p:cNvSpPr>
          <p:nvPr>
            <p:ph type="subTitle" idx="1" hasCustomPrompt="1"/>
          </p:nvPr>
        </p:nvSpPr>
        <p:spPr>
          <a:xfrm>
            <a:off x="648000" y="5349600"/>
            <a:ext cx="6480000" cy="612000"/>
          </a:xfrm>
          <a:prstGeom prst="rect">
            <a:avLst/>
          </a:prstGeom>
          <a:noFill/>
        </p:spPr>
        <p:txBody>
          <a:bodyPr wrap="square" rIns="0">
            <a:noAutofit/>
          </a:bodyPr>
          <a:lstStyle>
            <a:lvl1pPr marL="0" indent="0" algn="l">
              <a:lnSpc>
                <a:spcPct val="100000"/>
              </a:lnSpc>
              <a:spcBef>
                <a:spcPts val="0"/>
              </a:spcBef>
              <a:buNone/>
              <a:defRPr lang="en-US" sz="2000" b="1" i="0" kern="1200" dirty="0" smtClean="0">
                <a:solidFill>
                  <a:schemeClr val="bg2"/>
                </a:solidFill>
                <a:latin typeface="Calibri" panose="020F0502020204030204" pitchFamily="34" charset="0"/>
                <a:ea typeface="Roboto" panose="02000000000000000000" pitchFamily="2"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endParaRPr lang="en-GB"/>
          </a:p>
        </p:txBody>
      </p:sp>
      <p:sp>
        <p:nvSpPr>
          <p:cNvPr id="2" name="Footer Placeholder 1">
            <a:extLst>
              <a:ext uri="{FF2B5EF4-FFF2-40B4-BE49-F238E27FC236}">
                <a16:creationId xmlns:a16="http://schemas.microsoft.com/office/drawing/2014/main" id="{749F15BE-4C55-4B27-97B4-2BDB6EB08C0C}"/>
              </a:ext>
            </a:extLst>
          </p:cNvPr>
          <p:cNvSpPr>
            <a:spLocks noGrp="1"/>
          </p:cNvSpPr>
          <p:nvPr>
            <p:ph type="ftr" sz="quarter" idx="10"/>
          </p:nvPr>
        </p:nvSpPr>
        <p:spPr>
          <a:xfrm>
            <a:off x="648000" y="6199200"/>
            <a:ext cx="6480000" cy="288000"/>
          </a:xfrm>
        </p:spPr>
        <p:txBody>
          <a:bodyPr/>
          <a:lstStyle/>
          <a:p>
            <a:endParaRPr lang="en-GB"/>
          </a:p>
        </p:txBody>
      </p:sp>
      <p:sp>
        <p:nvSpPr>
          <p:cNvPr id="5" name="Slide Number Placeholder 4">
            <a:extLst>
              <a:ext uri="{FF2B5EF4-FFF2-40B4-BE49-F238E27FC236}">
                <a16:creationId xmlns:a16="http://schemas.microsoft.com/office/drawing/2014/main" id="{E607CB13-19E5-4C77-B31A-083A9D11C03E}"/>
              </a:ext>
            </a:extLst>
          </p:cNvPr>
          <p:cNvSpPr>
            <a:spLocks noGrp="1"/>
          </p:cNvSpPr>
          <p:nvPr>
            <p:ph type="sldNum" sz="quarter" idx="11"/>
          </p:nvPr>
        </p:nvSpPr>
        <p:spPr>
          <a:xfrm>
            <a:off x="11264400" y="6331441"/>
            <a:ext cx="432000" cy="223200"/>
          </a:xfrm>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5958552"/>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9E0E6-DC75-4B44-AE36-90944DF9C937}"/>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A4AEFFC-91EA-4EA6-9D8A-02E7CDB261BF}"/>
              </a:ext>
            </a:extLst>
          </p:cNvPr>
          <p:cNvSpPr>
            <a:spLocks noGrp="1"/>
          </p:cNvSpPr>
          <p:nvPr>
            <p:ph idx="1"/>
          </p:nvPr>
        </p:nvSpPr>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a:extLst>
              <a:ext uri="{FF2B5EF4-FFF2-40B4-BE49-F238E27FC236}">
                <a16:creationId xmlns:a16="http://schemas.microsoft.com/office/drawing/2014/main" id="{BB39826C-2064-4F91-A3A3-C86CC191A07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B9DD31-4D3B-4AB0-A929-416CE8A1891B}"/>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28455652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Split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3E7CD-F305-43E9-86B0-12355525B202}"/>
              </a:ext>
            </a:extLst>
          </p:cNvPr>
          <p:cNvSpPr>
            <a:spLocks noGrp="1"/>
          </p:cNvSpPr>
          <p:nvPr>
            <p:ph type="title"/>
          </p:nvPr>
        </p:nvSpPr>
        <p:spPr>
          <a:xfrm>
            <a:off x="548282" y="180000"/>
            <a:ext cx="8640000" cy="720000"/>
          </a:xfr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C148EA7-F68C-47EF-BEC4-187C77088E8A}"/>
              </a:ext>
            </a:extLst>
          </p:cNvPr>
          <p:cNvSpPr>
            <a:spLocks noGrp="1"/>
          </p:cNvSpPr>
          <p:nvPr>
            <p:ph sz="half" idx="1"/>
          </p:nvPr>
        </p:nvSpPr>
        <p:spPr>
          <a:xfrm>
            <a:off x="5482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759AFFAC-B44A-4106-AB5E-D7FEA6836822}"/>
              </a:ext>
            </a:extLst>
          </p:cNvPr>
          <p:cNvSpPr>
            <a:spLocks noGrp="1"/>
          </p:cNvSpPr>
          <p:nvPr>
            <p:ph sz="half" idx="2"/>
          </p:nvPr>
        </p:nvSpPr>
        <p:spPr>
          <a:xfrm>
            <a:off x="6243482" y="1404000"/>
            <a:ext cx="5400000" cy="4608000"/>
          </a:xfrm>
        </p:spPr>
        <p:txBody>
          <a:bodyPr/>
          <a:lstStyle>
            <a:lvl1pPr marL="288000" indent="-288000">
              <a:spcBef>
                <a:spcPts val="1200"/>
              </a:spcBef>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a:extLst>
              <a:ext uri="{FF2B5EF4-FFF2-40B4-BE49-F238E27FC236}">
                <a16:creationId xmlns:a16="http://schemas.microsoft.com/office/drawing/2014/main" id="{24F9E53D-E52D-454C-938F-BD750C99C66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92742F-FE91-4920-B471-B84AE25750AD}"/>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356398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106F4-133B-44D2-AA79-8FBAC23B1257}"/>
              </a:ext>
            </a:extLst>
          </p:cNvPr>
          <p:cNvSpPr>
            <a:spLocks noGrp="1"/>
          </p:cNvSpPr>
          <p:nvPr>
            <p:ph type="title"/>
          </p:nvPr>
        </p:nvSpPr>
        <p:spPr/>
        <p:txBody>
          <a:bodyPr/>
          <a:lstStyle/>
          <a:p>
            <a:r>
              <a:rPr lang="en-US"/>
              <a:t>Click to edit Master title style</a:t>
            </a:r>
            <a:endParaRPr lang="en-GB"/>
          </a:p>
        </p:txBody>
      </p:sp>
      <p:sp>
        <p:nvSpPr>
          <p:cNvPr id="4" name="Footer Placeholder 3">
            <a:extLst>
              <a:ext uri="{FF2B5EF4-FFF2-40B4-BE49-F238E27FC236}">
                <a16:creationId xmlns:a16="http://schemas.microsoft.com/office/drawing/2014/main" id="{0525D279-184B-4E37-B15A-E9263DAE6D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92B3700-D5D0-420F-B1E0-32686E1D7793}"/>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6782158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585FADB3-9D36-42DA-9911-2902163F9A4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8DB33BC-1427-482B-92FA-142499FF11B2}"/>
              </a:ext>
            </a:extLst>
          </p:cNvPr>
          <p:cNvSpPr>
            <a:spLocks noGrp="1"/>
          </p:cNvSpPr>
          <p:nvPr>
            <p:ph type="sldNum" sz="quarter" idx="12"/>
          </p:nvPr>
        </p:nvSpPr>
        <p:spPr>
          <a:noFill/>
        </p:spPr>
        <p:txBody>
          <a:bodyPr/>
          <a:lstStyle>
            <a:lvl1pPr>
              <a:defRPr>
                <a:solidFill>
                  <a:schemeClr val="bg1"/>
                </a:solidFill>
              </a:defRPr>
            </a:lvl1pPr>
          </a:lstStyle>
          <a:p>
            <a:fld id="{D38BAEAC-A895-4A01-AB9B-F6141799970D}" type="slidenum">
              <a:rPr lang="en-GB" smtClean="0"/>
              <a:pPr/>
              <a:t>‹#›</a:t>
            </a:fld>
            <a:endParaRPr lang="en-GB"/>
          </a:p>
        </p:txBody>
      </p:sp>
    </p:spTree>
    <p:extLst>
      <p:ext uri="{BB962C8B-B14F-4D97-AF65-F5344CB8AC3E}">
        <p14:creationId xmlns:p14="http://schemas.microsoft.com/office/powerpoint/2010/main" val="1145339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svg"/><Relationship Id="rId2" Type="http://schemas.openxmlformats.org/officeDocument/2006/relationships/slideLayout" Target="../slideLayouts/slideLayout2.xml"/><Relationship Id="rId16"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image" Target="../media/image6.svg"/><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8CF534C-5B06-49AE-9538-F6125E0A2656}"/>
              </a:ext>
            </a:extLst>
          </p:cNvPr>
          <p:cNvSpPr/>
          <p:nvPr userDrawn="1"/>
        </p:nvSpPr>
        <p:spPr>
          <a:xfrm>
            <a:off x="11246400" y="6209041"/>
            <a:ext cx="468000" cy="46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19" descr="Shape, rectangle&#10;&#10;Description automatically generated">
            <a:extLst>
              <a:ext uri="{FF2B5EF4-FFF2-40B4-BE49-F238E27FC236}">
                <a16:creationId xmlns:a16="http://schemas.microsoft.com/office/drawing/2014/main" id="{A3A3EF61-82F0-4FC3-AA94-9B4DC9F89509}"/>
              </a:ext>
            </a:extLst>
          </p:cNvPr>
          <p:cNvPicPr>
            <a:picLocks noChangeAspect="1"/>
          </p:cNvPicPr>
          <p:nvPr userDrawn="1"/>
        </p:nvPicPr>
        <p:blipFill>
          <a:blip r:embed="rId10"/>
          <a:stretch>
            <a:fillRect/>
          </a:stretch>
        </p:blipFill>
        <p:spPr>
          <a:xfrm>
            <a:off x="0" y="0"/>
            <a:ext cx="12191999" cy="1141125"/>
          </a:xfrm>
          <a:prstGeom prst="rect">
            <a:avLst/>
          </a:prstGeom>
        </p:spPr>
      </p:pic>
      <p:pic>
        <p:nvPicPr>
          <p:cNvPr id="21" name="Graphic 20">
            <a:extLst>
              <a:ext uri="{FF2B5EF4-FFF2-40B4-BE49-F238E27FC236}">
                <a16:creationId xmlns:a16="http://schemas.microsoft.com/office/drawing/2014/main" id="{1A2AE35B-3713-4E04-BD23-89F85FEA0452}"/>
              </a:ext>
            </a:extLst>
          </p:cNvPr>
          <p:cNvPicPr>
            <a:picLocks noChangeAspect="1"/>
          </p:cNvPicPr>
          <p:nvPr userDrawn="1"/>
        </p:nvPicPr>
        <p:blipFill>
          <a:blip r:embed="rId11">
            <a:extLst>
              <a:ext uri="{96DAC541-7B7A-43D3-8B79-37D633B846F1}">
                <asvg:svgBlip xmlns:asvg="http://schemas.microsoft.com/office/drawing/2016/SVG/main" r:embed="rId12"/>
              </a:ext>
            </a:extLst>
          </a:blip>
          <a:stretch>
            <a:fillRect/>
          </a:stretch>
        </p:blipFill>
        <p:spPr>
          <a:xfrm>
            <a:off x="9223200" y="100800"/>
            <a:ext cx="2741277" cy="1040400"/>
          </a:xfrm>
          <a:prstGeom prst="rect">
            <a:avLst/>
          </a:prstGeom>
        </p:spPr>
      </p:pic>
      <p:pic>
        <p:nvPicPr>
          <p:cNvPr id="22" name="Picture 21">
            <a:extLst>
              <a:ext uri="{FF2B5EF4-FFF2-40B4-BE49-F238E27FC236}">
                <a16:creationId xmlns:a16="http://schemas.microsoft.com/office/drawing/2014/main" id="{470CB6ED-94F4-43D5-A7E6-1775F1190F7E}"/>
              </a:ext>
            </a:extLst>
          </p:cNvPr>
          <p:cNvPicPr>
            <a:picLocks noChangeAspect="1"/>
          </p:cNvPicPr>
          <p:nvPr userDrawn="1"/>
        </p:nvPicPr>
        <p:blipFill rotWithShape="1">
          <a:blip r:embed="rId13">
            <a:alphaModFix amt="10000"/>
          </a:blip>
          <a:srcRect l="59157" t="44809"/>
          <a:stretch/>
        </p:blipFill>
        <p:spPr>
          <a:xfrm>
            <a:off x="-1" y="0"/>
            <a:ext cx="7097485" cy="3411301"/>
          </a:xfrm>
          <a:prstGeom prst="rect">
            <a:avLst/>
          </a:prstGeom>
          <a:effectLst/>
        </p:spPr>
      </p:pic>
      <p:sp>
        <p:nvSpPr>
          <p:cNvPr id="3" name="Text Placeholder 2">
            <a:extLst>
              <a:ext uri="{FF2B5EF4-FFF2-40B4-BE49-F238E27FC236}">
                <a16:creationId xmlns:a16="http://schemas.microsoft.com/office/drawing/2014/main" id="{BBDFCBA9-E3AE-429C-BF56-B86D80AA05F7}"/>
              </a:ext>
            </a:extLst>
          </p:cNvPr>
          <p:cNvSpPr>
            <a:spLocks noGrp="1"/>
          </p:cNvSpPr>
          <p:nvPr>
            <p:ph type="body" idx="1"/>
          </p:nvPr>
        </p:nvSpPr>
        <p:spPr>
          <a:xfrm>
            <a:off x="548282" y="1404000"/>
            <a:ext cx="11095200" cy="4608000"/>
          </a:xfrm>
          <a:prstGeom prst="rect">
            <a:avLst/>
          </a:prstGeom>
        </p:spPr>
        <p:txBody>
          <a:bodyPr vert="horz" lIns="0" tIns="0" rIns="0" bIns="0" rtlCol="0">
            <a:noAutofit/>
          </a:bodyPr>
          <a:lstStyle/>
          <a:p>
            <a:pPr marL="288000" lvl="0"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Click to edit Master text styles</a:t>
            </a:r>
          </a:p>
          <a:p>
            <a:pPr marL="288000" lvl="1"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Second level</a:t>
            </a:r>
          </a:p>
          <a:p>
            <a:pPr marL="288000" lvl="2"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Third level</a:t>
            </a:r>
          </a:p>
          <a:p>
            <a:pPr marL="288000" lvl="3"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Fourth level</a:t>
            </a:r>
          </a:p>
          <a:p>
            <a:pPr marL="288000" lvl="4" indent="-288000" algn="l" defTabSz="914400" rtl="0" eaLnBrk="1" latinLnBrk="0" hangingPunct="1">
              <a:lnSpc>
                <a:spcPct val="100000"/>
              </a:lnSpc>
              <a:spcBef>
                <a:spcPts val="1200"/>
              </a:spcBef>
              <a:buClr>
                <a:schemeClr val="tx1"/>
              </a:buClr>
              <a:buFontTx/>
              <a:buBlip>
                <a:blip r:embed="rId14">
                  <a:extLst>
                    <a:ext uri="{96DAC541-7B7A-43D3-8B79-37D633B846F1}">
                      <asvg:svgBlip xmlns:asvg="http://schemas.microsoft.com/office/drawing/2016/SVG/main" r:embed="rId15"/>
                    </a:ext>
                  </a:extLst>
                </a:blip>
              </a:buBlip>
            </a:pPr>
            <a:r>
              <a:rPr lang="en-US"/>
              <a:t>Fifth level</a:t>
            </a:r>
            <a:endParaRPr lang="en-GB"/>
          </a:p>
        </p:txBody>
      </p:sp>
      <p:sp>
        <p:nvSpPr>
          <p:cNvPr id="5" name="Footer Placeholder 4">
            <a:extLst>
              <a:ext uri="{FF2B5EF4-FFF2-40B4-BE49-F238E27FC236}">
                <a16:creationId xmlns:a16="http://schemas.microsoft.com/office/drawing/2014/main" id="{C59A56D7-EF10-4FA1-90DA-39844C4B5817}"/>
              </a:ext>
            </a:extLst>
          </p:cNvPr>
          <p:cNvSpPr>
            <a:spLocks noGrp="1"/>
          </p:cNvSpPr>
          <p:nvPr>
            <p:ph type="ftr" sz="quarter" idx="3"/>
          </p:nvPr>
        </p:nvSpPr>
        <p:spPr>
          <a:xfrm>
            <a:off x="548282" y="6303600"/>
            <a:ext cx="10512000" cy="288000"/>
          </a:xfrm>
          <a:prstGeom prst="rect">
            <a:avLst/>
          </a:prstGeom>
        </p:spPr>
        <p:txBody>
          <a:bodyPr vert="horz" lIns="0" tIns="0" rIns="0" bIns="0" rtlCol="0" anchor="b" anchorCtr="0">
            <a:noAutofit/>
          </a:bodyPr>
          <a:lstStyle>
            <a:lvl1pPr algn="l">
              <a:defRPr sz="900" spc="20" baseline="0">
                <a:solidFill>
                  <a:schemeClr val="tx1"/>
                </a:solidFill>
              </a:defRPr>
            </a:lvl1pPr>
          </a:lstStyle>
          <a:p>
            <a:endParaRPr lang="en-GB"/>
          </a:p>
        </p:txBody>
      </p:sp>
      <p:sp>
        <p:nvSpPr>
          <p:cNvPr id="6" name="Slide Number Placeholder 5">
            <a:extLst>
              <a:ext uri="{FF2B5EF4-FFF2-40B4-BE49-F238E27FC236}">
                <a16:creationId xmlns:a16="http://schemas.microsoft.com/office/drawing/2014/main" id="{24DFBB6F-2A7B-435B-891F-1EA962315FE8}"/>
              </a:ext>
            </a:extLst>
          </p:cNvPr>
          <p:cNvSpPr>
            <a:spLocks noGrp="1"/>
          </p:cNvSpPr>
          <p:nvPr>
            <p:ph type="sldNum" sz="quarter" idx="4"/>
          </p:nvPr>
        </p:nvSpPr>
        <p:spPr>
          <a:xfrm>
            <a:off x="11264400" y="6331998"/>
            <a:ext cx="432000" cy="222086"/>
          </a:xfrm>
          <a:prstGeom prst="rect">
            <a:avLst/>
          </a:prstGeom>
        </p:spPr>
        <p:txBody>
          <a:bodyPr vert="horz" lIns="0" tIns="0" rIns="0" bIns="0" rtlCol="0" anchor="ctr">
            <a:noAutofit/>
          </a:bodyPr>
          <a:lstStyle>
            <a:lvl1pPr algn="ctr">
              <a:defRPr sz="900" b="1">
                <a:solidFill>
                  <a:schemeClr val="bg1"/>
                </a:solidFill>
              </a:defRPr>
            </a:lvl1pPr>
          </a:lstStyle>
          <a:p>
            <a:fld id="{D38BAEAC-A895-4A01-AB9B-F6141799970D}" type="slidenum">
              <a:rPr lang="en-GB" smtClean="0"/>
              <a:pPr/>
              <a:t>‹#›</a:t>
            </a:fld>
            <a:endParaRPr lang="en-GB"/>
          </a:p>
        </p:txBody>
      </p:sp>
      <p:sp>
        <p:nvSpPr>
          <p:cNvPr id="2" name="Title Placeholder 1">
            <a:extLst>
              <a:ext uri="{FF2B5EF4-FFF2-40B4-BE49-F238E27FC236}">
                <a16:creationId xmlns:a16="http://schemas.microsoft.com/office/drawing/2014/main" id="{4E595B33-58AD-4532-AEF7-AB747A047888}"/>
              </a:ext>
            </a:extLst>
          </p:cNvPr>
          <p:cNvSpPr>
            <a:spLocks noGrp="1"/>
          </p:cNvSpPr>
          <p:nvPr>
            <p:ph type="title"/>
          </p:nvPr>
        </p:nvSpPr>
        <p:spPr>
          <a:xfrm>
            <a:off x="548282" y="180000"/>
            <a:ext cx="11095200" cy="720000"/>
          </a:xfrm>
          <a:prstGeom prst="rect">
            <a:avLst/>
          </a:prstGeom>
        </p:spPr>
        <p:txBody>
          <a:bodyPr vert="horz" lIns="0" tIns="0" rIns="0" bIns="0" rtlCol="0" anchor="b" anchorCtr="0">
            <a:noAutofit/>
          </a:bodyPr>
          <a:lstStyle/>
          <a:p>
            <a:r>
              <a:rPr lang="en-US"/>
              <a:t>Click to edit Master title style</a:t>
            </a:r>
            <a:endParaRPr lang="en-GB"/>
          </a:p>
        </p:txBody>
      </p:sp>
      <p:sp>
        <p:nvSpPr>
          <p:cNvPr id="26" name="Oval 25">
            <a:extLst>
              <a:ext uri="{FF2B5EF4-FFF2-40B4-BE49-F238E27FC236}">
                <a16:creationId xmlns:a16="http://schemas.microsoft.com/office/drawing/2014/main" id="{E74B1F8B-EED3-42C5-95CD-0CEF1606DC1B}"/>
              </a:ext>
            </a:extLst>
          </p:cNvPr>
          <p:cNvSpPr/>
          <p:nvPr userDrawn="1"/>
        </p:nvSpPr>
        <p:spPr>
          <a:xfrm>
            <a:off x="11659209" y="6116400"/>
            <a:ext cx="185282" cy="18528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65639823"/>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79" r:id="rId5"/>
    <p:sldLayoutId id="2147483681" r:id="rId6"/>
    <p:sldLayoutId id="2147483683" r:id="rId7"/>
    <p:sldLayoutId id="2147483684" r:id="rId8"/>
  </p:sldLayoutIdLst>
  <p:txStyles>
    <p:titleStyle>
      <a:lvl1pPr algn="l" defTabSz="914400" rtl="0" eaLnBrk="1" latinLnBrk="0" hangingPunct="1">
        <a:lnSpc>
          <a:spcPct val="90000"/>
        </a:lnSpc>
        <a:spcBef>
          <a:spcPct val="0"/>
        </a:spcBef>
        <a:buNone/>
        <a:defRPr sz="2600" kern="120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FontTx/>
        <a:buBlip>
          <a:blip r:embed="rId16"/>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28.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15.svg"/><Relationship Id="rId7" Type="http://schemas.openxmlformats.org/officeDocument/2006/relationships/image" Target="../media/image17.png"/><Relationship Id="rId2" Type="http://schemas.openxmlformats.org/officeDocument/2006/relationships/image" Target="../media/image14.png"/><Relationship Id="rId1" Type="http://schemas.openxmlformats.org/officeDocument/2006/relationships/slideLayout" Target="../slideLayouts/slideLayout5.xml"/><Relationship Id="rId6" Type="http://schemas.openxmlformats.org/officeDocument/2006/relationships/slide" Target="slide3.xml"/><Relationship Id="rId5" Type="http://schemas.microsoft.com/office/2007/relationships/hdphoto" Target="../media/hdphoto1.wdp"/><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chart" Target="../charts/chart8.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24.xml.rels><?xml version="1.0" encoding="UTF-8" standalone="yes"?>
<Relationships xmlns="http://schemas.openxmlformats.org/package/2006/relationships"><Relationship Id="rId3" Type="http://schemas.openxmlformats.org/officeDocument/2006/relationships/image" Target="../media/image32.svg"/><Relationship Id="rId7" Type="http://schemas.openxmlformats.org/officeDocument/2006/relationships/image" Target="../media/image36.svg"/><Relationship Id="rId2" Type="http://schemas.openxmlformats.org/officeDocument/2006/relationships/image" Target="../media/image31.png"/><Relationship Id="rId1" Type="http://schemas.openxmlformats.org/officeDocument/2006/relationships/slideLayout" Target="../slideLayouts/slideLayout5.xml"/><Relationship Id="rId6" Type="http://schemas.openxmlformats.org/officeDocument/2006/relationships/image" Target="../media/image35.png"/><Relationship Id="rId5" Type="http://schemas.openxmlformats.org/officeDocument/2006/relationships/image" Target="../media/image34.sv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15.svg"/><Relationship Id="rId3" Type="http://schemas.microsoft.com/office/2007/relationships/hdphoto" Target="../media/hdphoto1.wdp"/><Relationship Id="rId7"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Layout" Target="../slideLayouts/slideLayout5.xml"/><Relationship Id="rId6" Type="http://schemas.openxmlformats.org/officeDocument/2006/relationships/image" Target="../media/image39.svg"/><Relationship Id="rId11" Type="http://schemas.openxmlformats.org/officeDocument/2006/relationships/image" Target="../media/image42.png"/><Relationship Id="rId5" Type="http://schemas.openxmlformats.org/officeDocument/2006/relationships/image" Target="../media/image38.png"/><Relationship Id="rId10" Type="http://schemas.openxmlformats.org/officeDocument/2006/relationships/image" Target="../media/image41.svg"/><Relationship Id="rId4" Type="http://schemas.openxmlformats.org/officeDocument/2006/relationships/image" Target="../media/image3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6.xml"/><Relationship Id="rId5" Type="http://schemas.openxmlformats.org/officeDocument/2006/relationships/image" Target="../media/image24.svg"/><Relationship Id="rId4" Type="http://schemas.openxmlformats.org/officeDocument/2006/relationships/image" Target="../media/image23.png"/></Relationships>
</file>

<file path=ppt/slides/_rels/slide8.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FFA6BFC-0BEE-6742-B0BE-0DAAF034AFD1}"/>
              </a:ext>
            </a:extLst>
          </p:cNvPr>
          <p:cNvSpPr>
            <a:spLocks noGrp="1"/>
          </p:cNvSpPr>
          <p:nvPr>
            <p:ph type="ctrTitle"/>
          </p:nvPr>
        </p:nvSpPr>
        <p:spPr>
          <a:xfrm>
            <a:off x="648000" y="3186000"/>
            <a:ext cx="6480000" cy="1800000"/>
          </a:xfrm>
        </p:spPr>
        <p:txBody>
          <a:bodyPr rIns="0"/>
          <a:lstStyle/>
          <a:p>
            <a:r>
              <a:rPr lang="en-GB"/>
              <a:t>OCS Stewardship</a:t>
            </a:r>
          </a:p>
        </p:txBody>
      </p:sp>
      <p:sp>
        <p:nvSpPr>
          <p:cNvPr id="5" name="Subtitle 4">
            <a:extLst>
              <a:ext uri="{FF2B5EF4-FFF2-40B4-BE49-F238E27FC236}">
                <a16:creationId xmlns:a16="http://schemas.microsoft.com/office/drawing/2014/main" id="{E64A0543-F226-9C48-B3BC-816EDC5E9996}"/>
              </a:ext>
            </a:extLst>
          </p:cNvPr>
          <p:cNvSpPr>
            <a:spLocks noGrp="1"/>
          </p:cNvSpPr>
          <p:nvPr>
            <p:ph type="subTitle" idx="1"/>
          </p:nvPr>
        </p:nvSpPr>
        <p:spPr>
          <a:xfrm>
            <a:off x="648000" y="5148000"/>
            <a:ext cx="6480000" cy="612000"/>
          </a:xfrm>
        </p:spPr>
        <p:txBody>
          <a:bodyPr/>
          <a:lstStyle/>
          <a:p>
            <a:r>
              <a:rPr lang="en-GB"/>
              <a:t>CORE SCIENCE STORY</a:t>
            </a:r>
          </a:p>
        </p:txBody>
      </p:sp>
      <p:sp>
        <p:nvSpPr>
          <p:cNvPr id="9" name="Footer Placeholder 8">
            <a:extLst>
              <a:ext uri="{FF2B5EF4-FFF2-40B4-BE49-F238E27FC236}">
                <a16:creationId xmlns:a16="http://schemas.microsoft.com/office/drawing/2014/main" id="{71AECA1A-01C4-7348-A6C1-7E803B11C9F9}"/>
              </a:ext>
            </a:extLst>
          </p:cNvPr>
          <p:cNvSpPr>
            <a:spLocks noGrp="1"/>
          </p:cNvSpPr>
          <p:nvPr>
            <p:ph type="ftr" sz="quarter" idx="10"/>
          </p:nvPr>
        </p:nvSpPr>
        <p:spPr>
          <a:xfrm>
            <a:off x="648000" y="6199200"/>
            <a:ext cx="6480000" cy="288000"/>
          </a:xfrm>
        </p:spPr>
        <p:txBody>
          <a:bodyPr/>
          <a:lstStyle/>
          <a:p>
            <a:r>
              <a:rPr lang="en-GB" dirty="0"/>
              <a:t>Z4-63800 | May 2024</a:t>
            </a:r>
          </a:p>
        </p:txBody>
      </p:sp>
      <p:sp>
        <p:nvSpPr>
          <p:cNvPr id="11" name="Date Placeholder 9">
            <a:extLst>
              <a:ext uri="{FF2B5EF4-FFF2-40B4-BE49-F238E27FC236}">
                <a16:creationId xmlns:a16="http://schemas.microsoft.com/office/drawing/2014/main" id="{AA8CF5B6-82C2-9449-949A-779FD2BC4571}"/>
              </a:ext>
            </a:extLst>
          </p:cNvPr>
          <p:cNvSpPr txBox="1">
            <a:spLocks/>
          </p:cNvSpPr>
          <p:nvPr/>
        </p:nvSpPr>
        <p:spPr>
          <a:xfrm>
            <a:off x="1794738" y="2569999"/>
            <a:ext cx="2743200" cy="222181"/>
          </a:xfrm>
          <a:prstGeom prst="rect">
            <a:avLst/>
          </a:prstGeom>
          <a:noFill/>
        </p:spPr>
        <p:txBody>
          <a:bodyPr lIns="0" rIns="0" anchor="ctr"/>
          <a:lstStyle>
            <a:defPPr>
              <a:defRPr lang="en-US"/>
            </a:defPPr>
            <a:lvl1pPr marL="0" algn="r" defTabSz="914400" rtl="0" eaLnBrk="1" latinLnBrk="0" hangingPunct="1">
              <a:defRPr lang="en-GB" sz="900" b="1" i="0" kern="1200" spc="20" smtClean="0">
                <a:solidFill>
                  <a:schemeClr val="bg1"/>
                </a:solidFill>
                <a:latin typeface="Arial" panose="020B0604020202020204" pitchFamily="34" charset="0"/>
                <a:ea typeface="+mn-ea"/>
                <a:cs typeface="Arial" panose="020B0604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endParaRPr lang="en-GB" b="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C4BFDA95-DE76-8CD1-A2CE-2653568D1112}"/>
              </a:ext>
            </a:extLst>
          </p:cNvPr>
          <p:cNvSpPr txBox="1"/>
          <p:nvPr/>
        </p:nvSpPr>
        <p:spPr>
          <a:xfrm>
            <a:off x="3045726" y="6627168"/>
            <a:ext cx="6100548" cy="230832"/>
          </a:xfrm>
          <a:prstGeom prst="rect">
            <a:avLst/>
          </a:prstGeom>
          <a:noFill/>
        </p:spPr>
        <p:txBody>
          <a:bodyPr wrap="square">
            <a:spAutoFit/>
          </a:bodyPr>
          <a:lstStyle/>
          <a:p>
            <a:pPr algn="ctr"/>
            <a:r>
              <a:rPr lang="en-GB" sz="900" dirty="0">
                <a:solidFill>
                  <a:schemeClr val="bg1"/>
                </a:solidFill>
              </a:rPr>
              <a:t>This document has been sponsored and developed by AstraZeneca. The content is intended for healthcare professionals only.</a:t>
            </a:r>
          </a:p>
        </p:txBody>
      </p:sp>
    </p:spTree>
    <p:extLst>
      <p:ext uri="{BB962C8B-B14F-4D97-AF65-F5344CB8AC3E}">
        <p14:creationId xmlns:p14="http://schemas.microsoft.com/office/powerpoint/2010/main" val="22947446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E472E-F4C1-2ABC-302B-FE6B7E1B7463}"/>
              </a:ext>
            </a:extLst>
          </p:cNvPr>
          <p:cNvSpPr>
            <a:spLocks noGrp="1"/>
          </p:cNvSpPr>
          <p:nvPr>
            <p:ph type="title"/>
          </p:nvPr>
        </p:nvSpPr>
        <p:spPr/>
        <p:txBody>
          <a:bodyPr/>
          <a:lstStyle/>
          <a:p>
            <a:r>
              <a:rPr lang="en-GB"/>
              <a:t>OCS as add-on treatment should be restricted to GINA </a:t>
            </a:r>
            <a:br>
              <a:rPr lang="en-GB"/>
            </a:br>
            <a:r>
              <a:rPr lang="en-GB"/>
              <a:t>Step 5 and only as an alternative to other preferred options</a:t>
            </a:r>
          </a:p>
        </p:txBody>
      </p:sp>
      <p:sp>
        <p:nvSpPr>
          <p:cNvPr id="6" name="Footer Placeholder 2">
            <a:extLst>
              <a:ext uri="{FF2B5EF4-FFF2-40B4-BE49-F238E27FC236}">
                <a16:creationId xmlns:a16="http://schemas.microsoft.com/office/drawing/2014/main" id="{60F88EDB-D1EF-AB66-CE7F-B82588B1DDAE}"/>
              </a:ext>
            </a:extLst>
          </p:cNvPr>
          <p:cNvSpPr>
            <a:spLocks noGrp="1"/>
          </p:cNvSpPr>
          <p:nvPr>
            <p:ph type="ftr" sz="quarter" idx="11"/>
          </p:nvPr>
        </p:nvSpPr>
        <p:spPr>
          <a:xfrm>
            <a:off x="548282" y="6303600"/>
            <a:ext cx="10620000" cy="288000"/>
          </a:xfrm>
        </p:spPr>
        <p:txBody>
          <a:bodyPr/>
          <a:lstStyle/>
          <a:p>
            <a:r>
              <a:rPr lang="da-DK" dirty="0"/>
              <a:t>©2024 Global Strategy Asthma Management and Prevention, all rights reserved. Use is by express license from the owner.</a:t>
            </a:r>
          </a:p>
          <a:p>
            <a:r>
              <a:rPr lang="en-GB" dirty="0"/>
              <a:t>*Anti-inflammatory reliever. †If prescribing LTRA, advise patient/caregiver about risk of neuropsychiatric adverse effects.</a:t>
            </a:r>
            <a:br>
              <a:rPr lang="da-DK" dirty="0"/>
            </a:br>
            <a:r>
              <a:rPr lang="da-DK" dirty="0"/>
              <a:t>GINA, Global Initiative for Asthma; HDM, house dust mite; ICS, inhaled corticosteroid(s); IgE, immunoglobulin E; IL, interleukin; LABA, long-acting </a:t>
            </a:r>
            <a:r>
              <a:rPr lang="el-GR" dirty="0"/>
              <a:t>β2-</a:t>
            </a:r>
            <a:r>
              <a:rPr lang="da-DK" dirty="0"/>
              <a:t>agonist; LAMA, long-acting muscarinic antagonist; LTRA, leukotriene receptor antagonist; OCS, oral corticosteroid(s); R, receptor; SABA, short-acting </a:t>
            </a:r>
            <a:r>
              <a:rPr lang="el-GR" dirty="0"/>
              <a:t>β2-</a:t>
            </a:r>
            <a:r>
              <a:rPr lang="da-DK" dirty="0"/>
              <a:t>agonist; SLIT, sublingual immunotherapy; TSLP, thymic stromal lymphopoietin.</a:t>
            </a:r>
            <a:br>
              <a:rPr lang="da-DK" dirty="0"/>
            </a:br>
            <a:r>
              <a:rPr lang="da-DK" dirty="0"/>
              <a:t>Global Initiative for Asthma (GINA). Global strategy for asthma management and prevention. 2024. Available from: https://ginasthma.org/wp-content/uploads/2024/05/GINA-2024-Main-Report-WMS-1.pdf (Accessed May 2024).</a:t>
            </a:r>
          </a:p>
        </p:txBody>
      </p:sp>
      <p:sp>
        <p:nvSpPr>
          <p:cNvPr id="3" name="Slide Number Placeholder 9">
            <a:extLst>
              <a:ext uri="{FF2B5EF4-FFF2-40B4-BE49-F238E27FC236}">
                <a16:creationId xmlns:a16="http://schemas.microsoft.com/office/drawing/2014/main" id="{AAC13900-AA39-53C7-EFC2-25EFF6444448}"/>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10</a:t>
            </a:fld>
            <a:endParaRPr lang="en-GB"/>
          </a:p>
        </p:txBody>
      </p:sp>
      <p:pic>
        <p:nvPicPr>
          <p:cNvPr id="5" name="Picture 4">
            <a:extLst>
              <a:ext uri="{FF2B5EF4-FFF2-40B4-BE49-F238E27FC236}">
                <a16:creationId xmlns:a16="http://schemas.microsoft.com/office/drawing/2014/main" id="{526DDA64-7F1B-BB96-FBA8-B2237E823B41}"/>
              </a:ext>
            </a:extLst>
          </p:cNvPr>
          <p:cNvPicPr>
            <a:picLocks noChangeAspect="1"/>
          </p:cNvPicPr>
          <p:nvPr/>
        </p:nvPicPr>
        <p:blipFill>
          <a:blip r:embed="rId2"/>
          <a:stretch>
            <a:fillRect/>
          </a:stretch>
        </p:blipFill>
        <p:spPr>
          <a:xfrm>
            <a:off x="2065249" y="1254025"/>
            <a:ext cx="8061502" cy="4514143"/>
          </a:xfrm>
          <a:prstGeom prst="rect">
            <a:avLst/>
          </a:prstGeom>
        </p:spPr>
      </p:pic>
    </p:spTree>
    <p:extLst>
      <p:ext uri="{BB962C8B-B14F-4D97-AF65-F5344CB8AC3E}">
        <p14:creationId xmlns:p14="http://schemas.microsoft.com/office/powerpoint/2010/main" val="39410119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12FDE7-82AA-4265-F427-17DB96D984F9}"/>
              </a:ext>
            </a:extLst>
          </p:cNvPr>
          <p:cNvSpPr>
            <a:spLocks noGrp="1"/>
          </p:cNvSpPr>
          <p:nvPr>
            <p:ph type="title"/>
          </p:nvPr>
        </p:nvSpPr>
        <p:spPr/>
        <p:txBody>
          <a:bodyPr/>
          <a:lstStyle/>
          <a:p>
            <a:r>
              <a:rPr lang="en-GB" dirty="0"/>
              <a:t>Summary</a:t>
            </a:r>
          </a:p>
        </p:txBody>
      </p:sp>
      <p:sp>
        <p:nvSpPr>
          <p:cNvPr id="5" name="Rectangle 4">
            <a:extLst>
              <a:ext uri="{FF2B5EF4-FFF2-40B4-BE49-F238E27FC236}">
                <a16:creationId xmlns:a16="http://schemas.microsoft.com/office/drawing/2014/main" id="{5C8F4E87-B7D8-00E3-CD6B-47A9A3B24770}"/>
              </a:ext>
            </a:extLst>
          </p:cNvPr>
          <p:cNvSpPr/>
          <p:nvPr/>
        </p:nvSpPr>
        <p:spPr>
          <a:xfrm>
            <a:off x="511874" y="1463431"/>
            <a:ext cx="11162890" cy="4393136"/>
          </a:xfrm>
          <a:prstGeom prst="rect">
            <a:avLst/>
          </a:prstGeom>
          <a:solidFill>
            <a:schemeClr val="tx2">
              <a:lumMod val="20000"/>
              <a:lumOff val="80000"/>
              <a:alpha val="20000"/>
            </a:schemeClr>
          </a:solidFill>
          <a:ln w="12700" cap="flat" cmpd="sng" algn="ctr">
            <a:noFill/>
            <a:prstDash val="solid"/>
            <a:miter lim="800000"/>
          </a:ln>
          <a:effectLst/>
        </p:spPr>
        <p:txBody>
          <a:bodyPr lIns="121920" tIns="216000" rIns="432000" rtlCol="0" anchor="ctr"/>
          <a:lstStyle/>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OCS stewardship is a collaborative, systematic effort to protect patients with asthma from potential overexposure to OCS and thereby improve care</a:t>
            </a:r>
            <a:r>
              <a:rPr lang="en-GB" sz="2000" baseline="30000" dirty="0">
                <a:ea typeface="Roboto" panose="02000000000000000000" pitchFamily="2" charset="0"/>
                <a:cs typeface="Calibri" panose="020F0502020204030204" pitchFamily="34" charset="0"/>
              </a:rPr>
              <a:t>1</a:t>
            </a:r>
            <a:r>
              <a:rPr lang="en-GB" sz="2000" dirty="0">
                <a:ea typeface="Roboto" panose="02000000000000000000" pitchFamily="2" charset="0"/>
                <a:cs typeface="Calibri" panose="020F0502020204030204" pitchFamily="34" charset="0"/>
              </a:rPr>
              <a:t> </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Guidelines recommend minimising OCS use and restricting treatment to acute courses for severe acute asthma exacerbations</a:t>
            </a:r>
            <a:r>
              <a:rPr lang="en-GB" sz="2000" baseline="30000" dirty="0">
                <a:ea typeface="Roboto" panose="02000000000000000000" pitchFamily="2" charset="0"/>
                <a:cs typeface="Calibri" panose="020F0502020204030204" pitchFamily="34" charset="0"/>
              </a:rPr>
              <a:t>2</a:t>
            </a:r>
            <a:r>
              <a:rPr lang="en-GB" sz="2000" dirty="0">
                <a:ea typeface="Roboto" panose="02000000000000000000" pitchFamily="2" charset="0"/>
                <a:cs typeface="Calibri" panose="020F0502020204030204" pitchFamily="34" charset="0"/>
              </a:rPr>
              <a:t> </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OCS as add-on treatment should be restricted to GINA Step 5 and only as a last resort after other preferred options</a:t>
            </a:r>
            <a:r>
              <a:rPr lang="en-GB" sz="2000" baseline="30000" dirty="0">
                <a:ea typeface="Roboto" panose="02000000000000000000" pitchFamily="2" charset="0"/>
                <a:cs typeface="Calibri" panose="020F0502020204030204" pitchFamily="34" charset="0"/>
              </a:rPr>
              <a:t>2</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Despite this, long-term or frequent short-term use of OCS is common; patients with mild/moderate asthma may also be high-OCS users</a:t>
            </a:r>
            <a:r>
              <a:rPr lang="en-GB" sz="2000" baseline="30000" dirty="0">
                <a:ea typeface="Roboto" panose="02000000000000000000" pitchFamily="2" charset="0"/>
                <a:cs typeface="Calibri" panose="020F0502020204030204" pitchFamily="34" charset="0"/>
              </a:rPr>
              <a:t>3</a:t>
            </a:r>
          </a:p>
        </p:txBody>
      </p:sp>
      <p:sp>
        <p:nvSpPr>
          <p:cNvPr id="6" name="Rectangle: Rounded Corners 5">
            <a:extLst>
              <a:ext uri="{FF2B5EF4-FFF2-40B4-BE49-F238E27FC236}">
                <a16:creationId xmlns:a16="http://schemas.microsoft.com/office/drawing/2014/main" id="{9AB055F9-6616-4861-A333-D374750F93C9}"/>
              </a:ext>
            </a:extLst>
          </p:cNvPr>
          <p:cNvSpPr/>
          <p:nvPr/>
        </p:nvSpPr>
        <p:spPr>
          <a:xfrm>
            <a:off x="412750" y="5856567"/>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7" name="Rectangle: Rounded Corners 6">
            <a:extLst>
              <a:ext uri="{FF2B5EF4-FFF2-40B4-BE49-F238E27FC236}">
                <a16:creationId xmlns:a16="http://schemas.microsoft.com/office/drawing/2014/main" id="{86B6832D-C408-2CAD-1A06-32521678E1A3}"/>
              </a:ext>
            </a:extLst>
          </p:cNvPr>
          <p:cNvSpPr/>
          <p:nvPr/>
        </p:nvSpPr>
        <p:spPr>
          <a:xfrm>
            <a:off x="412750" y="1463431"/>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8" name="Footer Placeholder 2">
            <a:extLst>
              <a:ext uri="{FF2B5EF4-FFF2-40B4-BE49-F238E27FC236}">
                <a16:creationId xmlns:a16="http://schemas.microsoft.com/office/drawing/2014/main" id="{2088FCF1-595C-D799-2186-77AAA23F852D}"/>
              </a:ext>
            </a:extLst>
          </p:cNvPr>
          <p:cNvSpPr>
            <a:spLocks noGrp="1"/>
          </p:cNvSpPr>
          <p:nvPr>
            <p:ph type="ftr" sz="quarter" idx="11"/>
          </p:nvPr>
        </p:nvSpPr>
        <p:spPr>
          <a:xfrm>
            <a:off x="548282" y="6303600"/>
            <a:ext cx="10620000" cy="288000"/>
          </a:xfrm>
        </p:spPr>
        <p:txBody>
          <a:bodyPr/>
          <a:lstStyle/>
          <a:p>
            <a:r>
              <a:rPr lang="da-DK" dirty="0"/>
              <a:t>GINA, Global Initiative for Asthma; OCS, oral corticosteroid(s).</a:t>
            </a:r>
          </a:p>
          <a:p>
            <a:r>
              <a:rPr lang="da-DK" dirty="0"/>
              <a:t>1. Asthma and Allergy Foundation of America (AAFA). Oral corticosteroid stewardship statement. 2018. Available from: https://allergyasthmanetwork.org/wp-content/uploads/2020/07/oral-corticosteroid-stewardship-statement.pdf (Accessed May 2024); 2. Global Initiative for Asthma (GINA). Global strategy for asthma management and prevention. 2024. Available from: https://ginasthma.org/wp-content/uploads/2024/05/GINA-2024-Main-Report-WMS-1.pdf (Accessed May 2024); 3. Tran TN, et al. Eur Respir J. 2020;55:1902363.</a:t>
            </a:r>
          </a:p>
        </p:txBody>
      </p:sp>
      <p:sp>
        <p:nvSpPr>
          <p:cNvPr id="9" name="Slide Number Placeholder 9">
            <a:extLst>
              <a:ext uri="{FF2B5EF4-FFF2-40B4-BE49-F238E27FC236}">
                <a16:creationId xmlns:a16="http://schemas.microsoft.com/office/drawing/2014/main" id="{97BD3DCB-5845-3CE6-F32C-987FEFE6C77B}"/>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11</a:t>
            </a:fld>
            <a:endParaRPr lang="en-GB"/>
          </a:p>
        </p:txBody>
      </p:sp>
    </p:spTree>
    <p:extLst>
      <p:ext uri="{BB962C8B-B14F-4D97-AF65-F5344CB8AC3E}">
        <p14:creationId xmlns:p14="http://schemas.microsoft.com/office/powerpoint/2010/main" val="22458655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44CE3-8D62-9BB3-CFA2-44988132B8CB}"/>
              </a:ext>
            </a:extLst>
          </p:cNvPr>
          <p:cNvSpPr>
            <a:spLocks noGrp="1"/>
          </p:cNvSpPr>
          <p:nvPr>
            <p:ph type="ctrTitle"/>
          </p:nvPr>
        </p:nvSpPr>
        <p:spPr/>
        <p:txBody>
          <a:bodyPr/>
          <a:lstStyle/>
          <a:p>
            <a:r>
              <a:rPr lang="en-GB" dirty="0"/>
              <a:t>Part 2 – The impact and burden of OCS use in asthma</a:t>
            </a:r>
          </a:p>
        </p:txBody>
      </p:sp>
      <p:sp>
        <p:nvSpPr>
          <p:cNvPr id="10" name="Slide Number Placeholder 25">
            <a:extLst>
              <a:ext uri="{FF2B5EF4-FFF2-40B4-BE49-F238E27FC236}">
                <a16:creationId xmlns:a16="http://schemas.microsoft.com/office/drawing/2014/main" id="{621F4417-0731-4562-D054-FD3048874284}"/>
              </a:ext>
            </a:extLst>
          </p:cNvPr>
          <p:cNvSpPr txBox="1">
            <a:spLocks/>
          </p:cNvSpPr>
          <p:nvPr/>
        </p:nvSpPr>
        <p:spPr>
          <a:xfrm>
            <a:off x="11264400" y="6331998"/>
            <a:ext cx="432000" cy="222086"/>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fld id="{D38BAEAC-A895-4A01-AB9B-F6141799970D}" type="slidenum">
              <a:rPr lang="en-GB" sz="900" b="1" smtClean="0">
                <a:solidFill>
                  <a:schemeClr val="bg2"/>
                </a:solidFill>
                <a:latin typeface="Calibri"/>
              </a:rPr>
              <a:pPr algn="ctr">
                <a:defRPr/>
              </a:pPr>
              <a:t>12</a:t>
            </a:fld>
            <a:endParaRPr lang="en-GB" sz="900" b="1" dirty="0">
              <a:solidFill>
                <a:schemeClr val="bg2"/>
              </a:solidFill>
              <a:latin typeface="Calibri"/>
            </a:endParaRPr>
          </a:p>
        </p:txBody>
      </p:sp>
    </p:spTree>
    <p:extLst>
      <p:ext uri="{BB962C8B-B14F-4D97-AF65-F5344CB8AC3E}">
        <p14:creationId xmlns:p14="http://schemas.microsoft.com/office/powerpoint/2010/main" val="39587790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dirty="0"/>
              <a:t>Part 2 – Learning objectives</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GB" sz="900" b="1" i="0" u="none" strike="noStrike" kern="1200" cap="none" spc="0" normalizeH="0" baseline="0" noProof="0">
              <a:ln>
                <a:noFill/>
              </a:ln>
              <a:solidFill>
                <a:srgbClr val="FFFFFF"/>
              </a:solidFill>
              <a:effectLst/>
              <a:uLnTx/>
              <a:uFillTx/>
              <a:latin typeface="Calibri"/>
              <a:ea typeface="+mn-ea"/>
              <a:cs typeface="+mn-cs"/>
            </a:endParaRPr>
          </a:p>
        </p:txBody>
      </p:sp>
      <p:sp>
        <p:nvSpPr>
          <p:cNvPr id="5" name="Content Placeholder 14">
            <a:extLst>
              <a:ext uri="{FF2B5EF4-FFF2-40B4-BE49-F238E27FC236}">
                <a16:creationId xmlns:a16="http://schemas.microsoft.com/office/drawing/2014/main" id="{93EDA400-D5C1-6EB4-69CF-9897AF2514FC}"/>
              </a:ext>
            </a:extLst>
          </p:cNvPr>
          <p:cNvSpPr txBox="1">
            <a:spLocks/>
          </p:cNvSpPr>
          <p:nvPr/>
        </p:nvSpPr>
        <p:spPr>
          <a:xfrm>
            <a:off x="442913" y="1419243"/>
            <a:ext cx="9667245" cy="44132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Tx/>
              <a:buSzTx/>
              <a:buFontTx/>
              <a:buNone/>
              <a:tabLst/>
              <a:defRPr/>
            </a:pPr>
            <a:r>
              <a:rPr kumimoji="0" lang="en-GB" sz="2000" b="1" i="0" u="none" strike="noStrike" kern="1200" cap="none" spc="0" normalizeH="0" baseline="0" noProof="0">
                <a:ln>
                  <a:noFill/>
                </a:ln>
                <a:solidFill>
                  <a:srgbClr val="656665"/>
                </a:solidFill>
                <a:effectLst/>
                <a:uLnTx/>
                <a:uFillTx/>
                <a:latin typeface="Calibri"/>
                <a:ea typeface="Roboto" panose="02000000000000000000" pitchFamily="2" charset="0"/>
                <a:cs typeface="Calibri" panose="020F0502020204030204" pitchFamily="34" charset="0"/>
              </a:rPr>
              <a:t>By the end of this slide deck, you will be able to:</a:t>
            </a:r>
          </a:p>
        </p:txBody>
      </p:sp>
      <p:grpSp>
        <p:nvGrpSpPr>
          <p:cNvPr id="18" name="Group 17">
            <a:extLst>
              <a:ext uri="{FF2B5EF4-FFF2-40B4-BE49-F238E27FC236}">
                <a16:creationId xmlns:a16="http://schemas.microsoft.com/office/drawing/2014/main" id="{054B0013-8185-7214-2745-4818EEEE5E54}"/>
              </a:ext>
            </a:extLst>
          </p:cNvPr>
          <p:cNvGrpSpPr/>
          <p:nvPr/>
        </p:nvGrpSpPr>
        <p:grpSpPr>
          <a:xfrm>
            <a:off x="1323307" y="1923767"/>
            <a:ext cx="8980901" cy="844378"/>
            <a:chOff x="1323307" y="1923767"/>
            <a:chExt cx="8980901" cy="844378"/>
          </a:xfrm>
        </p:grpSpPr>
        <p:sp>
          <p:nvSpPr>
            <p:cNvPr id="6" name="Rectangle: Rounded Corners 5">
              <a:extLst>
                <a:ext uri="{FF2B5EF4-FFF2-40B4-BE49-F238E27FC236}">
                  <a16:creationId xmlns:a16="http://schemas.microsoft.com/office/drawing/2014/main" id="{0096BC4E-24BF-6F4A-7230-E88F8BE82D08}"/>
                </a:ext>
              </a:extLst>
            </p:cNvPr>
            <p:cNvSpPr/>
            <p:nvPr/>
          </p:nvSpPr>
          <p:spPr>
            <a:xfrm rot="5400000">
              <a:off x="5848060" y="-1688004"/>
              <a:ext cx="844378" cy="80679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Understand the clinical burden associated with OCS overuse in terms of acute and</a:t>
              </a:r>
              <a:br>
                <a:rPr kumimoji="0" lang="en-GB" sz="1800" b="0" i="0" u="none" strike="noStrike" kern="1200" cap="none" spc="0" normalizeH="0" baseline="0" noProof="0" dirty="0">
                  <a:ln>
                    <a:noFill/>
                  </a:ln>
                  <a:solidFill>
                    <a:srgbClr val="FFFFFF"/>
                  </a:solidFill>
                  <a:effectLst/>
                  <a:uLnTx/>
                  <a:uFillTx/>
                  <a:latin typeface="Calibri"/>
                  <a:ea typeface="+mn-ea"/>
                  <a:cs typeface="+mn-cs"/>
                </a:rPr>
              </a:br>
              <a:r>
                <a:rPr kumimoji="0" lang="en-GB" sz="1800" b="0" i="0" u="none" strike="noStrike" kern="1200" cap="none" spc="0" normalizeH="0" baseline="0" noProof="0" dirty="0">
                  <a:ln>
                    <a:noFill/>
                  </a:ln>
                  <a:solidFill>
                    <a:srgbClr val="FFFFFF"/>
                  </a:solidFill>
                  <a:effectLst/>
                  <a:uLnTx/>
                  <a:uFillTx/>
                  <a:latin typeface="Calibri"/>
                  <a:ea typeface="+mn-ea"/>
                  <a:cs typeface="+mn-cs"/>
                </a:rPr>
                <a:t>chronic complications and </a:t>
              </a:r>
              <a:r>
                <a:rPr kumimoji="0" lang="en-GB" sz="1800" b="0" i="0" u="none" strike="noStrike" kern="1200" cap="none" spc="0" normalizeH="0" baseline="0" noProof="0" dirty="0" err="1">
                  <a:ln>
                    <a:noFill/>
                  </a:ln>
                  <a:solidFill>
                    <a:srgbClr val="FFFFFF"/>
                  </a:solidFill>
                  <a:effectLst/>
                  <a:uLnTx/>
                  <a:uFillTx/>
                  <a:latin typeface="Calibri"/>
                  <a:ea typeface="+mn-ea"/>
                  <a:cs typeface="+mn-cs"/>
                </a:rPr>
                <a:t>HRQoL</a:t>
              </a:r>
              <a:endParaRPr kumimoji="0" lang="en-GB" sz="1800" b="0" i="0" u="none" strike="noStrike" kern="1200" cap="none" spc="0" normalizeH="0" baseline="0" noProof="0" dirty="0">
                <a:ln>
                  <a:noFill/>
                </a:ln>
                <a:solidFill>
                  <a:srgbClr val="FFFFFF"/>
                </a:solidFill>
                <a:effectLst/>
                <a:uLnTx/>
                <a:uFillTx/>
                <a:latin typeface="Calibri"/>
                <a:ea typeface="+mn-ea"/>
                <a:cs typeface="+mn-cs"/>
              </a:endParaRPr>
            </a:p>
          </p:txBody>
        </p:sp>
        <p:sp>
          <p:nvSpPr>
            <p:cNvPr id="11" name="Oval 10">
              <a:extLst>
                <a:ext uri="{FF2B5EF4-FFF2-40B4-BE49-F238E27FC236}">
                  <a16:creationId xmlns:a16="http://schemas.microsoft.com/office/drawing/2014/main" id="{66BA7C53-2B17-8EFF-0962-60DD7583FF81}"/>
                </a:ext>
              </a:extLst>
            </p:cNvPr>
            <p:cNvSpPr/>
            <p:nvPr/>
          </p:nvSpPr>
          <p:spPr>
            <a:xfrm>
              <a:off x="1323307" y="2015454"/>
              <a:ext cx="657868" cy="657866"/>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1</a:t>
              </a:r>
            </a:p>
          </p:txBody>
        </p:sp>
      </p:grpSp>
      <p:grpSp>
        <p:nvGrpSpPr>
          <p:cNvPr id="16" name="Group 15">
            <a:extLst>
              <a:ext uri="{FF2B5EF4-FFF2-40B4-BE49-F238E27FC236}">
                <a16:creationId xmlns:a16="http://schemas.microsoft.com/office/drawing/2014/main" id="{CB394985-240E-2802-E717-F70C1794E299}"/>
              </a:ext>
            </a:extLst>
          </p:cNvPr>
          <p:cNvGrpSpPr/>
          <p:nvPr/>
        </p:nvGrpSpPr>
        <p:grpSpPr>
          <a:xfrm>
            <a:off x="1323307" y="3405189"/>
            <a:ext cx="8980901" cy="844378"/>
            <a:chOff x="1323307" y="3005313"/>
            <a:chExt cx="8980901" cy="844378"/>
          </a:xfrm>
        </p:grpSpPr>
        <p:sp>
          <p:nvSpPr>
            <p:cNvPr id="9" name="Rectangle: Rounded Corners 8">
              <a:extLst>
                <a:ext uri="{FF2B5EF4-FFF2-40B4-BE49-F238E27FC236}">
                  <a16:creationId xmlns:a16="http://schemas.microsoft.com/office/drawing/2014/main" id="{B6CE6482-7057-BB20-8371-FE67ECD03660}"/>
                </a:ext>
              </a:extLst>
            </p:cNvPr>
            <p:cNvSpPr/>
            <p:nvPr/>
          </p:nvSpPr>
          <p:spPr>
            <a:xfrm rot="5400000">
              <a:off x="5848060" y="-606458"/>
              <a:ext cx="844378" cy="8067919"/>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Understand the economic burden associated with OCS use in terms of HCRU </a:t>
              </a:r>
              <a:br>
                <a:rPr kumimoji="0" lang="en-GB" sz="1800" b="0" i="0" u="none" strike="noStrike" kern="1200" cap="none" spc="0" normalizeH="0" baseline="0" noProof="0" dirty="0">
                  <a:ln>
                    <a:noFill/>
                  </a:ln>
                  <a:solidFill>
                    <a:srgbClr val="FFFFFF"/>
                  </a:solidFill>
                  <a:effectLst/>
                  <a:uLnTx/>
                  <a:uFillTx/>
                  <a:latin typeface="Calibri"/>
                  <a:ea typeface="+mn-ea"/>
                  <a:cs typeface="+mn-cs"/>
                </a:rPr>
              </a:br>
              <a:r>
                <a:rPr kumimoji="0" lang="en-GB" sz="1800" b="0" i="0" u="none" strike="noStrike" kern="1200" cap="none" spc="0" normalizeH="0" baseline="0" noProof="0" dirty="0">
                  <a:ln>
                    <a:noFill/>
                  </a:ln>
                  <a:solidFill>
                    <a:srgbClr val="FFFFFF"/>
                  </a:solidFill>
                  <a:effectLst/>
                  <a:uLnTx/>
                  <a:uFillTx/>
                  <a:latin typeface="Calibri"/>
                  <a:ea typeface="+mn-ea"/>
                  <a:cs typeface="+mn-cs"/>
                </a:rPr>
                <a:t>and costs</a:t>
              </a:r>
            </a:p>
          </p:txBody>
        </p:sp>
        <p:sp>
          <p:nvSpPr>
            <p:cNvPr id="12" name="Oval 11">
              <a:extLst>
                <a:ext uri="{FF2B5EF4-FFF2-40B4-BE49-F238E27FC236}">
                  <a16:creationId xmlns:a16="http://schemas.microsoft.com/office/drawing/2014/main" id="{0B12D4BC-FBB2-142A-9F89-BCFA7D3EEF98}"/>
                </a:ext>
              </a:extLst>
            </p:cNvPr>
            <p:cNvSpPr/>
            <p:nvPr/>
          </p:nvSpPr>
          <p:spPr>
            <a:xfrm>
              <a:off x="1323307" y="3098569"/>
              <a:ext cx="657868" cy="657866"/>
            </a:xfrm>
            <a:prstGeom prst="ellipse">
              <a:avLst/>
            </a:prstGeom>
            <a:solidFill>
              <a:schemeClr val="tx2"/>
            </a:solidFill>
            <a:ln w="127000" cap="flat" cmpd="sng" algn="ctr">
              <a:solidFill>
                <a:schemeClr val="tx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2</a:t>
              </a:r>
            </a:p>
          </p:txBody>
        </p:sp>
      </p:grpSp>
      <p:grpSp>
        <p:nvGrpSpPr>
          <p:cNvPr id="19" name="Group 18">
            <a:extLst>
              <a:ext uri="{FF2B5EF4-FFF2-40B4-BE49-F238E27FC236}">
                <a16:creationId xmlns:a16="http://schemas.microsoft.com/office/drawing/2014/main" id="{96D62D5E-D6D2-FF2C-618F-DADF54B6B822}"/>
              </a:ext>
            </a:extLst>
          </p:cNvPr>
          <p:cNvGrpSpPr/>
          <p:nvPr/>
        </p:nvGrpSpPr>
        <p:grpSpPr>
          <a:xfrm>
            <a:off x="1323307" y="4886612"/>
            <a:ext cx="8980902" cy="844378"/>
            <a:chOff x="1323307" y="5215545"/>
            <a:chExt cx="8980902" cy="844378"/>
          </a:xfrm>
        </p:grpSpPr>
        <p:sp>
          <p:nvSpPr>
            <p:cNvPr id="14" name="Rectangle: Rounded Corners 13">
              <a:extLst>
                <a:ext uri="{FF2B5EF4-FFF2-40B4-BE49-F238E27FC236}">
                  <a16:creationId xmlns:a16="http://schemas.microsoft.com/office/drawing/2014/main" id="{BC2ABC4B-9EC1-6236-268A-1A7A78704CEF}"/>
                </a:ext>
              </a:extLst>
            </p:cNvPr>
            <p:cNvSpPr/>
            <p:nvPr/>
          </p:nvSpPr>
          <p:spPr>
            <a:xfrm rot="5400000">
              <a:off x="5848002" y="1603716"/>
              <a:ext cx="844378" cy="806803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alibri"/>
                  <a:ea typeface="+mn-ea"/>
                  <a:cs typeface="+mn-cs"/>
                </a:rPr>
                <a:t>Explain the importance of OCS stewardship for optimising asthma care and how it has been achieved in rheumatoid arthritis</a:t>
              </a:r>
            </a:p>
          </p:txBody>
        </p:sp>
        <p:sp>
          <p:nvSpPr>
            <p:cNvPr id="15" name="Oval 14">
              <a:extLst>
                <a:ext uri="{FF2B5EF4-FFF2-40B4-BE49-F238E27FC236}">
                  <a16:creationId xmlns:a16="http://schemas.microsoft.com/office/drawing/2014/main" id="{86DB7938-955E-150B-A02F-840E689C40E6}"/>
                </a:ext>
              </a:extLst>
            </p:cNvPr>
            <p:cNvSpPr/>
            <p:nvPr/>
          </p:nvSpPr>
          <p:spPr>
            <a:xfrm>
              <a:off x="1323307" y="5308801"/>
              <a:ext cx="657868" cy="657866"/>
            </a:xfrm>
            <a:prstGeom prst="ellipse">
              <a:avLst/>
            </a:prstGeom>
            <a:solidFill>
              <a:schemeClr val="accent6"/>
            </a:solidFill>
            <a:ln w="127000" cap="flat" cmpd="sng" algn="ctr">
              <a:solidFill>
                <a:schemeClr val="accent6">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3</a:t>
              </a:r>
            </a:p>
          </p:txBody>
        </p:sp>
      </p:grpSp>
      <p:sp>
        <p:nvSpPr>
          <p:cNvPr id="20" name="Footer Placeholder 2">
            <a:extLst>
              <a:ext uri="{FF2B5EF4-FFF2-40B4-BE49-F238E27FC236}">
                <a16:creationId xmlns:a16="http://schemas.microsoft.com/office/drawing/2014/main" id="{173E92F2-03B9-7390-C5AE-B8F4DA509C04}"/>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dirty="0">
                <a:ln>
                  <a:noFill/>
                </a:ln>
                <a:solidFill>
                  <a:srgbClr val="656665"/>
                </a:solidFill>
                <a:effectLst/>
                <a:uLnTx/>
                <a:uFillTx/>
                <a:latin typeface="Calibri"/>
                <a:ea typeface="+mn-ea"/>
                <a:cs typeface="+mn-cs"/>
              </a:rPr>
              <a:t>HCRU, healthcare resource utilisation; </a:t>
            </a:r>
            <a:r>
              <a:rPr kumimoji="0" lang="en-GB" sz="900" b="0" i="0" u="none" strike="noStrike" kern="1200" cap="none" spc="20" normalizeH="0" baseline="0" noProof="0" dirty="0" err="1">
                <a:ln>
                  <a:noFill/>
                </a:ln>
                <a:solidFill>
                  <a:srgbClr val="656665"/>
                </a:solidFill>
                <a:effectLst/>
                <a:uLnTx/>
                <a:uFillTx/>
                <a:latin typeface="Calibri"/>
                <a:ea typeface="+mn-ea"/>
                <a:cs typeface="+mn-cs"/>
              </a:rPr>
              <a:t>HRQoL</a:t>
            </a:r>
            <a:r>
              <a:rPr kumimoji="0" lang="en-GB" sz="900" b="0" i="0" u="none" strike="noStrike" kern="1200" cap="none" spc="20" normalizeH="0" baseline="0" noProof="0" dirty="0">
                <a:ln>
                  <a:noFill/>
                </a:ln>
                <a:solidFill>
                  <a:srgbClr val="656665"/>
                </a:solidFill>
                <a:effectLst/>
                <a:uLnTx/>
                <a:uFillTx/>
                <a:latin typeface="Calibri"/>
                <a:ea typeface="+mn-ea"/>
                <a:cs typeface="+mn-cs"/>
              </a:rPr>
              <a:t>, health-related quality of life; OCS, oral corticosteroid(s).</a:t>
            </a:r>
          </a:p>
        </p:txBody>
      </p:sp>
    </p:spTree>
    <p:extLst>
      <p:ext uri="{BB962C8B-B14F-4D97-AF65-F5344CB8AC3E}">
        <p14:creationId xmlns:p14="http://schemas.microsoft.com/office/powerpoint/2010/main" val="21165078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71550-1167-8557-8E85-66430CCB78FA}"/>
              </a:ext>
            </a:extLst>
          </p:cNvPr>
          <p:cNvSpPr>
            <a:spLocks noGrp="1"/>
          </p:cNvSpPr>
          <p:nvPr>
            <p:ph type="title"/>
          </p:nvPr>
        </p:nvSpPr>
        <p:spPr/>
        <p:txBody>
          <a:bodyPr/>
          <a:lstStyle/>
          <a:p>
            <a:r>
              <a:rPr lang="en-GB" dirty="0"/>
              <a:t>Potential corticosteroid-induced morbidities have been identiﬁed in 93% of patients with severe asthma</a:t>
            </a:r>
            <a:r>
              <a:rPr lang="en-GB" baseline="30000" dirty="0"/>
              <a:t>1</a:t>
            </a:r>
          </a:p>
        </p:txBody>
      </p:sp>
      <p:sp>
        <p:nvSpPr>
          <p:cNvPr id="4" name="TextBox 11">
            <a:extLst>
              <a:ext uri="{FF2B5EF4-FFF2-40B4-BE49-F238E27FC236}">
                <a16:creationId xmlns:a16="http://schemas.microsoft.com/office/drawing/2014/main" id="{35B30667-9AFC-328C-43A6-FACCB8DB02B7}"/>
              </a:ext>
            </a:extLst>
          </p:cNvPr>
          <p:cNvSpPr txBox="1">
            <a:spLocks noChangeArrowheads="1"/>
          </p:cNvSpPr>
          <p:nvPr/>
        </p:nvSpPr>
        <p:spPr bwMode="auto">
          <a:xfrm>
            <a:off x="959750" y="4430402"/>
            <a:ext cx="3102986" cy="1138238"/>
          </a:xfrm>
          <a:prstGeom prst="roundRect">
            <a:avLst>
              <a:gd name="adj" fmla="val 6538"/>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Metabolic disorders:</a:t>
            </a:r>
          </a:p>
          <a:p>
            <a:pPr marL="263525" marR="0" lvl="0" indent="-179388"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Type 2 diabetes mellitus</a:t>
            </a:r>
          </a:p>
          <a:p>
            <a:pPr marL="263525"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OR: 1.46</a:t>
            </a:r>
            <a:r>
              <a:rPr kumimoji="0" lang="en-GB" altLang="en-US" sz="1200" i="0" u="none" strike="noStrike" kern="1200" cap="none" spc="0" normalizeH="0" baseline="0" noProof="0" dirty="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dirty="0">
                <a:ln>
                  <a:noFill/>
                </a:ln>
                <a:effectLst/>
                <a:uLnTx/>
                <a:uFillTx/>
                <a:latin typeface="+mn-lt"/>
                <a:ea typeface="ＭＳ Ｐゴシック" charset="-128"/>
                <a:cs typeface="+mn-cs"/>
              </a:rPr>
              <a:t>P</a:t>
            </a:r>
            <a:r>
              <a:rPr kumimoji="0" lang="en-GB" sz="1100" b="0" i="0" u="none" strike="noStrike" kern="1200" cap="none" spc="0" normalizeH="0" baseline="0" noProof="0" dirty="0">
                <a:ln>
                  <a:noFill/>
                </a:ln>
                <a:effectLst/>
                <a:uLnTx/>
                <a:uFillTx/>
                <a:latin typeface="+mn-lt"/>
                <a:ea typeface="ＭＳ Ｐゴシック" charset="-128"/>
                <a:cs typeface="+mn-cs"/>
              </a:rPr>
              <a:t>=0.006 (10% vs 7%) </a:t>
            </a:r>
          </a:p>
          <a:p>
            <a:pPr marL="265113" marR="0" lvl="0" indent="-180975"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BMI &gt;30 kg/m</a:t>
            </a:r>
            <a:r>
              <a:rPr kumimoji="0" lang="en-GB" altLang="en-US" sz="1200" b="1" i="0" u="none" strike="noStrike" kern="1200" cap="none" spc="0" normalizeH="0" baseline="30000" noProof="0" dirty="0">
                <a:ln>
                  <a:noFill/>
                </a:ln>
                <a:effectLst/>
                <a:uLnTx/>
                <a:uFillTx/>
                <a:latin typeface="+mn-lt"/>
                <a:ea typeface="ＭＳ Ｐゴシック" charset="0"/>
                <a:cs typeface="Arial" pitchFamily="34" charset="0"/>
              </a:rPr>
              <a:t>2</a:t>
            </a: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 </a:t>
            </a:r>
          </a:p>
          <a:p>
            <a:pPr marL="265113"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OR: 1.36</a:t>
            </a:r>
            <a:r>
              <a:rPr kumimoji="0" lang="en-GB" altLang="en-US" sz="1200" i="0" u="none" strike="noStrike" kern="1200" cap="none" spc="0" normalizeH="0" baseline="0" noProof="0" dirty="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dirty="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dirty="0">
                <a:ln>
                  <a:noFill/>
                </a:ln>
                <a:effectLst/>
                <a:uLnTx/>
                <a:uFillTx/>
                <a:latin typeface="+mn-lt"/>
                <a:ea typeface="ＭＳ Ｐゴシック" charset="0"/>
                <a:cs typeface="Arial" pitchFamily="34" charset="0"/>
              </a:rPr>
              <a:t>P</a:t>
            </a:r>
            <a:r>
              <a:rPr kumimoji="0" lang="en-GB" sz="1100" b="0" i="0" u="none" strike="noStrike" kern="1200" cap="none" spc="0" normalizeH="0" baseline="0" noProof="0" dirty="0">
                <a:ln>
                  <a:noFill/>
                </a:ln>
                <a:effectLst/>
                <a:uLnTx/>
                <a:uFillTx/>
                <a:latin typeface="+mn-lt"/>
                <a:ea typeface="ＭＳ Ｐゴシック" charset="-128"/>
                <a:cs typeface="+mn-cs"/>
              </a:rPr>
              <a:t>&lt;0.001 (42% vs 35%) </a:t>
            </a:r>
            <a:endParaRPr kumimoji="0" lang="en-GB" altLang="en-US" sz="1100" b="0" i="0" u="none" strike="noStrike" kern="1200" cap="none" spc="0" normalizeH="0" baseline="0" noProof="0" dirty="0">
              <a:ln>
                <a:noFill/>
              </a:ln>
              <a:effectLst/>
              <a:uLnTx/>
              <a:uFillTx/>
              <a:latin typeface="+mn-lt"/>
              <a:ea typeface="ＭＳ Ｐゴシック" charset="0"/>
              <a:cs typeface="Arial" pitchFamily="34" charset="0"/>
            </a:endParaRPr>
          </a:p>
        </p:txBody>
      </p:sp>
      <p:sp>
        <p:nvSpPr>
          <p:cNvPr id="5" name="Rectangle: Rounded Corners 4">
            <a:extLst>
              <a:ext uri="{FF2B5EF4-FFF2-40B4-BE49-F238E27FC236}">
                <a16:creationId xmlns:a16="http://schemas.microsoft.com/office/drawing/2014/main" id="{B6708347-5770-E393-12DB-096A6C3383B7}"/>
              </a:ext>
            </a:extLst>
          </p:cNvPr>
          <p:cNvSpPr/>
          <p:nvPr/>
        </p:nvSpPr>
        <p:spPr>
          <a:xfrm>
            <a:off x="959750" y="1444704"/>
            <a:ext cx="10272500" cy="600517"/>
          </a:xfrm>
          <a:prstGeom prst="roundRect">
            <a:avLst>
              <a:gd name="adj" fmla="val 50000"/>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0975"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ea typeface="+mn-ea"/>
                <a:cs typeface="+mn-cs"/>
              </a:rPr>
              <a:t>ORs of OCS-related morbidity (severe vs mild/moderate asthma; N=4783)</a:t>
            </a:r>
            <a:r>
              <a:rPr kumimoji="0" lang="en-GB" sz="1800" b="1" i="0" u="none" strike="noStrike" kern="1200" cap="none" spc="0" normalizeH="0" baseline="30000" noProof="0" dirty="0">
                <a:ln>
                  <a:noFill/>
                </a:ln>
                <a:solidFill>
                  <a:schemeClr val="tx1"/>
                </a:solidFill>
                <a:effectLst/>
                <a:uLnTx/>
                <a:uFillTx/>
                <a:ea typeface="+mn-ea"/>
                <a:cs typeface="+mn-cs"/>
              </a:rPr>
              <a:t>1</a:t>
            </a:r>
          </a:p>
          <a:p>
            <a:pPr marL="180975" marR="0" lvl="0" indent="0" algn="ctr" defTabSz="914400" rtl="0" eaLnBrk="1" fontAlgn="auto" latinLnBrk="0" hangingPunct="1">
              <a:lnSpc>
                <a:spcPct val="100000"/>
              </a:lnSpc>
              <a:spcBef>
                <a:spcPts val="1200"/>
              </a:spcBef>
              <a:spcAft>
                <a:spcPts val="0"/>
              </a:spcAft>
              <a:buClrTx/>
              <a:buSzTx/>
              <a:buFontTx/>
              <a:buNone/>
              <a:tabLst/>
              <a:defRPr/>
            </a:pPr>
            <a:r>
              <a:rPr kumimoji="0" lang="en-GB" sz="1600" b="0" i="0" u="none" strike="noStrike" kern="1200" cap="none" spc="0" normalizeH="0" baseline="0" noProof="0" dirty="0">
                <a:ln>
                  <a:noFill/>
                </a:ln>
                <a:solidFill>
                  <a:schemeClr val="tx1"/>
                </a:solidFill>
                <a:effectLst/>
                <a:uLnTx/>
                <a:uFillTx/>
                <a:ea typeface="+mn-ea"/>
                <a:cs typeface="+mn-cs"/>
              </a:rPr>
              <a:t>RWE from OPCRD </a:t>
            </a:r>
          </a:p>
        </p:txBody>
      </p:sp>
      <p:grpSp>
        <p:nvGrpSpPr>
          <p:cNvPr id="6" name="Group 5">
            <a:extLst>
              <a:ext uri="{FF2B5EF4-FFF2-40B4-BE49-F238E27FC236}">
                <a16:creationId xmlns:a16="http://schemas.microsoft.com/office/drawing/2014/main" id="{479FA4F1-097B-BE43-38D9-6049A0F87091}"/>
              </a:ext>
            </a:extLst>
          </p:cNvPr>
          <p:cNvGrpSpPr/>
          <p:nvPr/>
        </p:nvGrpSpPr>
        <p:grpSpPr>
          <a:xfrm>
            <a:off x="4903695" y="2492064"/>
            <a:ext cx="2384610" cy="3076575"/>
            <a:chOff x="8086724" y="1334277"/>
            <a:chExt cx="3631683" cy="4685523"/>
          </a:xfrm>
        </p:grpSpPr>
        <p:sp>
          <p:nvSpPr>
            <p:cNvPr id="7" name="Rectangle: Rounded Corners 6">
              <a:extLst>
                <a:ext uri="{FF2B5EF4-FFF2-40B4-BE49-F238E27FC236}">
                  <a16:creationId xmlns:a16="http://schemas.microsoft.com/office/drawing/2014/main" id="{69D6BE79-6463-065C-40FD-BFAAFD8E1DF3}"/>
                </a:ext>
              </a:extLst>
            </p:cNvPr>
            <p:cNvSpPr/>
            <p:nvPr/>
          </p:nvSpPr>
          <p:spPr>
            <a:xfrm>
              <a:off x="8086724" y="1334277"/>
              <a:ext cx="3631683" cy="4685523"/>
            </a:xfrm>
            <a:prstGeom prst="roundRect">
              <a:avLst>
                <a:gd name="adj" fmla="val 401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44546A"/>
                </a:solidFill>
                <a:effectLst/>
                <a:uLnTx/>
                <a:uFillTx/>
                <a:latin typeface="Arial"/>
                <a:ea typeface="+mn-ea"/>
                <a:cs typeface="+mn-cs"/>
              </a:endParaRPr>
            </a:p>
          </p:txBody>
        </p:sp>
        <p:grpSp>
          <p:nvGrpSpPr>
            <p:cNvPr id="8" name="Graphic 2">
              <a:extLst>
                <a:ext uri="{FF2B5EF4-FFF2-40B4-BE49-F238E27FC236}">
                  <a16:creationId xmlns:a16="http://schemas.microsoft.com/office/drawing/2014/main" id="{0F2DC30E-0AD7-47BB-A40B-574E48A08730}"/>
                </a:ext>
              </a:extLst>
            </p:cNvPr>
            <p:cNvGrpSpPr/>
            <p:nvPr/>
          </p:nvGrpSpPr>
          <p:grpSpPr>
            <a:xfrm>
              <a:off x="9046828" y="1495803"/>
              <a:ext cx="1711475" cy="4396385"/>
              <a:chOff x="8886712" y="1495803"/>
              <a:chExt cx="1711475" cy="4396385"/>
            </a:xfrm>
            <a:solidFill>
              <a:schemeClr val="accent1"/>
            </a:solidFill>
          </p:grpSpPr>
          <p:sp>
            <p:nvSpPr>
              <p:cNvPr id="9" name="Freeform: Shape 8">
                <a:extLst>
                  <a:ext uri="{FF2B5EF4-FFF2-40B4-BE49-F238E27FC236}">
                    <a16:creationId xmlns:a16="http://schemas.microsoft.com/office/drawing/2014/main" id="{5F4A3C90-68D2-58A6-1378-1A0B31121D23}"/>
                  </a:ext>
                </a:extLst>
              </p:cNvPr>
              <p:cNvSpPr/>
              <p:nvPr/>
            </p:nvSpPr>
            <p:spPr>
              <a:xfrm>
                <a:off x="8886712" y="1495803"/>
                <a:ext cx="858669" cy="4396385"/>
              </a:xfrm>
              <a:custGeom>
                <a:avLst/>
                <a:gdLst>
                  <a:gd name="connsiteX0" fmla="*/ 862331 w 858669"/>
                  <a:gd name="connsiteY0" fmla="*/ 136 h 4396385"/>
                  <a:gd name="connsiteX1" fmla="*/ 666211 w 858669"/>
                  <a:gd name="connsiteY1" fmla="*/ 254531 h 4396385"/>
                  <a:gd name="connsiteX2" fmla="*/ 641825 w 858669"/>
                  <a:gd name="connsiteY2" fmla="*/ 264606 h 4396385"/>
                  <a:gd name="connsiteX3" fmla="*/ 650412 w 858669"/>
                  <a:gd name="connsiteY3" fmla="*/ 340741 h 4396385"/>
                  <a:gd name="connsiteX4" fmla="*/ 667700 w 858669"/>
                  <a:gd name="connsiteY4" fmla="*/ 383903 h 4396385"/>
                  <a:gd name="connsiteX5" fmla="*/ 740973 w 858669"/>
                  <a:gd name="connsiteY5" fmla="*/ 511788 h 4396385"/>
                  <a:gd name="connsiteX6" fmla="*/ 558363 w 858669"/>
                  <a:gd name="connsiteY6" fmla="*/ 759084 h 4396385"/>
                  <a:gd name="connsiteX7" fmla="*/ 319767 w 858669"/>
                  <a:gd name="connsiteY7" fmla="*/ 964821 h 4396385"/>
                  <a:gd name="connsiteX8" fmla="*/ 313127 w 858669"/>
                  <a:gd name="connsiteY8" fmla="*/ 1156705 h 4396385"/>
                  <a:gd name="connsiteX9" fmla="*/ 285764 w 858669"/>
                  <a:gd name="connsiteY9" fmla="*/ 1462506 h 4396385"/>
                  <a:gd name="connsiteX10" fmla="*/ 220390 w 858669"/>
                  <a:gd name="connsiteY10" fmla="*/ 1720107 h 4396385"/>
                  <a:gd name="connsiteX11" fmla="*/ 148491 w 858669"/>
                  <a:gd name="connsiteY11" fmla="*/ 2085785 h 4396385"/>
                  <a:gd name="connsiteX12" fmla="*/ 126051 w 858669"/>
                  <a:gd name="connsiteY12" fmla="*/ 2116354 h 4396385"/>
                  <a:gd name="connsiteX13" fmla="*/ 45107 w 858669"/>
                  <a:gd name="connsiteY13" fmla="*/ 2191917 h 4396385"/>
                  <a:gd name="connsiteX14" fmla="*/ 1945 w 858669"/>
                  <a:gd name="connsiteY14" fmla="*/ 2268167 h 4396385"/>
                  <a:gd name="connsiteX15" fmla="*/ 12478 w 858669"/>
                  <a:gd name="connsiteY15" fmla="*/ 2287172 h 4396385"/>
                  <a:gd name="connsiteX16" fmla="*/ 54381 w 858669"/>
                  <a:gd name="connsiteY16" fmla="*/ 2269197 h 4396385"/>
                  <a:gd name="connsiteX17" fmla="*/ 6181 w 858669"/>
                  <a:gd name="connsiteY17" fmla="*/ 2456845 h 4396385"/>
                  <a:gd name="connsiteX18" fmla="*/ 32056 w 858669"/>
                  <a:gd name="connsiteY18" fmla="*/ 2459707 h 4396385"/>
                  <a:gd name="connsiteX19" fmla="*/ 35261 w 858669"/>
                  <a:gd name="connsiteY19" fmla="*/ 2480429 h 4396385"/>
                  <a:gd name="connsiteX20" fmla="*/ 83347 w 858669"/>
                  <a:gd name="connsiteY20" fmla="*/ 2486154 h 4396385"/>
                  <a:gd name="connsiteX21" fmla="*/ 96742 w 858669"/>
                  <a:gd name="connsiteY21" fmla="*/ 2470125 h 4396385"/>
                  <a:gd name="connsiteX22" fmla="*/ 126967 w 858669"/>
                  <a:gd name="connsiteY22" fmla="*/ 2477682 h 4396385"/>
                  <a:gd name="connsiteX23" fmla="*/ 161428 w 858669"/>
                  <a:gd name="connsiteY23" fmla="*/ 2439900 h 4396385"/>
                  <a:gd name="connsiteX24" fmla="*/ 162917 w 858669"/>
                  <a:gd name="connsiteY24" fmla="*/ 2440931 h 4396385"/>
                  <a:gd name="connsiteX25" fmla="*/ 202988 w 858669"/>
                  <a:gd name="connsiteY25" fmla="*/ 2419407 h 4396385"/>
                  <a:gd name="connsiteX26" fmla="*/ 219704 w 858669"/>
                  <a:gd name="connsiteY26" fmla="*/ 2366627 h 4396385"/>
                  <a:gd name="connsiteX27" fmla="*/ 276605 w 858669"/>
                  <a:gd name="connsiteY27" fmla="*/ 2148754 h 4396385"/>
                  <a:gd name="connsiteX28" fmla="*/ 279238 w 858669"/>
                  <a:gd name="connsiteY28" fmla="*/ 2130322 h 4396385"/>
                  <a:gd name="connsiteX29" fmla="*/ 459902 w 858669"/>
                  <a:gd name="connsiteY29" fmla="*/ 1611914 h 4396385"/>
                  <a:gd name="connsiteX30" fmla="*/ 484861 w 858669"/>
                  <a:gd name="connsiteY30" fmla="*/ 1361183 h 4396385"/>
                  <a:gd name="connsiteX31" fmla="*/ 504324 w 858669"/>
                  <a:gd name="connsiteY31" fmla="*/ 1209828 h 4396385"/>
                  <a:gd name="connsiteX32" fmla="*/ 540960 w 858669"/>
                  <a:gd name="connsiteY32" fmla="*/ 1787655 h 4396385"/>
                  <a:gd name="connsiteX33" fmla="*/ 452575 w 858669"/>
                  <a:gd name="connsiteY33" fmla="*/ 2313733 h 4396385"/>
                  <a:gd name="connsiteX34" fmla="*/ 509247 w 858669"/>
                  <a:gd name="connsiteY34" fmla="*/ 2865342 h 4396385"/>
                  <a:gd name="connsiteX35" fmla="*/ 512796 w 858669"/>
                  <a:gd name="connsiteY35" fmla="*/ 2977312 h 4396385"/>
                  <a:gd name="connsiteX36" fmla="*/ 504209 w 858669"/>
                  <a:gd name="connsiteY36" fmla="*/ 3411341 h 4396385"/>
                  <a:gd name="connsiteX37" fmla="*/ 586183 w 858669"/>
                  <a:gd name="connsiteY37" fmla="*/ 4034506 h 4396385"/>
                  <a:gd name="connsiteX38" fmla="*/ 553783 w 858669"/>
                  <a:gd name="connsiteY38" fmla="*/ 4332063 h 4396385"/>
                  <a:gd name="connsiteX39" fmla="*/ 762955 w 858669"/>
                  <a:gd name="connsiteY39" fmla="*/ 4379462 h 4396385"/>
                  <a:gd name="connsiteX40" fmla="*/ 719105 w 858669"/>
                  <a:gd name="connsiteY40" fmla="*/ 4141553 h 4396385"/>
                  <a:gd name="connsiteX41" fmla="*/ 753567 w 858669"/>
                  <a:gd name="connsiteY41" fmla="*/ 3360966 h 4396385"/>
                  <a:gd name="connsiteX42" fmla="*/ 799591 w 858669"/>
                  <a:gd name="connsiteY42" fmla="*/ 2844849 h 4396385"/>
                  <a:gd name="connsiteX43" fmla="*/ 861988 w 858669"/>
                  <a:gd name="connsiteY43" fmla="*/ 2331708 h 4396385"/>
                  <a:gd name="connsiteX44" fmla="*/ 861988 w 858669"/>
                  <a:gd name="connsiteY44" fmla="*/ 136 h 439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8669" h="4396385">
                    <a:moveTo>
                      <a:pt x="862331" y="136"/>
                    </a:moveTo>
                    <a:cubicBezTo>
                      <a:pt x="862331" y="136"/>
                      <a:pt x="669074" y="-14290"/>
                      <a:pt x="666211" y="254531"/>
                    </a:cubicBezTo>
                    <a:cubicBezTo>
                      <a:pt x="666211" y="254531"/>
                      <a:pt x="650412" y="245944"/>
                      <a:pt x="641825" y="264606"/>
                    </a:cubicBezTo>
                    <a:cubicBezTo>
                      <a:pt x="633239" y="283267"/>
                      <a:pt x="659113" y="314866"/>
                      <a:pt x="650412" y="340741"/>
                    </a:cubicBezTo>
                    <a:cubicBezTo>
                      <a:pt x="641825" y="366615"/>
                      <a:pt x="656136" y="386766"/>
                      <a:pt x="667700" y="383903"/>
                    </a:cubicBezTo>
                    <a:cubicBezTo>
                      <a:pt x="679149" y="381041"/>
                      <a:pt x="687850" y="445727"/>
                      <a:pt x="740973" y="511788"/>
                    </a:cubicBezTo>
                    <a:cubicBezTo>
                      <a:pt x="794210" y="577962"/>
                      <a:pt x="687735" y="711571"/>
                      <a:pt x="558363" y="759084"/>
                    </a:cubicBezTo>
                    <a:cubicBezTo>
                      <a:pt x="426585" y="807399"/>
                      <a:pt x="317248" y="854225"/>
                      <a:pt x="319767" y="964821"/>
                    </a:cubicBezTo>
                    <a:cubicBezTo>
                      <a:pt x="321255" y="1028935"/>
                      <a:pt x="319653" y="1092935"/>
                      <a:pt x="313127" y="1156705"/>
                    </a:cubicBezTo>
                    <a:cubicBezTo>
                      <a:pt x="303052" y="1255510"/>
                      <a:pt x="303510" y="1362442"/>
                      <a:pt x="285764" y="1462506"/>
                    </a:cubicBezTo>
                    <a:cubicBezTo>
                      <a:pt x="270537" y="1548831"/>
                      <a:pt x="240770" y="1634698"/>
                      <a:pt x="220390" y="1720107"/>
                    </a:cubicBezTo>
                    <a:cubicBezTo>
                      <a:pt x="191654" y="1840778"/>
                      <a:pt x="164176" y="1962595"/>
                      <a:pt x="148491" y="2085785"/>
                    </a:cubicBezTo>
                    <a:cubicBezTo>
                      <a:pt x="146774" y="2099181"/>
                      <a:pt x="138416" y="2110744"/>
                      <a:pt x="126051" y="2116354"/>
                    </a:cubicBezTo>
                    <a:cubicBezTo>
                      <a:pt x="103726" y="2126658"/>
                      <a:pt x="67662" y="2148869"/>
                      <a:pt x="45107" y="2191917"/>
                    </a:cubicBezTo>
                    <a:cubicBezTo>
                      <a:pt x="16142" y="2247101"/>
                      <a:pt x="13050" y="2250650"/>
                      <a:pt x="1945" y="2268167"/>
                    </a:cubicBezTo>
                    <a:cubicBezTo>
                      <a:pt x="-3321" y="2276410"/>
                      <a:pt x="2746" y="2287401"/>
                      <a:pt x="12478" y="2287172"/>
                    </a:cubicBezTo>
                    <a:cubicBezTo>
                      <a:pt x="21866" y="2286943"/>
                      <a:pt x="35490" y="2282707"/>
                      <a:pt x="54381" y="2269197"/>
                    </a:cubicBezTo>
                    <a:cubicBezTo>
                      <a:pt x="99719" y="2236796"/>
                      <a:pt x="-26792" y="2425933"/>
                      <a:pt x="6181" y="2456845"/>
                    </a:cubicBezTo>
                    <a:cubicBezTo>
                      <a:pt x="6181" y="2456845"/>
                      <a:pt x="11562" y="2469896"/>
                      <a:pt x="32056" y="2459707"/>
                    </a:cubicBezTo>
                    <a:cubicBezTo>
                      <a:pt x="28507" y="2461424"/>
                      <a:pt x="34002" y="2478369"/>
                      <a:pt x="35261" y="2480429"/>
                    </a:cubicBezTo>
                    <a:cubicBezTo>
                      <a:pt x="43848" y="2495542"/>
                      <a:pt x="70753" y="2495313"/>
                      <a:pt x="83347" y="2486154"/>
                    </a:cubicBezTo>
                    <a:cubicBezTo>
                      <a:pt x="86553" y="2483750"/>
                      <a:pt x="97086" y="2474247"/>
                      <a:pt x="96742" y="2470125"/>
                    </a:cubicBezTo>
                    <a:cubicBezTo>
                      <a:pt x="96742" y="2470125"/>
                      <a:pt x="97772" y="2484093"/>
                      <a:pt x="126967" y="2477682"/>
                    </a:cubicBezTo>
                    <a:cubicBezTo>
                      <a:pt x="156047" y="2471156"/>
                      <a:pt x="161428" y="2439900"/>
                      <a:pt x="161428" y="2439900"/>
                    </a:cubicBezTo>
                    <a:cubicBezTo>
                      <a:pt x="161428" y="2439900"/>
                      <a:pt x="161886" y="2440244"/>
                      <a:pt x="162917" y="2440931"/>
                    </a:cubicBezTo>
                    <a:cubicBezTo>
                      <a:pt x="179747" y="2451349"/>
                      <a:pt x="201500" y="2439213"/>
                      <a:pt x="202988" y="2419407"/>
                    </a:cubicBezTo>
                    <a:cubicBezTo>
                      <a:pt x="204018" y="2405210"/>
                      <a:pt x="207911" y="2385747"/>
                      <a:pt x="219704" y="2366627"/>
                    </a:cubicBezTo>
                    <a:cubicBezTo>
                      <a:pt x="241685" y="2331021"/>
                      <a:pt x="285077" y="2258664"/>
                      <a:pt x="276605" y="2148754"/>
                    </a:cubicBezTo>
                    <a:cubicBezTo>
                      <a:pt x="276147" y="2142457"/>
                      <a:pt x="276948" y="2136161"/>
                      <a:pt x="279238" y="2130322"/>
                    </a:cubicBezTo>
                    <a:cubicBezTo>
                      <a:pt x="345184" y="1960419"/>
                      <a:pt x="413763" y="1788457"/>
                      <a:pt x="459902" y="1611914"/>
                    </a:cubicBezTo>
                    <a:cubicBezTo>
                      <a:pt x="481082" y="1530742"/>
                      <a:pt x="475701" y="1444302"/>
                      <a:pt x="484861" y="1361183"/>
                    </a:cubicBezTo>
                    <a:cubicBezTo>
                      <a:pt x="490470" y="1310693"/>
                      <a:pt x="496882" y="1260089"/>
                      <a:pt x="504324" y="1209828"/>
                    </a:cubicBezTo>
                    <a:cubicBezTo>
                      <a:pt x="504324" y="1209828"/>
                      <a:pt x="625110" y="1427587"/>
                      <a:pt x="540960" y="1787655"/>
                    </a:cubicBezTo>
                    <a:cubicBezTo>
                      <a:pt x="540960" y="1787655"/>
                      <a:pt x="428875" y="2087388"/>
                      <a:pt x="452575" y="2313733"/>
                    </a:cubicBezTo>
                    <a:lnTo>
                      <a:pt x="509247" y="2865342"/>
                    </a:lnTo>
                    <a:cubicBezTo>
                      <a:pt x="513025" y="2902551"/>
                      <a:pt x="514284" y="2939875"/>
                      <a:pt x="512796" y="2977312"/>
                    </a:cubicBezTo>
                    <a:cubicBezTo>
                      <a:pt x="508789" y="3082643"/>
                      <a:pt x="501003" y="3310362"/>
                      <a:pt x="504209" y="3411341"/>
                    </a:cubicBezTo>
                    <a:cubicBezTo>
                      <a:pt x="508560" y="3545065"/>
                      <a:pt x="560309" y="3946120"/>
                      <a:pt x="586183" y="4034506"/>
                    </a:cubicBezTo>
                    <a:cubicBezTo>
                      <a:pt x="612058" y="4122891"/>
                      <a:pt x="624995" y="4243678"/>
                      <a:pt x="553783" y="4332063"/>
                    </a:cubicBezTo>
                    <a:cubicBezTo>
                      <a:pt x="482571" y="4420449"/>
                      <a:pt x="724143" y="4398925"/>
                      <a:pt x="762955" y="4379462"/>
                    </a:cubicBezTo>
                    <a:cubicBezTo>
                      <a:pt x="801767" y="4359999"/>
                      <a:pt x="721968" y="4252264"/>
                      <a:pt x="719105" y="4141553"/>
                    </a:cubicBezTo>
                    <a:cubicBezTo>
                      <a:pt x="716243" y="4030842"/>
                      <a:pt x="762268" y="3557887"/>
                      <a:pt x="753567" y="3360966"/>
                    </a:cubicBezTo>
                    <a:cubicBezTo>
                      <a:pt x="744980" y="3164044"/>
                      <a:pt x="770855" y="2958422"/>
                      <a:pt x="799591" y="2844849"/>
                    </a:cubicBezTo>
                    <a:cubicBezTo>
                      <a:pt x="828328" y="2731275"/>
                      <a:pt x="861988" y="2331708"/>
                      <a:pt x="861988" y="2331708"/>
                    </a:cubicBezTo>
                    <a:lnTo>
                      <a:pt x="861988" y="136"/>
                    </a:lnTo>
                    <a:close/>
                  </a:path>
                </a:pathLst>
              </a:custGeom>
              <a:solidFill>
                <a:schemeClr val="tx1">
                  <a:lumMod val="60000"/>
                  <a:lumOff val="40000"/>
                </a:schemeClr>
              </a:solidFill>
              <a:ln w="114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0" name="Freeform: Shape 9">
                <a:extLst>
                  <a:ext uri="{FF2B5EF4-FFF2-40B4-BE49-F238E27FC236}">
                    <a16:creationId xmlns:a16="http://schemas.microsoft.com/office/drawing/2014/main" id="{7045E6FC-20BD-C727-60D6-C4D7D6C328BD}"/>
                  </a:ext>
                </a:extLst>
              </p:cNvPr>
              <p:cNvSpPr/>
              <p:nvPr/>
            </p:nvSpPr>
            <p:spPr>
              <a:xfrm>
                <a:off x="9739518" y="1495803"/>
                <a:ext cx="858669" cy="4396385"/>
              </a:xfrm>
              <a:custGeom>
                <a:avLst/>
                <a:gdLst>
                  <a:gd name="connsiteX0" fmla="*/ 0 w 858669"/>
                  <a:gd name="connsiteY0" fmla="*/ 136 h 4396385"/>
                  <a:gd name="connsiteX1" fmla="*/ 196120 w 858669"/>
                  <a:gd name="connsiteY1" fmla="*/ 254531 h 4396385"/>
                  <a:gd name="connsiteX2" fmla="*/ 220506 w 858669"/>
                  <a:gd name="connsiteY2" fmla="*/ 264606 h 4396385"/>
                  <a:gd name="connsiteX3" fmla="*/ 211920 w 858669"/>
                  <a:gd name="connsiteY3" fmla="*/ 340741 h 4396385"/>
                  <a:gd name="connsiteX4" fmla="*/ 194632 w 858669"/>
                  <a:gd name="connsiteY4" fmla="*/ 383903 h 4396385"/>
                  <a:gd name="connsiteX5" fmla="*/ 121359 w 858669"/>
                  <a:gd name="connsiteY5" fmla="*/ 511788 h 4396385"/>
                  <a:gd name="connsiteX6" fmla="*/ 303969 w 858669"/>
                  <a:gd name="connsiteY6" fmla="*/ 759084 h 4396385"/>
                  <a:gd name="connsiteX7" fmla="*/ 542564 w 858669"/>
                  <a:gd name="connsiteY7" fmla="*/ 964821 h 4396385"/>
                  <a:gd name="connsiteX8" fmla="*/ 549205 w 858669"/>
                  <a:gd name="connsiteY8" fmla="*/ 1156705 h 4396385"/>
                  <a:gd name="connsiteX9" fmla="*/ 576568 w 858669"/>
                  <a:gd name="connsiteY9" fmla="*/ 1462506 h 4396385"/>
                  <a:gd name="connsiteX10" fmla="*/ 641941 w 858669"/>
                  <a:gd name="connsiteY10" fmla="*/ 1720107 h 4396385"/>
                  <a:gd name="connsiteX11" fmla="*/ 713840 w 858669"/>
                  <a:gd name="connsiteY11" fmla="*/ 2085785 h 4396385"/>
                  <a:gd name="connsiteX12" fmla="*/ 736280 w 858669"/>
                  <a:gd name="connsiteY12" fmla="*/ 2116354 h 4396385"/>
                  <a:gd name="connsiteX13" fmla="*/ 817224 w 858669"/>
                  <a:gd name="connsiteY13" fmla="*/ 2191917 h 4396385"/>
                  <a:gd name="connsiteX14" fmla="*/ 860387 w 858669"/>
                  <a:gd name="connsiteY14" fmla="*/ 2268167 h 4396385"/>
                  <a:gd name="connsiteX15" fmla="*/ 849853 w 858669"/>
                  <a:gd name="connsiteY15" fmla="*/ 2287172 h 4396385"/>
                  <a:gd name="connsiteX16" fmla="*/ 807950 w 858669"/>
                  <a:gd name="connsiteY16" fmla="*/ 2269197 h 4396385"/>
                  <a:gd name="connsiteX17" fmla="*/ 856150 w 858669"/>
                  <a:gd name="connsiteY17" fmla="*/ 2456845 h 4396385"/>
                  <a:gd name="connsiteX18" fmla="*/ 830276 w 858669"/>
                  <a:gd name="connsiteY18" fmla="*/ 2459707 h 4396385"/>
                  <a:gd name="connsiteX19" fmla="*/ 827070 w 858669"/>
                  <a:gd name="connsiteY19" fmla="*/ 2480429 h 4396385"/>
                  <a:gd name="connsiteX20" fmla="*/ 778985 w 858669"/>
                  <a:gd name="connsiteY20" fmla="*/ 2486154 h 4396385"/>
                  <a:gd name="connsiteX21" fmla="*/ 765589 w 858669"/>
                  <a:gd name="connsiteY21" fmla="*/ 2470125 h 4396385"/>
                  <a:gd name="connsiteX22" fmla="*/ 735364 w 858669"/>
                  <a:gd name="connsiteY22" fmla="*/ 2477682 h 4396385"/>
                  <a:gd name="connsiteX23" fmla="*/ 700903 w 858669"/>
                  <a:gd name="connsiteY23" fmla="*/ 2439900 h 4396385"/>
                  <a:gd name="connsiteX24" fmla="*/ 699415 w 858669"/>
                  <a:gd name="connsiteY24" fmla="*/ 2440931 h 4396385"/>
                  <a:gd name="connsiteX25" fmla="*/ 659343 w 858669"/>
                  <a:gd name="connsiteY25" fmla="*/ 2419407 h 4396385"/>
                  <a:gd name="connsiteX26" fmla="*/ 642628 w 858669"/>
                  <a:gd name="connsiteY26" fmla="*/ 2366627 h 4396385"/>
                  <a:gd name="connsiteX27" fmla="*/ 585727 w 858669"/>
                  <a:gd name="connsiteY27" fmla="*/ 2148754 h 4396385"/>
                  <a:gd name="connsiteX28" fmla="*/ 583094 w 858669"/>
                  <a:gd name="connsiteY28" fmla="*/ 2130322 h 4396385"/>
                  <a:gd name="connsiteX29" fmla="*/ 402430 w 858669"/>
                  <a:gd name="connsiteY29" fmla="*/ 1611914 h 4396385"/>
                  <a:gd name="connsiteX30" fmla="*/ 377471 w 858669"/>
                  <a:gd name="connsiteY30" fmla="*/ 1361183 h 4396385"/>
                  <a:gd name="connsiteX31" fmla="*/ 358008 w 858669"/>
                  <a:gd name="connsiteY31" fmla="*/ 1209828 h 4396385"/>
                  <a:gd name="connsiteX32" fmla="*/ 321371 w 858669"/>
                  <a:gd name="connsiteY32" fmla="*/ 1787655 h 4396385"/>
                  <a:gd name="connsiteX33" fmla="*/ 409757 w 858669"/>
                  <a:gd name="connsiteY33" fmla="*/ 2313733 h 4396385"/>
                  <a:gd name="connsiteX34" fmla="*/ 353085 w 858669"/>
                  <a:gd name="connsiteY34" fmla="*/ 2865342 h 4396385"/>
                  <a:gd name="connsiteX35" fmla="*/ 349536 w 858669"/>
                  <a:gd name="connsiteY35" fmla="*/ 2977312 h 4396385"/>
                  <a:gd name="connsiteX36" fmla="*/ 358122 w 858669"/>
                  <a:gd name="connsiteY36" fmla="*/ 3411341 h 4396385"/>
                  <a:gd name="connsiteX37" fmla="*/ 276148 w 858669"/>
                  <a:gd name="connsiteY37" fmla="*/ 4034506 h 4396385"/>
                  <a:gd name="connsiteX38" fmla="*/ 308548 w 858669"/>
                  <a:gd name="connsiteY38" fmla="*/ 4332063 h 4396385"/>
                  <a:gd name="connsiteX39" fmla="*/ 99377 w 858669"/>
                  <a:gd name="connsiteY39" fmla="*/ 4379462 h 4396385"/>
                  <a:gd name="connsiteX40" fmla="*/ 143226 w 858669"/>
                  <a:gd name="connsiteY40" fmla="*/ 4141553 h 4396385"/>
                  <a:gd name="connsiteX41" fmla="*/ 108765 w 858669"/>
                  <a:gd name="connsiteY41" fmla="*/ 3360966 h 4396385"/>
                  <a:gd name="connsiteX42" fmla="*/ 62740 w 858669"/>
                  <a:gd name="connsiteY42" fmla="*/ 2844849 h 4396385"/>
                  <a:gd name="connsiteX43" fmla="*/ 343 w 858669"/>
                  <a:gd name="connsiteY43" fmla="*/ 2331708 h 4396385"/>
                  <a:gd name="connsiteX44" fmla="*/ 343 w 858669"/>
                  <a:gd name="connsiteY44" fmla="*/ 136 h 4396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858669" h="4396385">
                    <a:moveTo>
                      <a:pt x="0" y="136"/>
                    </a:moveTo>
                    <a:cubicBezTo>
                      <a:pt x="0" y="136"/>
                      <a:pt x="193258" y="-14290"/>
                      <a:pt x="196120" y="254531"/>
                    </a:cubicBezTo>
                    <a:cubicBezTo>
                      <a:pt x="196120" y="254531"/>
                      <a:pt x="211920" y="245944"/>
                      <a:pt x="220506" y="264606"/>
                    </a:cubicBezTo>
                    <a:cubicBezTo>
                      <a:pt x="229093" y="283267"/>
                      <a:pt x="203218" y="314866"/>
                      <a:pt x="211920" y="340741"/>
                    </a:cubicBezTo>
                    <a:cubicBezTo>
                      <a:pt x="220506" y="366615"/>
                      <a:pt x="206195" y="386766"/>
                      <a:pt x="194632" y="383903"/>
                    </a:cubicBezTo>
                    <a:cubicBezTo>
                      <a:pt x="183183" y="381041"/>
                      <a:pt x="174482" y="445727"/>
                      <a:pt x="121359" y="511788"/>
                    </a:cubicBezTo>
                    <a:cubicBezTo>
                      <a:pt x="68121" y="577962"/>
                      <a:pt x="174596" y="711571"/>
                      <a:pt x="303969" y="759084"/>
                    </a:cubicBezTo>
                    <a:cubicBezTo>
                      <a:pt x="435746" y="807399"/>
                      <a:pt x="545083" y="854225"/>
                      <a:pt x="542564" y="964821"/>
                    </a:cubicBezTo>
                    <a:cubicBezTo>
                      <a:pt x="541076" y="1028935"/>
                      <a:pt x="542679" y="1092935"/>
                      <a:pt x="549205" y="1156705"/>
                    </a:cubicBezTo>
                    <a:cubicBezTo>
                      <a:pt x="559280" y="1255510"/>
                      <a:pt x="558822" y="1362442"/>
                      <a:pt x="576568" y="1462506"/>
                    </a:cubicBezTo>
                    <a:cubicBezTo>
                      <a:pt x="591795" y="1548831"/>
                      <a:pt x="621562" y="1634698"/>
                      <a:pt x="641941" y="1720107"/>
                    </a:cubicBezTo>
                    <a:cubicBezTo>
                      <a:pt x="670678" y="1840778"/>
                      <a:pt x="698155" y="1962595"/>
                      <a:pt x="713840" y="2085785"/>
                    </a:cubicBezTo>
                    <a:cubicBezTo>
                      <a:pt x="715558" y="2099181"/>
                      <a:pt x="723915" y="2110744"/>
                      <a:pt x="736280" y="2116354"/>
                    </a:cubicBezTo>
                    <a:cubicBezTo>
                      <a:pt x="758606" y="2126658"/>
                      <a:pt x="794670" y="2148869"/>
                      <a:pt x="817224" y="2191917"/>
                    </a:cubicBezTo>
                    <a:cubicBezTo>
                      <a:pt x="846190" y="2247101"/>
                      <a:pt x="849281" y="2250650"/>
                      <a:pt x="860387" y="2268167"/>
                    </a:cubicBezTo>
                    <a:cubicBezTo>
                      <a:pt x="865653" y="2276410"/>
                      <a:pt x="859585" y="2287401"/>
                      <a:pt x="849853" y="2287172"/>
                    </a:cubicBezTo>
                    <a:cubicBezTo>
                      <a:pt x="840465" y="2286943"/>
                      <a:pt x="826841" y="2282707"/>
                      <a:pt x="807950" y="2269197"/>
                    </a:cubicBezTo>
                    <a:cubicBezTo>
                      <a:pt x="762613" y="2236796"/>
                      <a:pt x="889123" y="2425933"/>
                      <a:pt x="856150" y="2456845"/>
                    </a:cubicBezTo>
                    <a:cubicBezTo>
                      <a:pt x="856150" y="2456845"/>
                      <a:pt x="850769" y="2469896"/>
                      <a:pt x="830276" y="2459707"/>
                    </a:cubicBezTo>
                    <a:cubicBezTo>
                      <a:pt x="833825" y="2461424"/>
                      <a:pt x="828330" y="2478369"/>
                      <a:pt x="827070" y="2480429"/>
                    </a:cubicBezTo>
                    <a:cubicBezTo>
                      <a:pt x="818483" y="2495542"/>
                      <a:pt x="791578" y="2495313"/>
                      <a:pt x="778985" y="2486154"/>
                    </a:cubicBezTo>
                    <a:cubicBezTo>
                      <a:pt x="775779" y="2483750"/>
                      <a:pt x="765246" y="2474247"/>
                      <a:pt x="765589" y="2470125"/>
                    </a:cubicBezTo>
                    <a:cubicBezTo>
                      <a:pt x="765589" y="2470125"/>
                      <a:pt x="764559" y="2484093"/>
                      <a:pt x="735364" y="2477682"/>
                    </a:cubicBezTo>
                    <a:cubicBezTo>
                      <a:pt x="706170" y="2471270"/>
                      <a:pt x="700903" y="2439900"/>
                      <a:pt x="700903" y="2439900"/>
                    </a:cubicBezTo>
                    <a:cubicBezTo>
                      <a:pt x="700903" y="2439900"/>
                      <a:pt x="700445" y="2440244"/>
                      <a:pt x="699415" y="2440931"/>
                    </a:cubicBezTo>
                    <a:cubicBezTo>
                      <a:pt x="682585" y="2451349"/>
                      <a:pt x="660832" y="2439213"/>
                      <a:pt x="659343" y="2419407"/>
                    </a:cubicBezTo>
                    <a:cubicBezTo>
                      <a:pt x="658313" y="2405210"/>
                      <a:pt x="654420" y="2385747"/>
                      <a:pt x="642628" y="2366627"/>
                    </a:cubicBezTo>
                    <a:cubicBezTo>
                      <a:pt x="620646" y="2331021"/>
                      <a:pt x="577255" y="2258664"/>
                      <a:pt x="585727" y="2148754"/>
                    </a:cubicBezTo>
                    <a:cubicBezTo>
                      <a:pt x="586185" y="2142457"/>
                      <a:pt x="585383" y="2136161"/>
                      <a:pt x="583094" y="2130322"/>
                    </a:cubicBezTo>
                    <a:cubicBezTo>
                      <a:pt x="517148" y="1960419"/>
                      <a:pt x="448569" y="1788457"/>
                      <a:pt x="402430" y="1611914"/>
                    </a:cubicBezTo>
                    <a:cubicBezTo>
                      <a:pt x="381249" y="1530742"/>
                      <a:pt x="386630" y="1444302"/>
                      <a:pt x="377471" y="1361183"/>
                    </a:cubicBezTo>
                    <a:cubicBezTo>
                      <a:pt x="371861" y="1310693"/>
                      <a:pt x="365450" y="1260089"/>
                      <a:pt x="358008" y="1209828"/>
                    </a:cubicBezTo>
                    <a:cubicBezTo>
                      <a:pt x="358008" y="1209828"/>
                      <a:pt x="237222" y="1427587"/>
                      <a:pt x="321371" y="1787655"/>
                    </a:cubicBezTo>
                    <a:cubicBezTo>
                      <a:pt x="321371" y="1787655"/>
                      <a:pt x="433456" y="2087388"/>
                      <a:pt x="409757" y="2313733"/>
                    </a:cubicBezTo>
                    <a:lnTo>
                      <a:pt x="353085" y="2865342"/>
                    </a:lnTo>
                    <a:cubicBezTo>
                      <a:pt x="349307" y="2902551"/>
                      <a:pt x="348047" y="2939875"/>
                      <a:pt x="349536" y="2977312"/>
                    </a:cubicBezTo>
                    <a:cubicBezTo>
                      <a:pt x="353543" y="3082643"/>
                      <a:pt x="361328" y="3310362"/>
                      <a:pt x="358122" y="3411341"/>
                    </a:cubicBezTo>
                    <a:cubicBezTo>
                      <a:pt x="353772" y="3545065"/>
                      <a:pt x="302023" y="3946120"/>
                      <a:pt x="276148" y="4034506"/>
                    </a:cubicBezTo>
                    <a:cubicBezTo>
                      <a:pt x="250273" y="4122891"/>
                      <a:pt x="237336" y="4243678"/>
                      <a:pt x="308548" y="4332063"/>
                    </a:cubicBezTo>
                    <a:cubicBezTo>
                      <a:pt x="379761" y="4420449"/>
                      <a:pt x="138188" y="4398925"/>
                      <a:pt x="99377" y="4379462"/>
                    </a:cubicBezTo>
                    <a:cubicBezTo>
                      <a:pt x="60565" y="4359999"/>
                      <a:pt x="140364" y="4252264"/>
                      <a:pt x="143226" y="4141553"/>
                    </a:cubicBezTo>
                    <a:cubicBezTo>
                      <a:pt x="146088" y="4030842"/>
                      <a:pt x="100064" y="3557887"/>
                      <a:pt x="108765" y="3360966"/>
                    </a:cubicBezTo>
                    <a:cubicBezTo>
                      <a:pt x="117351" y="3164044"/>
                      <a:pt x="91477" y="2958422"/>
                      <a:pt x="62740" y="2844849"/>
                    </a:cubicBezTo>
                    <a:cubicBezTo>
                      <a:pt x="34003" y="2731275"/>
                      <a:pt x="343" y="2331708"/>
                      <a:pt x="343" y="2331708"/>
                    </a:cubicBezTo>
                    <a:lnTo>
                      <a:pt x="343" y="136"/>
                    </a:lnTo>
                    <a:close/>
                  </a:path>
                </a:pathLst>
              </a:custGeom>
              <a:solidFill>
                <a:schemeClr val="bg1">
                  <a:lumMod val="85000"/>
                </a:schemeClr>
              </a:solidFill>
              <a:ln w="11417"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sp>
        <p:nvSpPr>
          <p:cNvPr id="11" name="TextBox 11">
            <a:extLst>
              <a:ext uri="{FF2B5EF4-FFF2-40B4-BE49-F238E27FC236}">
                <a16:creationId xmlns:a16="http://schemas.microsoft.com/office/drawing/2014/main" id="{543C79F3-E814-9B9A-4EC6-C8A179FEF32D}"/>
              </a:ext>
            </a:extLst>
          </p:cNvPr>
          <p:cNvSpPr txBox="1">
            <a:spLocks noChangeArrowheads="1"/>
          </p:cNvSpPr>
          <p:nvPr/>
        </p:nvSpPr>
        <p:spPr bwMode="auto">
          <a:xfrm>
            <a:off x="8166972" y="4241614"/>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Dyspeptic disorders</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3.99</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128"/>
                <a:cs typeface="+mn-cs"/>
              </a:rPr>
              <a:t>P</a:t>
            </a:r>
            <a:r>
              <a:rPr kumimoji="0" lang="en-GB" sz="1100" b="0" i="0" u="none" strike="noStrike" kern="1200" cap="none" spc="0" normalizeH="0" baseline="0" noProof="0">
                <a:ln>
                  <a:noFill/>
                </a:ln>
                <a:effectLst/>
                <a:uLnTx/>
                <a:uFillTx/>
                <a:latin typeface="+mn-lt"/>
                <a:ea typeface="ＭＳ Ｐゴシック" charset="-128"/>
                <a:cs typeface="+mn-cs"/>
              </a:rPr>
              <a:t>&lt;0.001 (65% vs 34%)</a:t>
            </a:r>
            <a:r>
              <a:rPr kumimoji="0" lang="en-GB" sz="1100" b="1" i="0" u="none" strike="noStrike" kern="1200" cap="none" spc="0" normalizeH="0" baseline="0" noProof="0">
                <a:ln>
                  <a:noFill/>
                </a:ln>
                <a:effectLst/>
                <a:uLnTx/>
                <a:uFillTx/>
                <a:latin typeface="+mn-lt"/>
                <a:ea typeface="ＭＳ Ｐゴシック" charset="-128"/>
                <a:cs typeface="+mn-cs"/>
              </a:rPr>
              <a:t> </a:t>
            </a:r>
            <a:endParaRPr kumimoji="0" lang="en-GB" altLang="en-US" sz="1100" b="1" i="0" u="none" strike="noStrike" kern="1200" cap="none" spc="0" normalizeH="0" baseline="0" noProof="0">
              <a:ln>
                <a:noFill/>
              </a:ln>
              <a:effectLst/>
              <a:uLnTx/>
              <a:uFillTx/>
              <a:latin typeface="+mn-lt"/>
              <a:ea typeface="ＭＳ Ｐゴシック" charset="0"/>
              <a:cs typeface="Arial" pitchFamily="34" charset="0"/>
            </a:endParaRPr>
          </a:p>
        </p:txBody>
      </p:sp>
      <p:sp>
        <p:nvSpPr>
          <p:cNvPr id="12" name="TextBox 11">
            <a:extLst>
              <a:ext uri="{FF2B5EF4-FFF2-40B4-BE49-F238E27FC236}">
                <a16:creationId xmlns:a16="http://schemas.microsoft.com/office/drawing/2014/main" id="{52907F26-20BB-1341-7E27-A947F7842C02}"/>
              </a:ext>
            </a:extLst>
          </p:cNvPr>
          <p:cNvSpPr txBox="1">
            <a:spLocks noChangeArrowheads="1"/>
          </p:cNvSpPr>
          <p:nvPr/>
        </p:nvSpPr>
        <p:spPr bwMode="auto">
          <a:xfrm>
            <a:off x="8166972" y="5086290"/>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Osteoporosis</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5.23</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128"/>
                <a:cs typeface="+mn-cs"/>
              </a:rPr>
              <a:t>P</a:t>
            </a:r>
            <a:r>
              <a:rPr kumimoji="0" lang="en-GB" sz="1100" b="0" i="0" u="none" strike="noStrike" kern="1200" cap="none" spc="0" normalizeH="0" baseline="0" noProof="0">
                <a:ln>
                  <a:noFill/>
                </a:ln>
                <a:effectLst/>
                <a:uLnTx/>
                <a:uFillTx/>
                <a:latin typeface="+mn-lt"/>
                <a:ea typeface="ＭＳ Ｐゴシック" charset="-128"/>
                <a:cs typeface="+mn-cs"/>
              </a:rPr>
              <a:t>&lt;0.001 (16% vs 4%)</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3" name="TextBox 11">
            <a:extLst>
              <a:ext uri="{FF2B5EF4-FFF2-40B4-BE49-F238E27FC236}">
                <a16:creationId xmlns:a16="http://schemas.microsoft.com/office/drawing/2014/main" id="{C65B3DC3-3906-2254-3432-B7D514641F94}"/>
              </a:ext>
            </a:extLst>
          </p:cNvPr>
          <p:cNvSpPr txBox="1">
            <a:spLocks noChangeArrowheads="1"/>
          </p:cNvSpPr>
          <p:nvPr/>
        </p:nvSpPr>
        <p:spPr bwMode="auto">
          <a:xfrm>
            <a:off x="8166972" y="3408047"/>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Cataract</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1.89</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0"/>
                <a:cs typeface="Arial" pitchFamily="34" charset="0"/>
              </a:rPr>
              <a:t>P</a:t>
            </a:r>
            <a:r>
              <a:rPr kumimoji="0" lang="en-GB" sz="1100" b="0" i="0" u="none" strike="noStrike" kern="1200" cap="none" spc="0" normalizeH="0" baseline="0" noProof="0">
                <a:ln>
                  <a:noFill/>
                </a:ln>
                <a:effectLst/>
                <a:uLnTx/>
                <a:uFillTx/>
                <a:latin typeface="+mn-lt"/>
                <a:ea typeface="ＭＳ Ｐゴシック" charset="-128"/>
                <a:cs typeface="+mn-cs"/>
              </a:rPr>
              <a:t>&lt;0.001 (9% vs 5%)</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4" name="TextBox 11">
            <a:extLst>
              <a:ext uri="{FF2B5EF4-FFF2-40B4-BE49-F238E27FC236}">
                <a16:creationId xmlns:a16="http://schemas.microsoft.com/office/drawing/2014/main" id="{A0B4E144-D2F0-DD52-8DB2-73ACF945AB92}"/>
              </a:ext>
            </a:extLst>
          </p:cNvPr>
          <p:cNvSpPr txBox="1">
            <a:spLocks noChangeArrowheads="1"/>
          </p:cNvSpPr>
          <p:nvPr/>
        </p:nvSpPr>
        <p:spPr bwMode="auto">
          <a:xfrm>
            <a:off x="8166972" y="2568925"/>
            <a:ext cx="3102986" cy="482349"/>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Psychiatric disorders</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1.43</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0"/>
                <a:cs typeface="Arial" pitchFamily="34" charset="0"/>
              </a:rPr>
              <a:t>P</a:t>
            </a:r>
            <a:r>
              <a:rPr kumimoji="0" lang="en-GB" sz="1100" b="0" i="0" u="none" strike="noStrike" kern="1200" cap="none" spc="0" normalizeH="0" baseline="0" noProof="0">
                <a:ln>
                  <a:noFill/>
                </a:ln>
                <a:effectLst/>
                <a:uLnTx/>
                <a:uFillTx/>
                <a:latin typeface="+mn-lt"/>
                <a:ea typeface="ＭＳ Ｐゴシック" charset="-128"/>
                <a:cs typeface="+mn-cs"/>
              </a:rPr>
              <a:t>&lt;0.001 (38% vs 31%)</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5" name="TextBox 11">
            <a:extLst>
              <a:ext uri="{FF2B5EF4-FFF2-40B4-BE49-F238E27FC236}">
                <a16:creationId xmlns:a16="http://schemas.microsoft.com/office/drawing/2014/main" id="{34E3ECBD-6440-3802-75EA-6CAE54A387C9}"/>
              </a:ext>
            </a:extLst>
          </p:cNvPr>
          <p:cNvSpPr txBox="1">
            <a:spLocks noChangeArrowheads="1"/>
          </p:cNvSpPr>
          <p:nvPr/>
        </p:nvSpPr>
        <p:spPr bwMode="auto">
          <a:xfrm>
            <a:off x="959750" y="2780849"/>
            <a:ext cx="3102986" cy="498962"/>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Hypertension</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1.35</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0"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0"/>
                <a:cs typeface="Arial" pitchFamily="34" charset="0"/>
              </a:rPr>
              <a:t>P</a:t>
            </a:r>
            <a:r>
              <a:rPr kumimoji="0" lang="en-GB" sz="1100" b="0" i="0" u="none" strike="noStrike" kern="1200" cap="none" spc="0" normalizeH="0" baseline="0" noProof="0">
                <a:ln>
                  <a:noFill/>
                </a:ln>
                <a:effectLst/>
                <a:uLnTx/>
                <a:uFillTx/>
                <a:latin typeface="+mn-lt"/>
                <a:ea typeface="ＭＳ Ｐゴシック" charset="-128"/>
                <a:cs typeface="+mn-cs"/>
              </a:rPr>
              <a:t>=0.001 (34% vs 29%)</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sp>
        <p:nvSpPr>
          <p:cNvPr id="16" name="TextBox 11">
            <a:extLst>
              <a:ext uri="{FF2B5EF4-FFF2-40B4-BE49-F238E27FC236}">
                <a16:creationId xmlns:a16="http://schemas.microsoft.com/office/drawing/2014/main" id="{E690D603-FAE1-70D4-F8EB-B6D385C53FEC}"/>
              </a:ext>
            </a:extLst>
          </p:cNvPr>
          <p:cNvSpPr txBox="1">
            <a:spLocks noChangeArrowheads="1"/>
          </p:cNvSpPr>
          <p:nvPr/>
        </p:nvSpPr>
        <p:spPr bwMode="auto">
          <a:xfrm>
            <a:off x="959750" y="3362183"/>
            <a:ext cx="3102986" cy="498962"/>
          </a:xfrm>
          <a:prstGeom prst="roundRect">
            <a:avLst/>
          </a:prstGeom>
          <a:solidFill>
            <a:schemeClr val="bg1">
              <a:lumMod val="95000"/>
            </a:schemeClr>
          </a:solidFill>
          <a:ln>
            <a:noFill/>
            <a:miter lim="800000"/>
          </a:ln>
        </p:spPr>
        <p:txBody>
          <a:bodyPr wrap="square" lIns="108000" tIns="72000" rIns="108000" bIns="72000" anchor="ctr">
            <a:noAutofit/>
          </a:bodyPr>
          <a:lstStyle>
            <a:lvl1pPr>
              <a:defRPr sz="2400">
                <a:solidFill>
                  <a:schemeClr val="tx1"/>
                </a:solidFill>
                <a:latin typeface="Arial" charset="0"/>
                <a:ea typeface="ＭＳ Ｐゴシック" charset="-128"/>
              </a:defRPr>
            </a:lvl1pPr>
            <a:lvl2pPr marL="37931725" indent="-37474525">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marL="0" marR="0" lvl="0" indent="0" algn="l" defTabSz="233789" rtl="0" eaLnBrk="1" fontAlgn="base" latinLnBrk="0" hangingPunct="1">
              <a:lnSpc>
                <a:spcPct val="100000"/>
              </a:lnSpc>
              <a:spcBef>
                <a:spcPts val="0"/>
              </a:spcBef>
              <a:spcAft>
                <a:spcPts val="300"/>
              </a:spcAft>
              <a:buClr>
                <a:srgbClr val="0D3759"/>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CVD</a:t>
            </a:r>
          </a:p>
          <a:p>
            <a:pPr marL="0" marR="0" lvl="0" indent="0" algn="l" defTabSz="233789" rtl="0" eaLnBrk="1" fontAlgn="base" latinLnBrk="0" hangingPunct="1">
              <a:lnSpc>
                <a:spcPct val="100000"/>
              </a:lnSpc>
              <a:spcBef>
                <a:spcPts val="0"/>
              </a:spcBef>
              <a:spcAft>
                <a:spcPts val="300"/>
              </a:spcAft>
              <a:buClr>
                <a:srgbClr val="830051"/>
              </a:buClr>
              <a:buSzPct val="120000"/>
              <a:buFontTx/>
              <a:buNone/>
              <a:tabLst/>
              <a:defRPr/>
            </a:pP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OR: 1.36</a:t>
            </a:r>
            <a:r>
              <a:rPr kumimoji="0" lang="en-GB" altLang="en-US" sz="1200" i="0" u="none" strike="noStrike" kern="1200" cap="none" spc="0" normalizeH="0" baseline="0" noProof="0">
                <a:ln>
                  <a:noFill/>
                </a:ln>
                <a:effectLst/>
                <a:uLnTx/>
                <a:uFillTx/>
                <a:latin typeface="+mn-lt"/>
                <a:ea typeface="ＭＳ Ｐゴシック" charset="0"/>
                <a:cs typeface="Arial" pitchFamily="34" charset="0"/>
              </a:rPr>
              <a:t>;</a:t>
            </a:r>
            <a:r>
              <a:rPr kumimoji="0" lang="en-GB" altLang="en-US" sz="1200" b="1" i="0" u="none" strike="noStrike" kern="1200" cap="none" spc="0" normalizeH="0" baseline="0" noProof="0">
                <a:ln>
                  <a:noFill/>
                </a:ln>
                <a:effectLst/>
                <a:uLnTx/>
                <a:uFillTx/>
                <a:latin typeface="+mn-lt"/>
                <a:ea typeface="ＭＳ Ｐゴシック" charset="0"/>
                <a:cs typeface="Arial" pitchFamily="34" charset="0"/>
              </a:rPr>
              <a:t> </a:t>
            </a:r>
            <a:r>
              <a:rPr kumimoji="0" lang="en-GB" altLang="en-US" sz="1100" b="0" i="0" u="none" strike="noStrike" kern="1200" cap="none" spc="0" normalizeH="0" baseline="0" noProof="0">
                <a:ln>
                  <a:noFill/>
                </a:ln>
                <a:effectLst/>
                <a:uLnTx/>
                <a:uFillTx/>
                <a:latin typeface="+mn-lt"/>
                <a:ea typeface="ＭＳ Ｐゴシック" charset="-128"/>
                <a:cs typeface="+mn-cs"/>
              </a:rPr>
              <a:t>P</a:t>
            </a:r>
            <a:r>
              <a:rPr kumimoji="0" lang="en-GB" sz="1100" b="0" i="0" u="none" strike="noStrike" kern="1200" cap="none" spc="0" normalizeH="0" baseline="0" noProof="0">
                <a:ln>
                  <a:noFill/>
                </a:ln>
                <a:effectLst/>
                <a:uLnTx/>
                <a:uFillTx/>
                <a:latin typeface="+mn-lt"/>
                <a:ea typeface="ＭＳ Ｐゴシック" charset="-128"/>
                <a:cs typeface="+mn-cs"/>
              </a:rPr>
              <a:t>=0.035 (10% vs 7%)</a:t>
            </a:r>
            <a:endParaRPr kumimoji="0" lang="en-GB" altLang="en-US" sz="1100" b="0" i="0" u="none" strike="noStrike" kern="1200" cap="none" spc="0" normalizeH="0" baseline="0" noProof="0">
              <a:ln>
                <a:noFill/>
              </a:ln>
              <a:effectLst/>
              <a:uLnTx/>
              <a:uFillTx/>
              <a:latin typeface="+mn-lt"/>
              <a:ea typeface="ＭＳ Ｐゴシック" charset="0"/>
              <a:cs typeface="Arial" pitchFamily="34" charset="0"/>
            </a:endParaRPr>
          </a:p>
        </p:txBody>
      </p:sp>
      <p:cxnSp>
        <p:nvCxnSpPr>
          <p:cNvPr id="17" name="Straight Connector 16">
            <a:extLst>
              <a:ext uri="{FF2B5EF4-FFF2-40B4-BE49-F238E27FC236}">
                <a16:creationId xmlns:a16="http://schemas.microsoft.com/office/drawing/2014/main" id="{A5B63256-DAEF-89CE-6D68-A93B1A14C84D}"/>
              </a:ext>
            </a:extLst>
          </p:cNvPr>
          <p:cNvCxnSpPr>
            <a:endCxn id="18" idx="1"/>
          </p:cNvCxnSpPr>
          <p:nvPr/>
        </p:nvCxnSpPr>
        <p:spPr>
          <a:xfrm>
            <a:off x="4796016" y="5040001"/>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18" name="Freeform: Shape 17">
            <a:extLst>
              <a:ext uri="{FF2B5EF4-FFF2-40B4-BE49-F238E27FC236}">
                <a16:creationId xmlns:a16="http://schemas.microsoft.com/office/drawing/2014/main" id="{861F5DC4-C5CE-A072-536F-693F94155B5C}"/>
              </a:ext>
            </a:extLst>
          </p:cNvPr>
          <p:cNvSpPr/>
          <p:nvPr/>
        </p:nvSpPr>
        <p:spPr>
          <a:xfrm>
            <a:off x="4152514" y="3901764"/>
            <a:ext cx="1764687" cy="1138238"/>
          </a:xfrm>
          <a:custGeom>
            <a:avLst/>
            <a:gdLst>
              <a:gd name="connsiteX0" fmla="*/ 0 w 2062163"/>
              <a:gd name="connsiteY0" fmla="*/ 1138238 h 1138238"/>
              <a:gd name="connsiteX1" fmla="*/ 923925 w 2062163"/>
              <a:gd name="connsiteY1" fmla="*/ 1138238 h 1138238"/>
              <a:gd name="connsiteX2" fmla="*/ 2062163 w 2062163"/>
              <a:gd name="connsiteY2" fmla="*/ 0 h 1138238"/>
            </a:gdLst>
            <a:ahLst/>
            <a:cxnLst>
              <a:cxn ang="0">
                <a:pos x="connsiteX0" y="connsiteY0"/>
              </a:cxn>
              <a:cxn ang="0">
                <a:pos x="connsiteX1" y="connsiteY1"/>
              </a:cxn>
              <a:cxn ang="0">
                <a:pos x="connsiteX2" y="connsiteY2"/>
              </a:cxn>
            </a:cxnLst>
            <a:rect l="l" t="t" r="r" b="b"/>
            <a:pathLst>
              <a:path w="2062163" h="1138238">
                <a:moveTo>
                  <a:pt x="0" y="1138238"/>
                </a:moveTo>
                <a:lnTo>
                  <a:pt x="923925" y="1138238"/>
                </a:lnTo>
                <a:lnTo>
                  <a:pt x="2062163" y="0"/>
                </a:lnTo>
              </a:path>
            </a:pathLst>
          </a:custGeom>
          <a:no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9" name="Straight Connector 18">
            <a:extLst>
              <a:ext uri="{FF2B5EF4-FFF2-40B4-BE49-F238E27FC236}">
                <a16:creationId xmlns:a16="http://schemas.microsoft.com/office/drawing/2014/main" id="{FB5A4785-0C21-DD42-D92A-AE81941DC863}"/>
              </a:ext>
            </a:extLst>
          </p:cNvPr>
          <p:cNvCxnSpPr/>
          <p:nvPr/>
        </p:nvCxnSpPr>
        <p:spPr>
          <a:xfrm>
            <a:off x="4788239" y="3327601"/>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C64EC69-A372-2381-494E-CA6A4F29C033}"/>
              </a:ext>
            </a:extLst>
          </p:cNvPr>
          <p:cNvCxnSpPr>
            <a:cxnSpLocks/>
          </p:cNvCxnSpPr>
          <p:nvPr/>
        </p:nvCxnSpPr>
        <p:spPr>
          <a:xfrm flipH="1">
            <a:off x="4156621" y="3327601"/>
            <a:ext cx="1959616"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8B1E1C2-3DD5-FAE1-9087-47AA68DE6EBA}"/>
              </a:ext>
            </a:extLst>
          </p:cNvPr>
          <p:cNvCxnSpPr>
            <a:cxnSpLocks/>
          </p:cNvCxnSpPr>
          <p:nvPr/>
        </p:nvCxnSpPr>
        <p:spPr>
          <a:xfrm>
            <a:off x="4142989" y="2810099"/>
            <a:ext cx="0" cy="1046223"/>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D5C1FE63-E258-EC38-C567-4B92F37F3392}"/>
              </a:ext>
            </a:extLst>
          </p:cNvPr>
          <p:cNvCxnSpPr>
            <a:cxnSpLocks/>
          </p:cNvCxnSpPr>
          <p:nvPr/>
        </p:nvCxnSpPr>
        <p:spPr>
          <a:xfrm>
            <a:off x="4142989" y="4510884"/>
            <a:ext cx="0" cy="1057755"/>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6926F16-8C47-9812-A2B7-2BF3D922D7C7}"/>
              </a:ext>
            </a:extLst>
          </p:cNvPr>
          <p:cNvCxnSpPr>
            <a:cxnSpLocks/>
          </p:cNvCxnSpPr>
          <p:nvPr/>
        </p:nvCxnSpPr>
        <p:spPr>
          <a:xfrm>
            <a:off x="8086900" y="2568925"/>
            <a:ext cx="0" cy="482349"/>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A5429E8C-D6D3-50B8-5384-0893439583BF}"/>
              </a:ext>
            </a:extLst>
          </p:cNvPr>
          <p:cNvCxnSpPr>
            <a:cxnSpLocks/>
          </p:cNvCxnSpPr>
          <p:nvPr/>
        </p:nvCxnSpPr>
        <p:spPr>
          <a:xfrm>
            <a:off x="8086900" y="3408046"/>
            <a:ext cx="0" cy="482349"/>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2FEAC7BA-6F79-CA2F-E91F-385BD29FA063}"/>
              </a:ext>
            </a:extLst>
          </p:cNvPr>
          <p:cNvCxnSpPr>
            <a:cxnSpLocks/>
          </p:cNvCxnSpPr>
          <p:nvPr/>
        </p:nvCxnSpPr>
        <p:spPr>
          <a:xfrm>
            <a:off x="8082137" y="4247167"/>
            <a:ext cx="0" cy="482349"/>
          </a:xfrm>
          <a:prstGeom prst="line">
            <a:avLst/>
          </a:pr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48122893-BFE2-EFEF-4AD7-5783750CC223}"/>
              </a:ext>
            </a:extLst>
          </p:cNvPr>
          <p:cNvCxnSpPr>
            <a:cxnSpLocks/>
          </p:cNvCxnSpPr>
          <p:nvPr/>
        </p:nvCxnSpPr>
        <p:spPr>
          <a:xfrm>
            <a:off x="8082137" y="5086289"/>
            <a:ext cx="0" cy="482349"/>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9B509F7-0754-3260-1AF6-D4ADC1854FA3}"/>
              </a:ext>
            </a:extLst>
          </p:cNvPr>
          <p:cNvCxnSpPr/>
          <p:nvPr/>
        </p:nvCxnSpPr>
        <p:spPr>
          <a:xfrm>
            <a:off x="7207251" y="2819088"/>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7E61442-3057-3960-F917-88DF223EC9D6}"/>
              </a:ext>
            </a:extLst>
          </p:cNvPr>
          <p:cNvCxnSpPr/>
          <p:nvPr/>
        </p:nvCxnSpPr>
        <p:spPr>
          <a:xfrm>
            <a:off x="7207251" y="3662051"/>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9" name="Freeform: Shape 28">
            <a:extLst>
              <a:ext uri="{FF2B5EF4-FFF2-40B4-BE49-F238E27FC236}">
                <a16:creationId xmlns:a16="http://schemas.microsoft.com/office/drawing/2014/main" id="{6688EC15-2C5B-7811-DF30-E5F3473BCAEF}"/>
              </a:ext>
            </a:extLst>
          </p:cNvPr>
          <p:cNvSpPr/>
          <p:nvPr/>
        </p:nvSpPr>
        <p:spPr>
          <a:xfrm>
            <a:off x="6108308" y="2653989"/>
            <a:ext cx="1978025" cy="165100"/>
          </a:xfrm>
          <a:custGeom>
            <a:avLst/>
            <a:gdLst>
              <a:gd name="connsiteX0" fmla="*/ 0 w 1978025"/>
              <a:gd name="connsiteY0" fmla="*/ 0 h 165100"/>
              <a:gd name="connsiteX1" fmla="*/ 390525 w 1978025"/>
              <a:gd name="connsiteY1" fmla="*/ 165100 h 165100"/>
              <a:gd name="connsiteX2" fmla="*/ 1978025 w 1978025"/>
              <a:gd name="connsiteY2" fmla="*/ 165100 h 165100"/>
            </a:gdLst>
            <a:ahLst/>
            <a:cxnLst>
              <a:cxn ang="0">
                <a:pos x="connsiteX0" y="connsiteY0"/>
              </a:cxn>
              <a:cxn ang="0">
                <a:pos x="connsiteX1" y="connsiteY1"/>
              </a:cxn>
              <a:cxn ang="0">
                <a:pos x="connsiteX2" y="connsiteY2"/>
              </a:cxn>
            </a:cxnLst>
            <a:rect l="l" t="t" r="r" b="b"/>
            <a:pathLst>
              <a:path w="1978025" h="165100">
                <a:moveTo>
                  <a:pt x="0" y="0"/>
                </a:moveTo>
                <a:lnTo>
                  <a:pt x="390525" y="165100"/>
                </a:lnTo>
                <a:lnTo>
                  <a:pt x="1978025" y="165100"/>
                </a:lnTo>
              </a:path>
            </a:pathLst>
          </a:cu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Freeform: Shape 29">
            <a:extLst>
              <a:ext uri="{FF2B5EF4-FFF2-40B4-BE49-F238E27FC236}">
                <a16:creationId xmlns:a16="http://schemas.microsoft.com/office/drawing/2014/main" id="{36C8ABED-FD5F-FC7F-06F3-C289BEAEAA9D}"/>
              </a:ext>
            </a:extLst>
          </p:cNvPr>
          <p:cNvSpPr/>
          <p:nvPr/>
        </p:nvSpPr>
        <p:spPr>
          <a:xfrm>
            <a:off x="6133708" y="2780989"/>
            <a:ext cx="1952625" cy="882650"/>
          </a:xfrm>
          <a:custGeom>
            <a:avLst/>
            <a:gdLst>
              <a:gd name="connsiteX0" fmla="*/ 0 w 1952625"/>
              <a:gd name="connsiteY0" fmla="*/ 0 h 806450"/>
              <a:gd name="connsiteX1" fmla="*/ 866775 w 1952625"/>
              <a:gd name="connsiteY1" fmla="*/ 806450 h 806450"/>
              <a:gd name="connsiteX2" fmla="*/ 1952625 w 1952625"/>
              <a:gd name="connsiteY2" fmla="*/ 806450 h 806450"/>
            </a:gdLst>
            <a:ahLst/>
            <a:cxnLst>
              <a:cxn ang="0">
                <a:pos x="connsiteX0" y="connsiteY0"/>
              </a:cxn>
              <a:cxn ang="0">
                <a:pos x="connsiteX1" y="connsiteY1"/>
              </a:cxn>
              <a:cxn ang="0">
                <a:pos x="connsiteX2" y="connsiteY2"/>
              </a:cxn>
            </a:cxnLst>
            <a:rect l="l" t="t" r="r" b="b"/>
            <a:pathLst>
              <a:path w="1952625" h="806450">
                <a:moveTo>
                  <a:pt x="0" y="0"/>
                </a:moveTo>
                <a:lnTo>
                  <a:pt x="866775" y="806450"/>
                </a:lnTo>
                <a:lnTo>
                  <a:pt x="1952625" y="806450"/>
                </a:lnTo>
              </a:path>
            </a:pathLst>
          </a:cu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cxnSp>
        <p:nvCxnSpPr>
          <p:cNvPr id="31" name="Straight Connector 30">
            <a:extLst>
              <a:ext uri="{FF2B5EF4-FFF2-40B4-BE49-F238E27FC236}">
                <a16:creationId xmlns:a16="http://schemas.microsoft.com/office/drawing/2014/main" id="{A9615B6F-86E4-B7BC-36FC-310E15922D8F}"/>
              </a:ext>
            </a:extLst>
          </p:cNvPr>
          <p:cNvCxnSpPr/>
          <p:nvPr/>
        </p:nvCxnSpPr>
        <p:spPr>
          <a:xfrm>
            <a:off x="7202387" y="4482789"/>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462AF39A-B6E5-B5EB-6EDE-70FE1E91E03D}"/>
              </a:ext>
            </a:extLst>
          </p:cNvPr>
          <p:cNvCxnSpPr/>
          <p:nvPr/>
        </p:nvCxnSpPr>
        <p:spPr>
          <a:xfrm>
            <a:off x="7202387" y="5320989"/>
            <a:ext cx="147143" cy="1"/>
          </a:xfrm>
          <a:prstGeom prst="line">
            <a:avLst/>
          </a:prstGeom>
          <a:ln w="57150" cap="rnd">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33" name="Freeform: Shape 32">
            <a:extLst>
              <a:ext uri="{FF2B5EF4-FFF2-40B4-BE49-F238E27FC236}">
                <a16:creationId xmlns:a16="http://schemas.microsoft.com/office/drawing/2014/main" id="{4B3DE8FC-7F8F-E264-65CE-2CCB77399D21}"/>
              </a:ext>
            </a:extLst>
          </p:cNvPr>
          <p:cNvSpPr/>
          <p:nvPr/>
        </p:nvSpPr>
        <p:spPr>
          <a:xfrm>
            <a:off x="6268144" y="4494768"/>
            <a:ext cx="1801294" cy="830983"/>
          </a:xfrm>
          <a:custGeom>
            <a:avLst/>
            <a:gdLst>
              <a:gd name="connsiteX0" fmla="*/ 0 w 1952625"/>
              <a:gd name="connsiteY0" fmla="*/ 0 h 806450"/>
              <a:gd name="connsiteX1" fmla="*/ 866775 w 1952625"/>
              <a:gd name="connsiteY1" fmla="*/ 806450 h 806450"/>
              <a:gd name="connsiteX2" fmla="*/ 1952625 w 1952625"/>
              <a:gd name="connsiteY2" fmla="*/ 806450 h 806450"/>
            </a:gdLst>
            <a:ahLst/>
            <a:cxnLst>
              <a:cxn ang="0">
                <a:pos x="connsiteX0" y="connsiteY0"/>
              </a:cxn>
              <a:cxn ang="0">
                <a:pos x="connsiteX1" y="connsiteY1"/>
              </a:cxn>
              <a:cxn ang="0">
                <a:pos x="connsiteX2" y="connsiteY2"/>
              </a:cxn>
            </a:cxnLst>
            <a:rect l="l" t="t" r="r" b="b"/>
            <a:pathLst>
              <a:path w="1952625" h="806450">
                <a:moveTo>
                  <a:pt x="0" y="0"/>
                </a:moveTo>
                <a:lnTo>
                  <a:pt x="866775" y="806450"/>
                </a:lnTo>
                <a:lnTo>
                  <a:pt x="1952625" y="806450"/>
                </a:lnTo>
              </a:path>
            </a:pathLst>
          </a:cu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4" name="Freeform: Shape 33">
            <a:extLst>
              <a:ext uri="{FF2B5EF4-FFF2-40B4-BE49-F238E27FC236}">
                <a16:creationId xmlns:a16="http://schemas.microsoft.com/office/drawing/2014/main" id="{D6E58B30-F001-946F-3133-45B2D71FB988}"/>
              </a:ext>
            </a:extLst>
          </p:cNvPr>
          <p:cNvSpPr/>
          <p:nvPr/>
        </p:nvSpPr>
        <p:spPr>
          <a:xfrm>
            <a:off x="6176571" y="3768414"/>
            <a:ext cx="1891279" cy="714376"/>
          </a:xfrm>
          <a:custGeom>
            <a:avLst/>
            <a:gdLst>
              <a:gd name="connsiteX0" fmla="*/ 0 w 1952625"/>
              <a:gd name="connsiteY0" fmla="*/ 0 h 806450"/>
              <a:gd name="connsiteX1" fmla="*/ 866775 w 1952625"/>
              <a:gd name="connsiteY1" fmla="*/ 806450 h 806450"/>
              <a:gd name="connsiteX2" fmla="*/ 1952625 w 1952625"/>
              <a:gd name="connsiteY2" fmla="*/ 806450 h 806450"/>
              <a:gd name="connsiteX0" fmla="*/ 0 w 1952625"/>
              <a:gd name="connsiteY0" fmla="*/ 0 h 806450"/>
              <a:gd name="connsiteX1" fmla="*/ 237536 w 1952625"/>
              <a:gd name="connsiteY1" fmla="*/ 226475 h 806450"/>
              <a:gd name="connsiteX2" fmla="*/ 866775 w 1952625"/>
              <a:gd name="connsiteY2" fmla="*/ 806450 h 806450"/>
              <a:gd name="connsiteX3" fmla="*/ 1952625 w 1952625"/>
              <a:gd name="connsiteY3" fmla="*/ 806450 h 806450"/>
              <a:gd name="connsiteX0" fmla="*/ 0 w 1715089"/>
              <a:gd name="connsiteY0" fmla="*/ 0 h 579975"/>
              <a:gd name="connsiteX1" fmla="*/ 629239 w 1715089"/>
              <a:gd name="connsiteY1" fmla="*/ 579975 h 579975"/>
              <a:gd name="connsiteX2" fmla="*/ 1715089 w 1715089"/>
              <a:gd name="connsiteY2" fmla="*/ 579975 h 579975"/>
            </a:gdLst>
            <a:ahLst/>
            <a:cxnLst>
              <a:cxn ang="0">
                <a:pos x="connsiteX0" y="connsiteY0"/>
              </a:cxn>
              <a:cxn ang="0">
                <a:pos x="connsiteX1" y="connsiteY1"/>
              </a:cxn>
              <a:cxn ang="0">
                <a:pos x="connsiteX2" y="connsiteY2"/>
              </a:cxn>
            </a:cxnLst>
            <a:rect l="l" t="t" r="r" b="b"/>
            <a:pathLst>
              <a:path w="1715089" h="579975">
                <a:moveTo>
                  <a:pt x="0" y="0"/>
                </a:moveTo>
                <a:lnTo>
                  <a:pt x="629239" y="579975"/>
                </a:lnTo>
                <a:lnTo>
                  <a:pt x="1715089" y="579975"/>
                </a:lnTo>
              </a:path>
            </a:pathLst>
          </a:custGeom>
          <a:ln w="19050" cap="rnd">
            <a:solidFill>
              <a:schemeClr val="accent3"/>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5" name="Oval 34">
            <a:extLst>
              <a:ext uri="{FF2B5EF4-FFF2-40B4-BE49-F238E27FC236}">
                <a16:creationId xmlns:a16="http://schemas.microsoft.com/office/drawing/2014/main" id="{8832EB01-C06E-4C5A-1B35-4C4DC9BAE18D}"/>
              </a:ext>
            </a:extLst>
          </p:cNvPr>
          <p:cNvSpPr/>
          <p:nvPr/>
        </p:nvSpPr>
        <p:spPr>
          <a:xfrm>
            <a:off x="6108517" y="3296249"/>
            <a:ext cx="62706" cy="62706"/>
          </a:xfrm>
          <a:prstGeom prst="ellipse">
            <a:avLst/>
          </a:prstGeom>
          <a:solidFill>
            <a:schemeClr val="accent1"/>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0AD3E6AD-7B6D-9EE8-CF1B-3BCB042129FA}"/>
              </a:ext>
            </a:extLst>
          </p:cNvPr>
          <p:cNvSpPr/>
          <p:nvPr/>
        </p:nvSpPr>
        <p:spPr>
          <a:xfrm>
            <a:off x="5898152" y="3856322"/>
            <a:ext cx="62706" cy="62706"/>
          </a:xfrm>
          <a:prstGeom prst="ellipse">
            <a:avLst/>
          </a:prstGeom>
          <a:solidFill>
            <a:schemeClr val="accent3"/>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7" name="Oval 36">
            <a:extLst>
              <a:ext uri="{FF2B5EF4-FFF2-40B4-BE49-F238E27FC236}">
                <a16:creationId xmlns:a16="http://schemas.microsoft.com/office/drawing/2014/main" id="{9D172A8A-7AD1-15AD-3BF2-E703BDF17122}"/>
              </a:ext>
            </a:extLst>
          </p:cNvPr>
          <p:cNvSpPr/>
          <p:nvPr/>
        </p:nvSpPr>
        <p:spPr>
          <a:xfrm>
            <a:off x="6100533" y="2741298"/>
            <a:ext cx="62706" cy="62706"/>
          </a:xfrm>
          <a:prstGeom prst="ellipse">
            <a:avLst/>
          </a:prstGeom>
          <a:solidFill>
            <a:schemeClr val="accent1"/>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8" name="Oval 37">
            <a:extLst>
              <a:ext uri="{FF2B5EF4-FFF2-40B4-BE49-F238E27FC236}">
                <a16:creationId xmlns:a16="http://schemas.microsoft.com/office/drawing/2014/main" id="{1AD6E17A-7817-B46A-F502-60C30D2C725D}"/>
              </a:ext>
            </a:extLst>
          </p:cNvPr>
          <p:cNvSpPr/>
          <p:nvPr/>
        </p:nvSpPr>
        <p:spPr>
          <a:xfrm>
            <a:off x="6052541" y="2618072"/>
            <a:ext cx="62706" cy="62706"/>
          </a:xfrm>
          <a:prstGeom prst="ellipse">
            <a:avLst/>
          </a:prstGeom>
          <a:solidFill>
            <a:schemeClr val="accent3"/>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39" name="Oval 38">
            <a:extLst>
              <a:ext uri="{FF2B5EF4-FFF2-40B4-BE49-F238E27FC236}">
                <a16:creationId xmlns:a16="http://schemas.microsoft.com/office/drawing/2014/main" id="{0C3B51E2-B743-80F6-27A8-9C8106499E52}"/>
              </a:ext>
            </a:extLst>
          </p:cNvPr>
          <p:cNvSpPr/>
          <p:nvPr/>
        </p:nvSpPr>
        <p:spPr>
          <a:xfrm>
            <a:off x="6149220" y="3734402"/>
            <a:ext cx="62706" cy="62706"/>
          </a:xfrm>
          <a:prstGeom prst="ellipse">
            <a:avLst/>
          </a:prstGeom>
          <a:solidFill>
            <a:schemeClr val="accent3"/>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0" name="Oval 39">
            <a:extLst>
              <a:ext uri="{FF2B5EF4-FFF2-40B4-BE49-F238E27FC236}">
                <a16:creationId xmlns:a16="http://schemas.microsoft.com/office/drawing/2014/main" id="{85D134CB-1028-6745-B1F1-B6EB09E2DDD4}"/>
              </a:ext>
            </a:extLst>
          </p:cNvPr>
          <p:cNvSpPr/>
          <p:nvPr/>
        </p:nvSpPr>
        <p:spPr>
          <a:xfrm>
            <a:off x="6236790" y="4463756"/>
            <a:ext cx="62706" cy="62706"/>
          </a:xfrm>
          <a:prstGeom prst="ellipse">
            <a:avLst/>
          </a:prstGeom>
          <a:solidFill>
            <a:schemeClr val="accent1"/>
          </a:solidFill>
          <a:ln w="9525" cap="rnd">
            <a:noFill/>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sp>
        <p:nvSpPr>
          <p:cNvPr id="41" name="Footer Placeholder 2">
            <a:extLst>
              <a:ext uri="{FF2B5EF4-FFF2-40B4-BE49-F238E27FC236}">
                <a16:creationId xmlns:a16="http://schemas.microsoft.com/office/drawing/2014/main" id="{E279E3C2-DBF1-5E11-CC0D-6FCFD3CA27A0}"/>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dirty="0">
                <a:ln>
                  <a:noFill/>
                </a:ln>
                <a:solidFill>
                  <a:srgbClr val="656665"/>
                </a:solidFill>
                <a:effectLst/>
                <a:uLnTx/>
                <a:uFillTx/>
                <a:latin typeface="Calibri"/>
                <a:ea typeface="+mn-ea"/>
                <a:cs typeface="+mn-cs"/>
              </a:rPr>
              <a:t>BMI, body mass index; CVD, cardiovascular disease; OCS, oral corticosteroid(s); OPCRD, Optimum Patient Care Research Database; OR, odds ratio; RWE, real-world evidence.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0" i="0" u="none" strike="noStrike" kern="1200" cap="none" spc="20" normalizeH="0" baseline="0" noProof="0" dirty="0">
                <a:ln>
                  <a:noFill/>
                </a:ln>
                <a:solidFill>
                  <a:srgbClr val="656665"/>
                </a:solidFill>
                <a:effectLst/>
                <a:uLnTx/>
                <a:uFillTx/>
                <a:latin typeface="Calibri"/>
                <a:ea typeface="+mn-ea"/>
                <a:cs typeface="+mn-cs"/>
              </a:rPr>
              <a:t>1. Sweeney J, et al. Thorax. 2016;71:339–346.</a:t>
            </a:r>
          </a:p>
        </p:txBody>
      </p:sp>
      <p:sp>
        <p:nvSpPr>
          <p:cNvPr id="42" name="Rectangle: Top Corners Rounded 41">
            <a:extLst>
              <a:ext uri="{FF2B5EF4-FFF2-40B4-BE49-F238E27FC236}">
                <a16:creationId xmlns:a16="http://schemas.microsoft.com/office/drawing/2014/main" id="{961D6C77-1949-17C8-79C6-26AF70BA29F1}"/>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01 </a:t>
            </a:r>
            <a:r>
              <a:rPr kumimoji="0" lang="en-GB" sz="1300" b="0" i="0" u="none" strike="noStrike" kern="1200" cap="none" spc="0" normalizeH="0" baseline="0" noProof="0" dirty="0">
                <a:ln>
                  <a:noFill/>
                </a:ln>
                <a:solidFill>
                  <a:prstClr val="white"/>
                </a:solidFill>
                <a:effectLst/>
                <a:uLnTx/>
                <a:uFillTx/>
                <a:latin typeface="Arial"/>
                <a:ea typeface="+mn-ea"/>
                <a:cs typeface="+mn-cs"/>
              </a:rPr>
              <a:t>Clinical burden</a:t>
            </a:r>
          </a:p>
        </p:txBody>
      </p:sp>
      <p:sp>
        <p:nvSpPr>
          <p:cNvPr id="43" name="Slide Number Placeholder 25">
            <a:extLst>
              <a:ext uri="{FF2B5EF4-FFF2-40B4-BE49-F238E27FC236}">
                <a16:creationId xmlns:a16="http://schemas.microsoft.com/office/drawing/2014/main" id="{0C52E5EA-0F8B-0A82-0E8B-977C8B104494}"/>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8329587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F8971-F3FB-A269-D20B-6CDC5DEE4E3C}"/>
              </a:ext>
            </a:extLst>
          </p:cNvPr>
          <p:cNvSpPr>
            <a:spLocks noGrp="1"/>
          </p:cNvSpPr>
          <p:nvPr>
            <p:ph type="title"/>
          </p:nvPr>
        </p:nvSpPr>
        <p:spPr/>
        <p:txBody>
          <a:bodyPr/>
          <a:lstStyle/>
          <a:p>
            <a:r>
              <a:rPr lang="en-GB" dirty="0"/>
              <a:t>OCS stewardship is needed to prevent AEs associated with intermittent OCS use </a:t>
            </a:r>
          </a:p>
        </p:txBody>
      </p:sp>
      <p:sp>
        <p:nvSpPr>
          <p:cNvPr id="5" name="Rectangle 4">
            <a:extLst>
              <a:ext uri="{FF2B5EF4-FFF2-40B4-BE49-F238E27FC236}">
                <a16:creationId xmlns:a16="http://schemas.microsoft.com/office/drawing/2014/main" id="{8D943AFC-916C-0B7F-6597-29FE766F00D9}"/>
              </a:ext>
            </a:extLst>
          </p:cNvPr>
          <p:cNvSpPr/>
          <p:nvPr/>
        </p:nvSpPr>
        <p:spPr>
          <a:xfrm>
            <a:off x="883018" y="213241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0F4D0281-89BF-625B-EC00-D58D2D896A2F}"/>
              </a:ext>
            </a:extLst>
          </p:cNvPr>
          <p:cNvSpPr/>
          <p:nvPr/>
        </p:nvSpPr>
        <p:spPr>
          <a:xfrm>
            <a:off x="883018" y="259827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206620AC-4685-7CA8-5B34-65415638D294}"/>
              </a:ext>
            </a:extLst>
          </p:cNvPr>
          <p:cNvSpPr/>
          <p:nvPr/>
        </p:nvSpPr>
        <p:spPr>
          <a:xfrm>
            <a:off x="883018" y="306413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95918D82-1CC9-8595-E3DD-4738FD2B25E5}"/>
              </a:ext>
            </a:extLst>
          </p:cNvPr>
          <p:cNvSpPr/>
          <p:nvPr/>
        </p:nvSpPr>
        <p:spPr>
          <a:xfrm>
            <a:off x="883018" y="352999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641135B-537C-15EE-A806-72E39B8CF84D}"/>
              </a:ext>
            </a:extLst>
          </p:cNvPr>
          <p:cNvSpPr/>
          <p:nvPr/>
        </p:nvSpPr>
        <p:spPr>
          <a:xfrm>
            <a:off x="883018" y="399585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66988AA8-3CAB-9535-1C88-0D4BE824B29B}"/>
              </a:ext>
            </a:extLst>
          </p:cNvPr>
          <p:cNvSpPr/>
          <p:nvPr/>
        </p:nvSpPr>
        <p:spPr>
          <a:xfrm>
            <a:off x="883018" y="4461713"/>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8AD3144E-D2D8-5D30-3CBB-6314E3E61947}"/>
              </a:ext>
            </a:extLst>
          </p:cNvPr>
          <p:cNvSpPr/>
          <p:nvPr/>
        </p:nvSpPr>
        <p:spPr>
          <a:xfrm>
            <a:off x="883018" y="4927570"/>
            <a:ext cx="10434257"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TextBox 11">
            <a:extLst>
              <a:ext uri="{FF2B5EF4-FFF2-40B4-BE49-F238E27FC236}">
                <a16:creationId xmlns:a16="http://schemas.microsoft.com/office/drawing/2014/main" id="{62093F09-8F30-516B-DAE9-C0DF5C9A9864}"/>
              </a:ext>
            </a:extLst>
          </p:cNvPr>
          <p:cNvSpPr txBox="1"/>
          <p:nvPr/>
        </p:nvSpPr>
        <p:spPr>
          <a:xfrm>
            <a:off x="905909" y="2101926"/>
            <a:ext cx="2489912" cy="3344505"/>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400"/>
              </a:spcAft>
              <a:buClrTx/>
              <a:buSzTx/>
              <a:buFontTx/>
              <a:buNone/>
              <a:tabLst/>
              <a:defRPr/>
            </a:pPr>
            <a:r>
              <a:rPr kumimoji="0" lang="en-US" sz="1200" b="0" i="0" u="none" strike="noStrike" kern="1200" cap="none" spc="0" normalizeH="0" baseline="0" dirty="0" err="1">
                <a:ln>
                  <a:noFill/>
                </a:ln>
                <a:effectLst/>
                <a:uLnTx/>
                <a:uFillTx/>
                <a:ea typeface="+mn-ea"/>
                <a:cs typeface="+mn-cs"/>
              </a:rPr>
              <a:t>Dyslipidaemia</a:t>
            </a:r>
            <a:r>
              <a:rPr kumimoji="0" lang="en-GB" sz="1200" b="0" i="0" u="none" strike="noStrike" kern="1200" cap="none" spc="0" normalizeH="0" baseline="0" noProof="0" dirty="0">
                <a:ln>
                  <a:noFill/>
                </a:ln>
                <a:effectLst/>
                <a:uLnTx/>
                <a:uFillTx/>
                <a:ea typeface="+mn-ea"/>
                <a:cs typeface="+mn-cs"/>
              </a:rPr>
              <a:t> (n=401,314)</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Behavioural issues</a:t>
            </a:r>
            <a:r>
              <a:rPr kumimoji="0" lang="en-GB" sz="1200" b="0" i="0" u="none" strike="noStrike" kern="1200" cap="none" spc="0" normalizeH="0" baseline="30000" noProof="0" dirty="0">
                <a:ln>
                  <a:noFill/>
                </a:ln>
                <a:effectLst/>
                <a:uLnTx/>
                <a:uFillTx/>
                <a:ea typeface="+mn-ea"/>
                <a:cs typeface="+mn-cs"/>
              </a:rPr>
              <a:t>‡</a:t>
            </a:r>
            <a:r>
              <a:rPr kumimoji="0" lang="en-GB" sz="1200" b="0" i="0" u="none" strike="noStrike" kern="1200" cap="none" spc="0" normalizeH="0" baseline="0" noProof="0" dirty="0">
                <a:ln>
                  <a:noFill/>
                </a:ln>
                <a:effectLst/>
                <a:uLnTx/>
                <a:uFillTx/>
                <a:ea typeface="+mn-ea"/>
                <a:cs typeface="+mn-cs"/>
              </a:rPr>
              <a:t> (n=113,393)</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Renal disease (n=437,297)</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Osteoporosis (n=447,598)</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Hypertension (n=418,362)</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Peptic ulcer (n=469,345)</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CVD (n=460,277)</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Depression/anxiety (n=359,678)</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Sleep disorders (n=440,024)</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Cataract (n=463,805)</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Glaucoma (n=460,600)</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Type 2 diabetes mellitus (n=455,035)</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Pneumonia (n=476,167)</a:t>
            </a:r>
          </a:p>
          <a:p>
            <a:pPr marL="0" marR="0" lvl="0" indent="0"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dirty="0">
                <a:ln>
                  <a:noFill/>
                </a:ln>
                <a:effectLst/>
                <a:uLnTx/>
                <a:uFillTx/>
                <a:ea typeface="+mn-ea"/>
                <a:cs typeface="+mn-cs"/>
              </a:rPr>
              <a:t>Sleep apnoea (n=473,910)</a:t>
            </a:r>
          </a:p>
        </p:txBody>
      </p:sp>
      <p:sp>
        <p:nvSpPr>
          <p:cNvPr id="13" name="TextBox 12">
            <a:extLst>
              <a:ext uri="{FF2B5EF4-FFF2-40B4-BE49-F238E27FC236}">
                <a16:creationId xmlns:a16="http://schemas.microsoft.com/office/drawing/2014/main" id="{38D93F5E-25F0-B12C-DA94-945B29CF8B80}"/>
              </a:ext>
            </a:extLst>
          </p:cNvPr>
          <p:cNvSpPr txBox="1"/>
          <p:nvPr/>
        </p:nvSpPr>
        <p:spPr>
          <a:xfrm>
            <a:off x="3459958"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0</a:t>
            </a:r>
          </a:p>
        </p:txBody>
      </p:sp>
      <p:sp>
        <p:nvSpPr>
          <p:cNvPr id="14" name="TextBox 13">
            <a:extLst>
              <a:ext uri="{FF2B5EF4-FFF2-40B4-BE49-F238E27FC236}">
                <a16:creationId xmlns:a16="http://schemas.microsoft.com/office/drawing/2014/main" id="{B2A354F6-020D-DA12-20C8-0EA31759A687}"/>
              </a:ext>
            </a:extLst>
          </p:cNvPr>
          <p:cNvSpPr txBox="1"/>
          <p:nvPr/>
        </p:nvSpPr>
        <p:spPr>
          <a:xfrm>
            <a:off x="5389295"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1</a:t>
            </a:r>
          </a:p>
        </p:txBody>
      </p:sp>
      <p:sp>
        <p:nvSpPr>
          <p:cNvPr id="15" name="TextBox 14">
            <a:extLst>
              <a:ext uri="{FF2B5EF4-FFF2-40B4-BE49-F238E27FC236}">
                <a16:creationId xmlns:a16="http://schemas.microsoft.com/office/drawing/2014/main" id="{0FF21D2B-E17F-76E2-3500-E3233213A4E0}"/>
              </a:ext>
            </a:extLst>
          </p:cNvPr>
          <p:cNvSpPr txBox="1"/>
          <p:nvPr/>
        </p:nvSpPr>
        <p:spPr>
          <a:xfrm>
            <a:off x="7318632"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2</a:t>
            </a:r>
          </a:p>
        </p:txBody>
      </p:sp>
      <p:sp>
        <p:nvSpPr>
          <p:cNvPr id="16" name="TextBox 15">
            <a:extLst>
              <a:ext uri="{FF2B5EF4-FFF2-40B4-BE49-F238E27FC236}">
                <a16:creationId xmlns:a16="http://schemas.microsoft.com/office/drawing/2014/main" id="{97E5436B-2858-6515-C267-303A71B07189}"/>
              </a:ext>
            </a:extLst>
          </p:cNvPr>
          <p:cNvSpPr txBox="1"/>
          <p:nvPr/>
        </p:nvSpPr>
        <p:spPr>
          <a:xfrm>
            <a:off x="9247969"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3</a:t>
            </a:r>
          </a:p>
        </p:txBody>
      </p:sp>
      <p:sp>
        <p:nvSpPr>
          <p:cNvPr id="17" name="TextBox 16">
            <a:extLst>
              <a:ext uri="{FF2B5EF4-FFF2-40B4-BE49-F238E27FC236}">
                <a16:creationId xmlns:a16="http://schemas.microsoft.com/office/drawing/2014/main" id="{8DD5F04B-6370-FE5C-4D88-C53D7ECEFBB0}"/>
              </a:ext>
            </a:extLst>
          </p:cNvPr>
          <p:cNvSpPr txBox="1"/>
          <p:nvPr/>
        </p:nvSpPr>
        <p:spPr>
          <a:xfrm>
            <a:off x="11177307" y="5440466"/>
            <a:ext cx="269626"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latin typeface="Arial"/>
                <a:ea typeface="+mn-ea"/>
                <a:cs typeface="+mn-cs"/>
              </a:rPr>
              <a:t>4</a:t>
            </a:r>
          </a:p>
        </p:txBody>
      </p:sp>
      <p:sp>
        <p:nvSpPr>
          <p:cNvPr id="18" name="Line 8">
            <a:extLst>
              <a:ext uri="{FF2B5EF4-FFF2-40B4-BE49-F238E27FC236}">
                <a16:creationId xmlns:a16="http://schemas.microsoft.com/office/drawing/2014/main" id="{5DF759D1-E5C7-AEB0-25E4-7D4F982BFC82}"/>
              </a:ext>
            </a:extLst>
          </p:cNvPr>
          <p:cNvSpPr>
            <a:spLocks noChangeShapeType="1"/>
          </p:cNvSpPr>
          <p:nvPr/>
        </p:nvSpPr>
        <p:spPr bwMode="auto">
          <a:xfrm>
            <a:off x="3592503"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9" name="Line 9">
            <a:extLst>
              <a:ext uri="{FF2B5EF4-FFF2-40B4-BE49-F238E27FC236}">
                <a16:creationId xmlns:a16="http://schemas.microsoft.com/office/drawing/2014/main" id="{D5065131-A8E4-17C7-B9E3-7EDE24005114}"/>
              </a:ext>
            </a:extLst>
          </p:cNvPr>
          <p:cNvSpPr>
            <a:spLocks noChangeShapeType="1"/>
          </p:cNvSpPr>
          <p:nvPr/>
        </p:nvSpPr>
        <p:spPr bwMode="auto">
          <a:xfrm>
            <a:off x="5518141"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0" name="Line 10">
            <a:extLst>
              <a:ext uri="{FF2B5EF4-FFF2-40B4-BE49-F238E27FC236}">
                <a16:creationId xmlns:a16="http://schemas.microsoft.com/office/drawing/2014/main" id="{55EF985B-D5A4-29B1-1A3E-C2EC5681BCBE}"/>
              </a:ext>
            </a:extLst>
          </p:cNvPr>
          <p:cNvSpPr>
            <a:spLocks noChangeShapeType="1"/>
          </p:cNvSpPr>
          <p:nvPr/>
        </p:nvSpPr>
        <p:spPr bwMode="auto">
          <a:xfrm>
            <a:off x="7451716"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Line 11">
            <a:extLst>
              <a:ext uri="{FF2B5EF4-FFF2-40B4-BE49-F238E27FC236}">
                <a16:creationId xmlns:a16="http://schemas.microsoft.com/office/drawing/2014/main" id="{5E123B8A-82CC-C452-0001-F1059E0871A8}"/>
              </a:ext>
            </a:extLst>
          </p:cNvPr>
          <p:cNvSpPr>
            <a:spLocks noChangeShapeType="1"/>
          </p:cNvSpPr>
          <p:nvPr/>
        </p:nvSpPr>
        <p:spPr bwMode="auto">
          <a:xfrm>
            <a:off x="9383703"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2" name="Line 12">
            <a:extLst>
              <a:ext uri="{FF2B5EF4-FFF2-40B4-BE49-F238E27FC236}">
                <a16:creationId xmlns:a16="http://schemas.microsoft.com/office/drawing/2014/main" id="{E500030F-25F5-4D01-63F5-30C4CA2755C3}"/>
              </a:ext>
            </a:extLst>
          </p:cNvPr>
          <p:cNvSpPr>
            <a:spLocks noChangeShapeType="1"/>
          </p:cNvSpPr>
          <p:nvPr/>
        </p:nvSpPr>
        <p:spPr bwMode="auto">
          <a:xfrm>
            <a:off x="11317278" y="5392841"/>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0" name="Line 6">
            <a:extLst>
              <a:ext uri="{FF2B5EF4-FFF2-40B4-BE49-F238E27FC236}">
                <a16:creationId xmlns:a16="http://schemas.microsoft.com/office/drawing/2014/main" id="{F6EF9406-D30E-B445-53FC-1D606A7DC904}"/>
              </a:ext>
            </a:extLst>
          </p:cNvPr>
          <p:cNvSpPr>
            <a:spLocks noChangeShapeType="1"/>
          </p:cNvSpPr>
          <p:nvPr/>
        </p:nvSpPr>
        <p:spPr bwMode="auto">
          <a:xfrm>
            <a:off x="5518141" y="2132413"/>
            <a:ext cx="0" cy="3260428"/>
          </a:xfrm>
          <a:prstGeom prst="line">
            <a:avLst/>
          </a:prstGeom>
          <a:noFill/>
          <a:ln w="9525"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31" name="Line 7">
            <a:extLst>
              <a:ext uri="{FF2B5EF4-FFF2-40B4-BE49-F238E27FC236}">
                <a16:creationId xmlns:a16="http://schemas.microsoft.com/office/drawing/2014/main" id="{9DE28C8B-441B-625A-5C4A-2C1BCA27E189}"/>
              </a:ext>
            </a:extLst>
          </p:cNvPr>
          <p:cNvSpPr>
            <a:spLocks noChangeShapeType="1"/>
          </p:cNvSpPr>
          <p:nvPr/>
        </p:nvSpPr>
        <p:spPr bwMode="auto">
          <a:xfrm>
            <a:off x="3592503" y="5392841"/>
            <a:ext cx="7724775" cy="0"/>
          </a:xfrm>
          <a:prstGeom prst="line">
            <a:avLst/>
          </a:prstGeom>
          <a:noFill/>
          <a:ln w="952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16" name="Rectangle: Rounded Corners 115">
            <a:extLst>
              <a:ext uri="{FF2B5EF4-FFF2-40B4-BE49-F238E27FC236}">
                <a16:creationId xmlns:a16="http://schemas.microsoft.com/office/drawing/2014/main" id="{594062F9-122F-6ADE-C52E-CA4234E2EEF0}"/>
              </a:ext>
            </a:extLst>
          </p:cNvPr>
          <p:cNvSpPr/>
          <p:nvPr/>
        </p:nvSpPr>
        <p:spPr>
          <a:xfrm>
            <a:off x="883019" y="1576686"/>
            <a:ext cx="10434256" cy="406111"/>
          </a:xfrm>
          <a:prstGeom prst="roundRect">
            <a:avLst>
              <a:gd name="adj" fmla="val 28641"/>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ea typeface="+mn-ea"/>
                <a:cs typeface="+mn-cs"/>
              </a:rPr>
              <a:t>Hazard ratios* of OCS-related AEs for patients receiving intermittent OCS versus OCS-naïve patients</a:t>
            </a:r>
            <a:r>
              <a:rPr kumimoji="0" lang="en-GB" sz="1600" b="1" i="0" u="none" strike="noStrike" kern="1200" cap="none" spc="0" normalizeH="0" baseline="30000" noProof="0" dirty="0">
                <a:ln>
                  <a:noFill/>
                </a:ln>
                <a:solidFill>
                  <a:prstClr val="white"/>
                </a:solidFill>
                <a:effectLst/>
                <a:uLnTx/>
                <a:uFillTx/>
                <a:ea typeface="+mn-ea"/>
                <a:cs typeface="+mn-cs"/>
              </a:rPr>
              <a:t>1</a:t>
            </a:r>
            <a:r>
              <a:rPr kumimoji="0" lang="en-GB" sz="1600" b="0" i="0" u="none" strike="noStrike" kern="1200" cap="none" spc="0" normalizeH="0" baseline="30000" noProof="0" dirty="0">
                <a:ln>
                  <a:noFill/>
                </a:ln>
                <a:solidFill>
                  <a:prstClr val="white"/>
                </a:solidFill>
                <a:effectLst/>
                <a:uLnTx/>
                <a:uFillTx/>
                <a:ea typeface="+mn-ea"/>
                <a:cs typeface="+mn-cs"/>
              </a:rPr>
              <a:t>†</a:t>
            </a:r>
            <a:endParaRPr kumimoji="0" lang="en-GB" sz="1600" b="1" i="0" u="none" strike="noStrike" kern="1200" cap="none" spc="0" normalizeH="0" baseline="30000" noProof="0" dirty="0">
              <a:ln>
                <a:noFill/>
              </a:ln>
              <a:solidFill>
                <a:prstClr val="white"/>
              </a:solidFill>
              <a:effectLst/>
              <a:uLnTx/>
              <a:uFillTx/>
              <a:ea typeface="+mn-ea"/>
              <a:cs typeface="+mn-cs"/>
            </a:endParaRPr>
          </a:p>
        </p:txBody>
      </p:sp>
      <p:sp>
        <p:nvSpPr>
          <p:cNvPr id="117" name="TextBox 116">
            <a:extLst>
              <a:ext uri="{FF2B5EF4-FFF2-40B4-BE49-F238E27FC236}">
                <a16:creationId xmlns:a16="http://schemas.microsoft.com/office/drawing/2014/main" id="{E52914A1-CABD-BD0F-7CCB-EFF42C252D9D}"/>
              </a:ext>
            </a:extLst>
          </p:cNvPr>
          <p:cNvSpPr txBox="1"/>
          <p:nvPr/>
        </p:nvSpPr>
        <p:spPr>
          <a:xfrm>
            <a:off x="3610047" y="5676126"/>
            <a:ext cx="7707227"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Hazard ratio (95% CI)</a:t>
            </a:r>
          </a:p>
        </p:txBody>
      </p:sp>
      <p:sp>
        <p:nvSpPr>
          <p:cNvPr id="118" name="Footer Placeholder 2">
            <a:extLst>
              <a:ext uri="{FF2B5EF4-FFF2-40B4-BE49-F238E27FC236}">
                <a16:creationId xmlns:a16="http://schemas.microsoft.com/office/drawing/2014/main" id="{08138978-1A80-D8DE-D3F5-049614A823F2}"/>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800" b="0" i="0" u="none" strike="noStrike" kern="1200" cap="none" spc="20" normalizeH="0" baseline="0" noProof="0" dirty="0">
              <a:ln>
                <a:noFill/>
              </a:ln>
              <a:solidFill>
                <a:srgbClr val="6566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*Hazard ratios were calculated using Cox regression analysis, adjusted for age, gender, BMI, smoking and time-varying OCS prescriptions; †OCS-naïve patients were matched with all patients receiving OCS prescriptions according to a 1:1 ratio; ‡behavioural issues include diagnosis for distress, agitation, nervousness, emotional problems, irritable and abnormal behaviour among patients &lt;18 years; §patients with less frequent OCS use received all OCS prescriptions with a gap of ≥90 days; ¶patients with frequent OCS use received at least some OCS prescriptions with a gap of &lt;90 days, allowing for other prescription gaps to be ≥90 days.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AE, adverse event; BMI, body mass index; CI, confidence interval; CVD, cardiovascular disease; OCS, oral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20" normalizeH="0" baseline="0" noProof="0" dirty="0">
                <a:ln>
                  <a:noFill/>
                </a:ln>
                <a:solidFill>
                  <a:srgbClr val="656665"/>
                </a:solidFill>
                <a:effectLst/>
                <a:uLnTx/>
                <a:uFillTx/>
                <a:latin typeface="Calibri"/>
                <a:ea typeface="+mn-ea"/>
                <a:cs typeface="+mn-cs"/>
              </a:rPr>
              <a:t>1. Heatley H, et al. Thorax. 2023 Sep;78(9):860-867. </a:t>
            </a:r>
          </a:p>
        </p:txBody>
      </p:sp>
      <p:sp>
        <p:nvSpPr>
          <p:cNvPr id="119" name="Rectangle: Top Corners Rounded 118">
            <a:extLst>
              <a:ext uri="{FF2B5EF4-FFF2-40B4-BE49-F238E27FC236}">
                <a16:creationId xmlns:a16="http://schemas.microsoft.com/office/drawing/2014/main" id="{FF18990D-C18D-F89F-F08D-4B94401D96B7}"/>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323" name="Line 63">
            <a:extLst>
              <a:ext uri="{FF2B5EF4-FFF2-40B4-BE49-F238E27FC236}">
                <a16:creationId xmlns:a16="http://schemas.microsoft.com/office/drawing/2014/main" id="{86CB04BF-A169-8DAB-2D67-C72FDE205E12}"/>
              </a:ext>
            </a:extLst>
          </p:cNvPr>
          <p:cNvSpPr>
            <a:spLocks noChangeShapeType="1"/>
          </p:cNvSpPr>
          <p:nvPr/>
        </p:nvSpPr>
        <p:spPr bwMode="auto">
          <a:xfrm rot="10800000" flipH="1">
            <a:off x="9661194" y="2972501"/>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4" name="Line 66">
            <a:extLst>
              <a:ext uri="{FF2B5EF4-FFF2-40B4-BE49-F238E27FC236}">
                <a16:creationId xmlns:a16="http://schemas.microsoft.com/office/drawing/2014/main" id="{50BCB651-EB03-D040-D6FC-622415BF5C73}"/>
              </a:ext>
            </a:extLst>
          </p:cNvPr>
          <p:cNvSpPr>
            <a:spLocks noChangeShapeType="1"/>
          </p:cNvSpPr>
          <p:nvPr/>
        </p:nvSpPr>
        <p:spPr bwMode="auto">
          <a:xfrm rot="10800000" flipH="1">
            <a:off x="9654855" y="2507107"/>
            <a:ext cx="18594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5" name="Oval 67">
            <a:extLst>
              <a:ext uri="{FF2B5EF4-FFF2-40B4-BE49-F238E27FC236}">
                <a16:creationId xmlns:a16="http://schemas.microsoft.com/office/drawing/2014/main" id="{B51C0E8F-B643-43ED-D75C-25D1C4B3FCE8}"/>
              </a:ext>
            </a:extLst>
          </p:cNvPr>
          <p:cNvSpPr>
            <a:spLocks noChangeArrowheads="1"/>
          </p:cNvSpPr>
          <p:nvPr/>
        </p:nvSpPr>
        <p:spPr bwMode="auto">
          <a:xfrm rot="10800000">
            <a:off x="9713626" y="2938193"/>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6" name="Oval 68">
            <a:extLst>
              <a:ext uri="{FF2B5EF4-FFF2-40B4-BE49-F238E27FC236}">
                <a16:creationId xmlns:a16="http://schemas.microsoft.com/office/drawing/2014/main" id="{BB1F663C-924A-009F-AACC-2D9F92EB9D9F}"/>
              </a:ext>
            </a:extLst>
          </p:cNvPr>
          <p:cNvSpPr>
            <a:spLocks noChangeArrowheads="1"/>
          </p:cNvSpPr>
          <p:nvPr/>
        </p:nvSpPr>
        <p:spPr bwMode="auto">
          <a:xfrm rot="10800000">
            <a:off x="9713626" y="2472798"/>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7" name="Line 71">
            <a:extLst>
              <a:ext uri="{FF2B5EF4-FFF2-40B4-BE49-F238E27FC236}">
                <a16:creationId xmlns:a16="http://schemas.microsoft.com/office/drawing/2014/main" id="{92656D1C-F35A-3FB6-0750-F466300DAA70}"/>
              </a:ext>
            </a:extLst>
          </p:cNvPr>
          <p:cNvSpPr>
            <a:spLocks noChangeShapeType="1"/>
          </p:cNvSpPr>
          <p:nvPr/>
        </p:nvSpPr>
        <p:spPr bwMode="auto">
          <a:xfrm rot="10800000" flipH="1">
            <a:off x="9650629" y="2750520"/>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8" name="Oval 72">
            <a:extLst>
              <a:ext uri="{FF2B5EF4-FFF2-40B4-BE49-F238E27FC236}">
                <a16:creationId xmlns:a16="http://schemas.microsoft.com/office/drawing/2014/main" id="{9499EEDE-F90D-8A0B-1247-CC64C4072566}"/>
              </a:ext>
            </a:extLst>
          </p:cNvPr>
          <p:cNvSpPr>
            <a:spLocks noChangeArrowheads="1"/>
          </p:cNvSpPr>
          <p:nvPr/>
        </p:nvSpPr>
        <p:spPr bwMode="auto">
          <a:xfrm rot="10800000">
            <a:off x="9713626" y="2716212"/>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29" name="TextBox 328">
            <a:extLst>
              <a:ext uri="{FF2B5EF4-FFF2-40B4-BE49-F238E27FC236}">
                <a16:creationId xmlns:a16="http://schemas.microsoft.com/office/drawing/2014/main" id="{DBD12184-C66B-0CCD-2FB5-A76D04882A33}"/>
              </a:ext>
            </a:extLst>
          </p:cNvPr>
          <p:cNvSpPr txBox="1"/>
          <p:nvPr/>
        </p:nvSpPr>
        <p:spPr>
          <a:xfrm>
            <a:off x="9799922" y="2352581"/>
            <a:ext cx="1635384" cy="748923"/>
          </a:xfrm>
          <a:prstGeom prst="rect">
            <a:avLst/>
          </a:prstGeom>
          <a:noFill/>
        </p:spPr>
        <p:txBody>
          <a:bodyPr wrap="none" rtlCol="0">
            <a:spAutoFit/>
          </a:bodyPr>
          <a:lstStyle/>
          <a:p>
            <a:pPr>
              <a:spcAft>
                <a:spcPts val="400"/>
              </a:spcAft>
              <a:defRPr/>
            </a:pPr>
            <a:r>
              <a:rPr lang="en-GB" sz="1200">
                <a:latin typeface="Arial"/>
              </a:rPr>
              <a:t>One-off OCS</a:t>
            </a:r>
          </a:p>
          <a:p>
            <a:pPr>
              <a:spcAft>
                <a:spcPts val="400"/>
              </a:spcAft>
              <a:defRPr/>
            </a:pPr>
            <a:r>
              <a:rPr lang="en-GB" sz="1200">
                <a:latin typeface="Arial"/>
              </a:rPr>
              <a:t>Less frequent OCS</a:t>
            </a:r>
            <a:r>
              <a:rPr lang="en-GB" sz="1200" baseline="30000">
                <a:latin typeface="Arial"/>
              </a:rPr>
              <a:t>§ </a:t>
            </a:r>
            <a:endParaRPr lang="en-GB" sz="1200">
              <a:latin typeface="Arial"/>
            </a:endParaRPr>
          </a:p>
          <a:p>
            <a:pPr>
              <a:spcAft>
                <a:spcPts val="400"/>
              </a:spcAft>
              <a:defRPr/>
            </a:pPr>
            <a:r>
              <a:rPr lang="en-GB" sz="1200">
                <a:latin typeface="Arial"/>
              </a:rPr>
              <a:t>Frequent OCS</a:t>
            </a:r>
            <a:r>
              <a:rPr lang="en-GB" sz="1200" baseline="30000">
                <a:latin typeface="Arial"/>
              </a:rPr>
              <a:t>¶</a:t>
            </a:r>
          </a:p>
        </p:txBody>
      </p:sp>
      <p:sp>
        <p:nvSpPr>
          <p:cNvPr id="330" name="Line 15">
            <a:extLst>
              <a:ext uri="{FF2B5EF4-FFF2-40B4-BE49-F238E27FC236}">
                <a16:creationId xmlns:a16="http://schemas.microsoft.com/office/drawing/2014/main" id="{72806E86-5CD3-7E38-7CA5-B0672441F22D}"/>
              </a:ext>
            </a:extLst>
          </p:cNvPr>
          <p:cNvSpPr>
            <a:spLocks noChangeShapeType="1"/>
          </p:cNvSpPr>
          <p:nvPr/>
        </p:nvSpPr>
        <p:spPr bwMode="auto">
          <a:xfrm flipH="1">
            <a:off x="5791349" y="2205765"/>
            <a:ext cx="6635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1" name="Line 18">
            <a:extLst>
              <a:ext uri="{FF2B5EF4-FFF2-40B4-BE49-F238E27FC236}">
                <a16:creationId xmlns:a16="http://schemas.microsoft.com/office/drawing/2014/main" id="{AD70E944-C918-94D7-6B07-E5A08230207B}"/>
              </a:ext>
            </a:extLst>
          </p:cNvPr>
          <p:cNvSpPr>
            <a:spLocks noChangeShapeType="1"/>
          </p:cNvSpPr>
          <p:nvPr/>
        </p:nvSpPr>
        <p:spPr bwMode="auto">
          <a:xfrm flipH="1">
            <a:off x="5753567" y="2292541"/>
            <a:ext cx="5937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2" name="Oval 19">
            <a:extLst>
              <a:ext uri="{FF2B5EF4-FFF2-40B4-BE49-F238E27FC236}">
                <a16:creationId xmlns:a16="http://schemas.microsoft.com/office/drawing/2014/main" id="{55577EAE-613C-E349-CA2D-2A54ACB5BBAE}"/>
              </a:ext>
            </a:extLst>
          </p:cNvPr>
          <p:cNvSpPr>
            <a:spLocks noChangeArrowheads="1"/>
          </p:cNvSpPr>
          <p:nvPr/>
        </p:nvSpPr>
        <p:spPr bwMode="auto">
          <a:xfrm>
            <a:off x="5791191" y="2171674"/>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3" name="Oval 20">
            <a:extLst>
              <a:ext uri="{FF2B5EF4-FFF2-40B4-BE49-F238E27FC236}">
                <a16:creationId xmlns:a16="http://schemas.microsoft.com/office/drawing/2014/main" id="{91F0914C-181C-ABEB-A350-EEDBD96781A6}"/>
              </a:ext>
            </a:extLst>
          </p:cNvPr>
          <p:cNvSpPr>
            <a:spLocks noChangeArrowheads="1"/>
          </p:cNvSpPr>
          <p:nvPr/>
        </p:nvSpPr>
        <p:spPr bwMode="auto">
          <a:xfrm>
            <a:off x="5740391" y="2258449"/>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4" name="Line 23">
            <a:extLst>
              <a:ext uri="{FF2B5EF4-FFF2-40B4-BE49-F238E27FC236}">
                <a16:creationId xmlns:a16="http://schemas.microsoft.com/office/drawing/2014/main" id="{2967D054-FAE2-F3E8-0810-249E6E531D4D}"/>
              </a:ext>
            </a:extLst>
          </p:cNvPr>
          <p:cNvSpPr>
            <a:spLocks noChangeShapeType="1"/>
          </p:cNvSpPr>
          <p:nvPr/>
        </p:nvSpPr>
        <p:spPr bwMode="auto">
          <a:xfrm flipH="1">
            <a:off x="6020109" y="2249153"/>
            <a:ext cx="6286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5" name="Oval 24">
            <a:extLst>
              <a:ext uri="{FF2B5EF4-FFF2-40B4-BE49-F238E27FC236}">
                <a16:creationId xmlns:a16="http://schemas.microsoft.com/office/drawing/2014/main" id="{0AD5BAFB-C1FD-9221-D2F2-37FD9A5B03E7}"/>
              </a:ext>
            </a:extLst>
          </p:cNvPr>
          <p:cNvSpPr>
            <a:spLocks noChangeArrowheads="1"/>
          </p:cNvSpPr>
          <p:nvPr/>
        </p:nvSpPr>
        <p:spPr bwMode="auto">
          <a:xfrm>
            <a:off x="6010266" y="2215062"/>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6" name="Line 27">
            <a:extLst>
              <a:ext uri="{FF2B5EF4-FFF2-40B4-BE49-F238E27FC236}">
                <a16:creationId xmlns:a16="http://schemas.microsoft.com/office/drawing/2014/main" id="{0ECA03F7-30A9-11B8-AB77-57CB5D626E61}"/>
              </a:ext>
            </a:extLst>
          </p:cNvPr>
          <p:cNvSpPr>
            <a:spLocks noChangeShapeType="1"/>
          </p:cNvSpPr>
          <p:nvPr/>
        </p:nvSpPr>
        <p:spPr bwMode="auto">
          <a:xfrm flipH="1">
            <a:off x="5886599" y="2670813"/>
            <a:ext cx="6635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7" name="Line 30">
            <a:extLst>
              <a:ext uri="{FF2B5EF4-FFF2-40B4-BE49-F238E27FC236}">
                <a16:creationId xmlns:a16="http://schemas.microsoft.com/office/drawing/2014/main" id="{720E7AC1-785F-5508-AD44-913AED84CDA5}"/>
              </a:ext>
            </a:extLst>
          </p:cNvPr>
          <p:cNvSpPr>
            <a:spLocks noChangeShapeType="1"/>
          </p:cNvSpPr>
          <p:nvPr/>
        </p:nvSpPr>
        <p:spPr bwMode="auto">
          <a:xfrm flipH="1">
            <a:off x="5492741" y="2757589"/>
            <a:ext cx="698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8" name="Oval 31">
            <a:extLst>
              <a:ext uri="{FF2B5EF4-FFF2-40B4-BE49-F238E27FC236}">
                <a16:creationId xmlns:a16="http://schemas.microsoft.com/office/drawing/2014/main" id="{D53E7D4B-223D-0B70-48BE-289D21D8DF2E}"/>
              </a:ext>
            </a:extLst>
          </p:cNvPr>
          <p:cNvSpPr>
            <a:spLocks noChangeArrowheads="1"/>
          </p:cNvSpPr>
          <p:nvPr/>
        </p:nvSpPr>
        <p:spPr bwMode="auto">
          <a:xfrm>
            <a:off x="5889616" y="2636722"/>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39" name="Oval 32">
            <a:extLst>
              <a:ext uri="{FF2B5EF4-FFF2-40B4-BE49-F238E27FC236}">
                <a16:creationId xmlns:a16="http://schemas.microsoft.com/office/drawing/2014/main" id="{28189408-E685-D359-35DD-23B8031D5455}"/>
              </a:ext>
            </a:extLst>
          </p:cNvPr>
          <p:cNvSpPr>
            <a:spLocks noChangeArrowheads="1"/>
          </p:cNvSpPr>
          <p:nvPr/>
        </p:nvSpPr>
        <p:spPr bwMode="auto">
          <a:xfrm>
            <a:off x="5489566" y="2723497"/>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0" name="Line 35">
            <a:extLst>
              <a:ext uri="{FF2B5EF4-FFF2-40B4-BE49-F238E27FC236}">
                <a16:creationId xmlns:a16="http://schemas.microsoft.com/office/drawing/2014/main" id="{8F41F37E-D082-497E-5E11-81F940B811FC}"/>
              </a:ext>
            </a:extLst>
          </p:cNvPr>
          <p:cNvSpPr>
            <a:spLocks noChangeShapeType="1"/>
          </p:cNvSpPr>
          <p:nvPr/>
        </p:nvSpPr>
        <p:spPr bwMode="auto">
          <a:xfrm flipH="1">
            <a:off x="5692924" y="2714201"/>
            <a:ext cx="6635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1" name="Oval 36">
            <a:extLst>
              <a:ext uri="{FF2B5EF4-FFF2-40B4-BE49-F238E27FC236}">
                <a16:creationId xmlns:a16="http://schemas.microsoft.com/office/drawing/2014/main" id="{8A78E032-1EE7-7E25-ED34-13ADAAAAAC10}"/>
              </a:ext>
            </a:extLst>
          </p:cNvPr>
          <p:cNvSpPr>
            <a:spLocks noChangeArrowheads="1"/>
          </p:cNvSpPr>
          <p:nvPr/>
        </p:nvSpPr>
        <p:spPr bwMode="auto">
          <a:xfrm>
            <a:off x="5692766" y="2680110"/>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2" name="Line 39">
            <a:extLst>
              <a:ext uri="{FF2B5EF4-FFF2-40B4-BE49-F238E27FC236}">
                <a16:creationId xmlns:a16="http://schemas.microsoft.com/office/drawing/2014/main" id="{8073696B-6A0A-3144-31CB-CBF9B32AD956}"/>
              </a:ext>
            </a:extLst>
          </p:cNvPr>
          <p:cNvSpPr>
            <a:spLocks noChangeShapeType="1"/>
          </p:cNvSpPr>
          <p:nvPr/>
        </p:nvSpPr>
        <p:spPr bwMode="auto">
          <a:xfrm flipH="1">
            <a:off x="6113452" y="2903337"/>
            <a:ext cx="1587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3" name="Line 42">
            <a:extLst>
              <a:ext uri="{FF2B5EF4-FFF2-40B4-BE49-F238E27FC236}">
                <a16:creationId xmlns:a16="http://schemas.microsoft.com/office/drawing/2014/main" id="{053CE909-309A-5D78-8C5B-7C92500E1FB8}"/>
              </a:ext>
            </a:extLst>
          </p:cNvPr>
          <p:cNvSpPr>
            <a:spLocks noChangeShapeType="1"/>
          </p:cNvSpPr>
          <p:nvPr/>
        </p:nvSpPr>
        <p:spPr bwMode="auto">
          <a:xfrm flipH="1">
            <a:off x="5810241" y="2990112"/>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4" name="Oval 43">
            <a:extLst>
              <a:ext uri="{FF2B5EF4-FFF2-40B4-BE49-F238E27FC236}">
                <a16:creationId xmlns:a16="http://schemas.microsoft.com/office/drawing/2014/main" id="{55965DC3-313F-50BA-7BC8-8AFDE9DA9780}"/>
              </a:ext>
            </a:extLst>
          </p:cNvPr>
          <p:cNvSpPr>
            <a:spLocks noChangeArrowheads="1"/>
          </p:cNvSpPr>
          <p:nvPr/>
        </p:nvSpPr>
        <p:spPr bwMode="auto">
          <a:xfrm>
            <a:off x="6159491" y="2869246"/>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5" name="Oval 44">
            <a:extLst>
              <a:ext uri="{FF2B5EF4-FFF2-40B4-BE49-F238E27FC236}">
                <a16:creationId xmlns:a16="http://schemas.microsoft.com/office/drawing/2014/main" id="{477B4B6C-36F9-C116-21BA-19D464A239D9}"/>
              </a:ext>
            </a:extLst>
          </p:cNvPr>
          <p:cNvSpPr>
            <a:spLocks noChangeArrowheads="1"/>
          </p:cNvSpPr>
          <p:nvPr/>
        </p:nvSpPr>
        <p:spPr bwMode="auto">
          <a:xfrm>
            <a:off x="5835641" y="2956021"/>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6" name="Line 47">
            <a:extLst>
              <a:ext uri="{FF2B5EF4-FFF2-40B4-BE49-F238E27FC236}">
                <a16:creationId xmlns:a16="http://schemas.microsoft.com/office/drawing/2014/main" id="{F5B4B0CC-D8BC-65E0-08C4-363008655190}"/>
              </a:ext>
            </a:extLst>
          </p:cNvPr>
          <p:cNvSpPr>
            <a:spLocks noChangeShapeType="1"/>
          </p:cNvSpPr>
          <p:nvPr/>
        </p:nvSpPr>
        <p:spPr bwMode="auto">
          <a:xfrm flipH="1">
            <a:off x="5924541" y="2946724"/>
            <a:ext cx="12382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7" name="Oval 48">
            <a:extLst>
              <a:ext uri="{FF2B5EF4-FFF2-40B4-BE49-F238E27FC236}">
                <a16:creationId xmlns:a16="http://schemas.microsoft.com/office/drawing/2014/main" id="{A838F1CE-C644-78B2-1CD9-C8784F81A703}"/>
              </a:ext>
            </a:extLst>
          </p:cNvPr>
          <p:cNvSpPr>
            <a:spLocks noChangeArrowheads="1"/>
          </p:cNvSpPr>
          <p:nvPr/>
        </p:nvSpPr>
        <p:spPr bwMode="auto">
          <a:xfrm>
            <a:off x="5949941" y="2912633"/>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8" name="Line 51">
            <a:extLst>
              <a:ext uri="{FF2B5EF4-FFF2-40B4-BE49-F238E27FC236}">
                <a16:creationId xmlns:a16="http://schemas.microsoft.com/office/drawing/2014/main" id="{23622F9D-E01B-3220-35DD-B5F130C5B076}"/>
              </a:ext>
            </a:extLst>
          </p:cNvPr>
          <p:cNvSpPr>
            <a:spLocks noChangeShapeType="1"/>
          </p:cNvSpPr>
          <p:nvPr/>
        </p:nvSpPr>
        <p:spPr bwMode="auto">
          <a:xfrm flipH="1">
            <a:off x="6159491" y="3135861"/>
            <a:ext cx="9842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49" name="Line 54">
            <a:extLst>
              <a:ext uri="{FF2B5EF4-FFF2-40B4-BE49-F238E27FC236}">
                <a16:creationId xmlns:a16="http://schemas.microsoft.com/office/drawing/2014/main" id="{4160A4B0-8AB1-5239-8E6C-E4BB5ABD8F26}"/>
              </a:ext>
            </a:extLst>
          </p:cNvPr>
          <p:cNvSpPr>
            <a:spLocks noChangeShapeType="1"/>
          </p:cNvSpPr>
          <p:nvPr/>
        </p:nvSpPr>
        <p:spPr bwMode="auto">
          <a:xfrm flipH="1">
            <a:off x="6029316" y="3222637"/>
            <a:ext cx="952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0" name="Oval 55">
            <a:extLst>
              <a:ext uri="{FF2B5EF4-FFF2-40B4-BE49-F238E27FC236}">
                <a16:creationId xmlns:a16="http://schemas.microsoft.com/office/drawing/2014/main" id="{F2C9580F-78BC-7F94-7F6E-6165CC40A6E8}"/>
              </a:ext>
            </a:extLst>
          </p:cNvPr>
          <p:cNvSpPr>
            <a:spLocks noChangeArrowheads="1"/>
          </p:cNvSpPr>
          <p:nvPr/>
        </p:nvSpPr>
        <p:spPr bwMode="auto">
          <a:xfrm>
            <a:off x="6184891" y="3101770"/>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1" name="Oval 56">
            <a:extLst>
              <a:ext uri="{FF2B5EF4-FFF2-40B4-BE49-F238E27FC236}">
                <a16:creationId xmlns:a16="http://schemas.microsoft.com/office/drawing/2014/main" id="{1A14C7E3-AF73-2B18-99FE-77AF66B23E68}"/>
              </a:ext>
            </a:extLst>
          </p:cNvPr>
          <p:cNvSpPr>
            <a:spLocks noChangeArrowheads="1"/>
          </p:cNvSpPr>
          <p:nvPr/>
        </p:nvSpPr>
        <p:spPr bwMode="auto">
          <a:xfrm>
            <a:off x="6045191" y="3188545"/>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2" name="Line 59">
            <a:extLst>
              <a:ext uri="{FF2B5EF4-FFF2-40B4-BE49-F238E27FC236}">
                <a16:creationId xmlns:a16="http://schemas.microsoft.com/office/drawing/2014/main" id="{27B83B10-1F8D-88EE-0C09-CC59C5768BAF}"/>
              </a:ext>
            </a:extLst>
          </p:cNvPr>
          <p:cNvSpPr>
            <a:spLocks noChangeShapeType="1"/>
          </p:cNvSpPr>
          <p:nvPr/>
        </p:nvSpPr>
        <p:spPr bwMode="auto">
          <a:xfrm flipH="1">
            <a:off x="6143616" y="3179249"/>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3" name="Oval 60">
            <a:extLst>
              <a:ext uri="{FF2B5EF4-FFF2-40B4-BE49-F238E27FC236}">
                <a16:creationId xmlns:a16="http://schemas.microsoft.com/office/drawing/2014/main" id="{87958B5E-A78F-04ED-398D-C888241BB8D8}"/>
              </a:ext>
            </a:extLst>
          </p:cNvPr>
          <p:cNvSpPr>
            <a:spLocks noChangeArrowheads="1"/>
          </p:cNvSpPr>
          <p:nvPr/>
        </p:nvSpPr>
        <p:spPr bwMode="auto">
          <a:xfrm>
            <a:off x="6162666" y="3145157"/>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4" name="Line 63">
            <a:extLst>
              <a:ext uri="{FF2B5EF4-FFF2-40B4-BE49-F238E27FC236}">
                <a16:creationId xmlns:a16="http://schemas.microsoft.com/office/drawing/2014/main" id="{3E78F953-DAE6-E0AC-BE77-9329B4E12097}"/>
              </a:ext>
            </a:extLst>
          </p:cNvPr>
          <p:cNvSpPr>
            <a:spLocks noChangeShapeType="1"/>
          </p:cNvSpPr>
          <p:nvPr/>
        </p:nvSpPr>
        <p:spPr bwMode="auto">
          <a:xfrm flipH="1">
            <a:off x="6406348" y="3600910"/>
            <a:ext cx="1301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5" name="Line 66">
            <a:extLst>
              <a:ext uri="{FF2B5EF4-FFF2-40B4-BE49-F238E27FC236}">
                <a16:creationId xmlns:a16="http://schemas.microsoft.com/office/drawing/2014/main" id="{5D6F06E1-28C7-31F3-2C63-0406DB83C138}"/>
              </a:ext>
            </a:extLst>
          </p:cNvPr>
          <p:cNvSpPr>
            <a:spLocks noChangeShapeType="1"/>
          </p:cNvSpPr>
          <p:nvPr/>
        </p:nvSpPr>
        <p:spPr bwMode="auto">
          <a:xfrm flipH="1">
            <a:off x="5919779" y="3687685"/>
            <a:ext cx="1397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6" name="Oval 67">
            <a:extLst>
              <a:ext uri="{FF2B5EF4-FFF2-40B4-BE49-F238E27FC236}">
                <a16:creationId xmlns:a16="http://schemas.microsoft.com/office/drawing/2014/main" id="{C3379B28-CF49-8F74-A1B5-E1E5811A02E5}"/>
              </a:ext>
            </a:extLst>
          </p:cNvPr>
          <p:cNvSpPr>
            <a:spLocks noChangeArrowheads="1"/>
          </p:cNvSpPr>
          <p:nvPr/>
        </p:nvSpPr>
        <p:spPr bwMode="auto">
          <a:xfrm>
            <a:off x="6429366" y="3566818"/>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7" name="Oval 68">
            <a:extLst>
              <a:ext uri="{FF2B5EF4-FFF2-40B4-BE49-F238E27FC236}">
                <a16:creationId xmlns:a16="http://schemas.microsoft.com/office/drawing/2014/main" id="{1BE467D2-519F-7BA7-D211-FD3187DA6DA2}"/>
              </a:ext>
            </a:extLst>
          </p:cNvPr>
          <p:cNvSpPr>
            <a:spLocks noChangeArrowheads="1"/>
          </p:cNvSpPr>
          <p:nvPr/>
        </p:nvSpPr>
        <p:spPr bwMode="auto">
          <a:xfrm>
            <a:off x="5949941" y="3653594"/>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8" name="Line 71">
            <a:extLst>
              <a:ext uri="{FF2B5EF4-FFF2-40B4-BE49-F238E27FC236}">
                <a16:creationId xmlns:a16="http://schemas.microsoft.com/office/drawing/2014/main" id="{07686959-CEDB-2B79-4DF1-82FFD77E53FD}"/>
              </a:ext>
            </a:extLst>
          </p:cNvPr>
          <p:cNvSpPr>
            <a:spLocks noChangeShapeType="1"/>
          </p:cNvSpPr>
          <p:nvPr/>
        </p:nvSpPr>
        <p:spPr bwMode="auto">
          <a:xfrm flipH="1">
            <a:off x="6145997" y="3644298"/>
            <a:ext cx="1460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59" name="Oval 72">
            <a:extLst>
              <a:ext uri="{FF2B5EF4-FFF2-40B4-BE49-F238E27FC236}">
                <a16:creationId xmlns:a16="http://schemas.microsoft.com/office/drawing/2014/main" id="{35EA2911-AF74-43E7-9318-2199DF2FF1A5}"/>
              </a:ext>
            </a:extLst>
          </p:cNvPr>
          <p:cNvSpPr>
            <a:spLocks noChangeArrowheads="1"/>
          </p:cNvSpPr>
          <p:nvPr/>
        </p:nvSpPr>
        <p:spPr bwMode="auto">
          <a:xfrm>
            <a:off x="6188066" y="3610206"/>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0" name="Line 75">
            <a:extLst>
              <a:ext uri="{FF2B5EF4-FFF2-40B4-BE49-F238E27FC236}">
                <a16:creationId xmlns:a16="http://schemas.microsoft.com/office/drawing/2014/main" id="{300FCED4-948D-0138-565B-5D2191B2FF51}"/>
              </a:ext>
            </a:extLst>
          </p:cNvPr>
          <p:cNvSpPr>
            <a:spLocks noChangeShapeType="1"/>
          </p:cNvSpPr>
          <p:nvPr/>
        </p:nvSpPr>
        <p:spPr bwMode="auto">
          <a:xfrm flipH="1">
            <a:off x="6448416" y="3833434"/>
            <a:ext cx="7937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1" name="Line 78">
            <a:extLst>
              <a:ext uri="{FF2B5EF4-FFF2-40B4-BE49-F238E27FC236}">
                <a16:creationId xmlns:a16="http://schemas.microsoft.com/office/drawing/2014/main" id="{64E189E5-8280-ADEE-8FDC-FA5E07B5594E}"/>
              </a:ext>
            </a:extLst>
          </p:cNvPr>
          <p:cNvSpPr>
            <a:spLocks noChangeShapeType="1"/>
          </p:cNvSpPr>
          <p:nvPr/>
        </p:nvSpPr>
        <p:spPr bwMode="auto">
          <a:xfrm flipH="1">
            <a:off x="6053130" y="3920210"/>
            <a:ext cx="85724"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2" name="Oval 79">
            <a:extLst>
              <a:ext uri="{FF2B5EF4-FFF2-40B4-BE49-F238E27FC236}">
                <a16:creationId xmlns:a16="http://schemas.microsoft.com/office/drawing/2014/main" id="{A1340CCC-D652-B29D-71FC-FB6C475DFC98}"/>
              </a:ext>
            </a:extLst>
          </p:cNvPr>
          <p:cNvSpPr>
            <a:spLocks noChangeArrowheads="1"/>
          </p:cNvSpPr>
          <p:nvPr/>
        </p:nvSpPr>
        <p:spPr bwMode="auto">
          <a:xfrm>
            <a:off x="6457940" y="3799343"/>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3" name="Oval 80">
            <a:extLst>
              <a:ext uri="{FF2B5EF4-FFF2-40B4-BE49-F238E27FC236}">
                <a16:creationId xmlns:a16="http://schemas.microsoft.com/office/drawing/2014/main" id="{ED2ABAFB-21DD-69D3-E6FE-808D163471D0}"/>
              </a:ext>
            </a:extLst>
          </p:cNvPr>
          <p:cNvSpPr>
            <a:spLocks noChangeArrowheads="1"/>
          </p:cNvSpPr>
          <p:nvPr/>
        </p:nvSpPr>
        <p:spPr bwMode="auto">
          <a:xfrm>
            <a:off x="6061066" y="3886119"/>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4" name="Line 83">
            <a:extLst>
              <a:ext uri="{FF2B5EF4-FFF2-40B4-BE49-F238E27FC236}">
                <a16:creationId xmlns:a16="http://schemas.microsoft.com/office/drawing/2014/main" id="{16F732DC-CE56-53E9-3239-0D4D40CDF4A0}"/>
              </a:ext>
            </a:extLst>
          </p:cNvPr>
          <p:cNvSpPr>
            <a:spLocks noChangeShapeType="1"/>
          </p:cNvSpPr>
          <p:nvPr/>
        </p:nvSpPr>
        <p:spPr bwMode="auto">
          <a:xfrm flipH="1">
            <a:off x="6397616" y="3876822"/>
            <a:ext cx="698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5" name="Oval 84">
            <a:extLst>
              <a:ext uri="{FF2B5EF4-FFF2-40B4-BE49-F238E27FC236}">
                <a16:creationId xmlns:a16="http://schemas.microsoft.com/office/drawing/2014/main" id="{39DACB3E-D108-C7A5-A29C-7B36127B995F}"/>
              </a:ext>
            </a:extLst>
          </p:cNvPr>
          <p:cNvSpPr>
            <a:spLocks noChangeArrowheads="1"/>
          </p:cNvSpPr>
          <p:nvPr/>
        </p:nvSpPr>
        <p:spPr bwMode="auto">
          <a:xfrm>
            <a:off x="6397616" y="3842731"/>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6" name="Line 87">
            <a:extLst>
              <a:ext uri="{FF2B5EF4-FFF2-40B4-BE49-F238E27FC236}">
                <a16:creationId xmlns:a16="http://schemas.microsoft.com/office/drawing/2014/main" id="{48CD1C5C-545A-66F8-6C4D-214F5ED2EF85}"/>
              </a:ext>
            </a:extLst>
          </p:cNvPr>
          <p:cNvSpPr>
            <a:spLocks noChangeShapeType="1"/>
          </p:cNvSpPr>
          <p:nvPr/>
        </p:nvSpPr>
        <p:spPr bwMode="auto">
          <a:xfrm flipH="1">
            <a:off x="6657966" y="4065960"/>
            <a:ext cx="12382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7" name="Line 90">
            <a:extLst>
              <a:ext uri="{FF2B5EF4-FFF2-40B4-BE49-F238E27FC236}">
                <a16:creationId xmlns:a16="http://schemas.microsoft.com/office/drawing/2014/main" id="{AF76D5D8-A7AA-6FF6-B028-82FE3C6EAF74}"/>
              </a:ext>
            </a:extLst>
          </p:cNvPr>
          <p:cNvSpPr>
            <a:spLocks noChangeShapeType="1"/>
          </p:cNvSpPr>
          <p:nvPr/>
        </p:nvSpPr>
        <p:spPr bwMode="auto">
          <a:xfrm flipH="1">
            <a:off x="6124566" y="4152735"/>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8" name="Oval 91">
            <a:extLst>
              <a:ext uri="{FF2B5EF4-FFF2-40B4-BE49-F238E27FC236}">
                <a16:creationId xmlns:a16="http://schemas.microsoft.com/office/drawing/2014/main" id="{A9893280-988C-9AE0-F287-3800ACEC0994}"/>
              </a:ext>
            </a:extLst>
          </p:cNvPr>
          <p:cNvSpPr>
            <a:spLocks noChangeArrowheads="1"/>
          </p:cNvSpPr>
          <p:nvPr/>
        </p:nvSpPr>
        <p:spPr bwMode="auto">
          <a:xfrm>
            <a:off x="6683366" y="4031868"/>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69" name="Oval 92">
            <a:extLst>
              <a:ext uri="{FF2B5EF4-FFF2-40B4-BE49-F238E27FC236}">
                <a16:creationId xmlns:a16="http://schemas.microsoft.com/office/drawing/2014/main" id="{3AB6AA59-07EA-F49A-5A25-A4DCB5065254}"/>
              </a:ext>
            </a:extLst>
          </p:cNvPr>
          <p:cNvSpPr>
            <a:spLocks noChangeArrowheads="1"/>
          </p:cNvSpPr>
          <p:nvPr/>
        </p:nvSpPr>
        <p:spPr bwMode="auto">
          <a:xfrm>
            <a:off x="6143616" y="4118644"/>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0" name="Line 95">
            <a:extLst>
              <a:ext uri="{FF2B5EF4-FFF2-40B4-BE49-F238E27FC236}">
                <a16:creationId xmlns:a16="http://schemas.microsoft.com/office/drawing/2014/main" id="{72795011-86BD-1B5F-500E-B12F01B08444}"/>
              </a:ext>
            </a:extLst>
          </p:cNvPr>
          <p:cNvSpPr>
            <a:spLocks noChangeShapeType="1"/>
          </p:cNvSpPr>
          <p:nvPr/>
        </p:nvSpPr>
        <p:spPr bwMode="auto">
          <a:xfrm flipH="1">
            <a:off x="6607166" y="4109348"/>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1" name="Oval 96">
            <a:extLst>
              <a:ext uri="{FF2B5EF4-FFF2-40B4-BE49-F238E27FC236}">
                <a16:creationId xmlns:a16="http://schemas.microsoft.com/office/drawing/2014/main" id="{41BE5336-4F4F-A44A-C252-876194F74AB2}"/>
              </a:ext>
            </a:extLst>
          </p:cNvPr>
          <p:cNvSpPr>
            <a:spLocks noChangeArrowheads="1"/>
          </p:cNvSpPr>
          <p:nvPr/>
        </p:nvSpPr>
        <p:spPr bwMode="auto">
          <a:xfrm>
            <a:off x="6623041" y="4075256"/>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2" name="Line 99">
            <a:extLst>
              <a:ext uri="{FF2B5EF4-FFF2-40B4-BE49-F238E27FC236}">
                <a16:creationId xmlns:a16="http://schemas.microsoft.com/office/drawing/2014/main" id="{8A735041-4B2F-6F00-EB5F-4353249622F2}"/>
              </a:ext>
            </a:extLst>
          </p:cNvPr>
          <p:cNvSpPr>
            <a:spLocks noChangeShapeType="1"/>
          </p:cNvSpPr>
          <p:nvPr/>
        </p:nvSpPr>
        <p:spPr bwMode="auto">
          <a:xfrm flipH="1">
            <a:off x="6686541" y="4298484"/>
            <a:ext cx="952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3" name="Line 102">
            <a:extLst>
              <a:ext uri="{FF2B5EF4-FFF2-40B4-BE49-F238E27FC236}">
                <a16:creationId xmlns:a16="http://schemas.microsoft.com/office/drawing/2014/main" id="{8EAE4754-3CD4-5305-D6D9-230893077F0A}"/>
              </a:ext>
            </a:extLst>
          </p:cNvPr>
          <p:cNvSpPr>
            <a:spLocks noChangeShapeType="1"/>
          </p:cNvSpPr>
          <p:nvPr/>
        </p:nvSpPr>
        <p:spPr bwMode="auto">
          <a:xfrm flipH="1">
            <a:off x="6432541" y="4385260"/>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4" name="Oval 103">
            <a:extLst>
              <a:ext uri="{FF2B5EF4-FFF2-40B4-BE49-F238E27FC236}">
                <a16:creationId xmlns:a16="http://schemas.microsoft.com/office/drawing/2014/main" id="{BB7D8082-B976-D85C-70EF-82EB7FFD839C}"/>
              </a:ext>
            </a:extLst>
          </p:cNvPr>
          <p:cNvSpPr>
            <a:spLocks noChangeArrowheads="1"/>
          </p:cNvSpPr>
          <p:nvPr/>
        </p:nvSpPr>
        <p:spPr bwMode="auto">
          <a:xfrm>
            <a:off x="6702415" y="4264393"/>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5" name="Oval 104">
            <a:extLst>
              <a:ext uri="{FF2B5EF4-FFF2-40B4-BE49-F238E27FC236}">
                <a16:creationId xmlns:a16="http://schemas.microsoft.com/office/drawing/2014/main" id="{7F8DAB36-5501-AA8D-905A-10E4D2AD8F3C}"/>
              </a:ext>
            </a:extLst>
          </p:cNvPr>
          <p:cNvSpPr>
            <a:spLocks noChangeArrowheads="1"/>
          </p:cNvSpPr>
          <p:nvPr/>
        </p:nvSpPr>
        <p:spPr bwMode="auto">
          <a:xfrm>
            <a:off x="6457941" y="4351168"/>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6" name="Line 107">
            <a:extLst>
              <a:ext uri="{FF2B5EF4-FFF2-40B4-BE49-F238E27FC236}">
                <a16:creationId xmlns:a16="http://schemas.microsoft.com/office/drawing/2014/main" id="{12A1AA00-2DEB-38DA-36EB-2B1275BD5CD2}"/>
              </a:ext>
            </a:extLst>
          </p:cNvPr>
          <p:cNvSpPr>
            <a:spLocks noChangeShapeType="1"/>
          </p:cNvSpPr>
          <p:nvPr/>
        </p:nvSpPr>
        <p:spPr bwMode="auto">
          <a:xfrm flipH="1">
            <a:off x="6254741" y="4341872"/>
            <a:ext cx="1143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7" name="Oval 108">
            <a:extLst>
              <a:ext uri="{FF2B5EF4-FFF2-40B4-BE49-F238E27FC236}">
                <a16:creationId xmlns:a16="http://schemas.microsoft.com/office/drawing/2014/main" id="{35592AF9-E8E2-299D-D0B9-E77F2650A3C6}"/>
              </a:ext>
            </a:extLst>
          </p:cNvPr>
          <p:cNvSpPr>
            <a:spLocks noChangeArrowheads="1"/>
          </p:cNvSpPr>
          <p:nvPr/>
        </p:nvSpPr>
        <p:spPr bwMode="auto">
          <a:xfrm>
            <a:off x="6283316" y="4307781"/>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8" name="Line 111">
            <a:extLst>
              <a:ext uri="{FF2B5EF4-FFF2-40B4-BE49-F238E27FC236}">
                <a16:creationId xmlns:a16="http://schemas.microsoft.com/office/drawing/2014/main" id="{E1CA1455-E36C-EABB-D603-B5E2B15CEF09}"/>
              </a:ext>
            </a:extLst>
          </p:cNvPr>
          <p:cNvSpPr>
            <a:spLocks noChangeShapeType="1"/>
          </p:cNvSpPr>
          <p:nvPr/>
        </p:nvSpPr>
        <p:spPr bwMode="auto">
          <a:xfrm flipH="1">
            <a:off x="7026266" y="4531009"/>
            <a:ext cx="1555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79" name="Line 114">
            <a:extLst>
              <a:ext uri="{FF2B5EF4-FFF2-40B4-BE49-F238E27FC236}">
                <a16:creationId xmlns:a16="http://schemas.microsoft.com/office/drawing/2014/main" id="{3924305F-22CE-BE0A-3BF7-9C41D8F1C80F}"/>
              </a:ext>
            </a:extLst>
          </p:cNvPr>
          <p:cNvSpPr>
            <a:spLocks noChangeShapeType="1"/>
          </p:cNvSpPr>
          <p:nvPr/>
        </p:nvSpPr>
        <p:spPr bwMode="auto">
          <a:xfrm flipH="1">
            <a:off x="5765792" y="4617784"/>
            <a:ext cx="1333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0" name="Oval 115">
            <a:extLst>
              <a:ext uri="{FF2B5EF4-FFF2-40B4-BE49-F238E27FC236}">
                <a16:creationId xmlns:a16="http://schemas.microsoft.com/office/drawing/2014/main" id="{2A784BD7-00EF-E026-EB10-4F593B349558}"/>
              </a:ext>
            </a:extLst>
          </p:cNvPr>
          <p:cNvSpPr>
            <a:spLocks noChangeArrowheads="1"/>
          </p:cNvSpPr>
          <p:nvPr/>
        </p:nvSpPr>
        <p:spPr bwMode="auto">
          <a:xfrm>
            <a:off x="7070716" y="4496917"/>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1" name="Oval 116">
            <a:extLst>
              <a:ext uri="{FF2B5EF4-FFF2-40B4-BE49-F238E27FC236}">
                <a16:creationId xmlns:a16="http://schemas.microsoft.com/office/drawing/2014/main" id="{22D674FE-7436-E4EE-5A04-C1AB760289FC}"/>
              </a:ext>
            </a:extLst>
          </p:cNvPr>
          <p:cNvSpPr>
            <a:spLocks noChangeArrowheads="1"/>
          </p:cNvSpPr>
          <p:nvPr/>
        </p:nvSpPr>
        <p:spPr bwMode="auto">
          <a:xfrm>
            <a:off x="5791191" y="4583693"/>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2" name="Line 119">
            <a:extLst>
              <a:ext uri="{FF2B5EF4-FFF2-40B4-BE49-F238E27FC236}">
                <a16:creationId xmlns:a16="http://schemas.microsoft.com/office/drawing/2014/main" id="{FC85E185-66FF-4843-5D6E-E293EC399863}"/>
              </a:ext>
            </a:extLst>
          </p:cNvPr>
          <p:cNvSpPr>
            <a:spLocks noChangeShapeType="1"/>
          </p:cNvSpPr>
          <p:nvPr/>
        </p:nvSpPr>
        <p:spPr bwMode="auto">
          <a:xfrm flipH="1">
            <a:off x="6178541" y="4574397"/>
            <a:ext cx="1555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3" name="Oval 120">
            <a:extLst>
              <a:ext uri="{FF2B5EF4-FFF2-40B4-BE49-F238E27FC236}">
                <a16:creationId xmlns:a16="http://schemas.microsoft.com/office/drawing/2014/main" id="{8AA033CC-9E8C-2C21-35E0-713B0A6271EA}"/>
              </a:ext>
            </a:extLst>
          </p:cNvPr>
          <p:cNvSpPr>
            <a:spLocks noChangeArrowheads="1"/>
          </p:cNvSpPr>
          <p:nvPr/>
        </p:nvSpPr>
        <p:spPr bwMode="auto">
          <a:xfrm>
            <a:off x="6219816" y="4540305"/>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4" name="Line 123">
            <a:extLst>
              <a:ext uri="{FF2B5EF4-FFF2-40B4-BE49-F238E27FC236}">
                <a16:creationId xmlns:a16="http://schemas.microsoft.com/office/drawing/2014/main" id="{3395973B-ED91-DC62-9BAF-6EE42D8AF08D}"/>
              </a:ext>
            </a:extLst>
          </p:cNvPr>
          <p:cNvSpPr>
            <a:spLocks noChangeShapeType="1"/>
          </p:cNvSpPr>
          <p:nvPr/>
        </p:nvSpPr>
        <p:spPr bwMode="auto">
          <a:xfrm flipH="1">
            <a:off x="7165966" y="4763533"/>
            <a:ext cx="1587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5" name="Line 126">
            <a:extLst>
              <a:ext uri="{FF2B5EF4-FFF2-40B4-BE49-F238E27FC236}">
                <a16:creationId xmlns:a16="http://schemas.microsoft.com/office/drawing/2014/main" id="{1B6D819C-DD87-7E6A-0AF3-F7EC36EE83C6}"/>
              </a:ext>
            </a:extLst>
          </p:cNvPr>
          <p:cNvSpPr>
            <a:spLocks noChangeShapeType="1"/>
          </p:cNvSpPr>
          <p:nvPr/>
        </p:nvSpPr>
        <p:spPr bwMode="auto">
          <a:xfrm flipH="1">
            <a:off x="5984866" y="4853408"/>
            <a:ext cx="1397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6" name="Oval 127">
            <a:extLst>
              <a:ext uri="{FF2B5EF4-FFF2-40B4-BE49-F238E27FC236}">
                <a16:creationId xmlns:a16="http://schemas.microsoft.com/office/drawing/2014/main" id="{0E2D17AC-C33C-4CF9-5F42-9DB6CDA637F5}"/>
              </a:ext>
            </a:extLst>
          </p:cNvPr>
          <p:cNvSpPr>
            <a:spLocks noChangeArrowheads="1"/>
          </p:cNvSpPr>
          <p:nvPr/>
        </p:nvSpPr>
        <p:spPr bwMode="auto">
          <a:xfrm>
            <a:off x="7210416" y="4729442"/>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7" name="Oval 128">
            <a:extLst>
              <a:ext uri="{FF2B5EF4-FFF2-40B4-BE49-F238E27FC236}">
                <a16:creationId xmlns:a16="http://schemas.microsoft.com/office/drawing/2014/main" id="{10EC0931-D77D-208B-F925-54F60A562C07}"/>
              </a:ext>
            </a:extLst>
          </p:cNvPr>
          <p:cNvSpPr>
            <a:spLocks noChangeArrowheads="1"/>
          </p:cNvSpPr>
          <p:nvPr/>
        </p:nvSpPr>
        <p:spPr bwMode="auto">
          <a:xfrm>
            <a:off x="6010266" y="4819317"/>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8" name="Line 131">
            <a:extLst>
              <a:ext uri="{FF2B5EF4-FFF2-40B4-BE49-F238E27FC236}">
                <a16:creationId xmlns:a16="http://schemas.microsoft.com/office/drawing/2014/main" id="{8B054160-B6CF-3E1B-59E7-4799F9964ED2}"/>
              </a:ext>
            </a:extLst>
          </p:cNvPr>
          <p:cNvSpPr>
            <a:spLocks noChangeShapeType="1"/>
          </p:cNvSpPr>
          <p:nvPr/>
        </p:nvSpPr>
        <p:spPr bwMode="auto">
          <a:xfrm flipH="1">
            <a:off x="6546841" y="4810020"/>
            <a:ext cx="1555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89" name="Oval 132">
            <a:extLst>
              <a:ext uri="{FF2B5EF4-FFF2-40B4-BE49-F238E27FC236}">
                <a16:creationId xmlns:a16="http://schemas.microsoft.com/office/drawing/2014/main" id="{5E32BCBD-216C-F412-1787-A74E35865D83}"/>
              </a:ext>
            </a:extLst>
          </p:cNvPr>
          <p:cNvSpPr>
            <a:spLocks noChangeArrowheads="1"/>
          </p:cNvSpPr>
          <p:nvPr/>
        </p:nvSpPr>
        <p:spPr bwMode="auto">
          <a:xfrm>
            <a:off x="6588116" y="4775930"/>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0" name="Line 135">
            <a:extLst>
              <a:ext uri="{FF2B5EF4-FFF2-40B4-BE49-F238E27FC236}">
                <a16:creationId xmlns:a16="http://schemas.microsoft.com/office/drawing/2014/main" id="{EACD0D15-0EB1-54FB-ED7E-08B2F475480C}"/>
              </a:ext>
            </a:extLst>
          </p:cNvPr>
          <p:cNvSpPr>
            <a:spLocks noChangeShapeType="1"/>
          </p:cNvSpPr>
          <p:nvPr/>
        </p:nvSpPr>
        <p:spPr bwMode="auto">
          <a:xfrm flipH="1">
            <a:off x="9323378" y="4999158"/>
            <a:ext cx="3492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1" name="Line 138">
            <a:extLst>
              <a:ext uri="{FF2B5EF4-FFF2-40B4-BE49-F238E27FC236}">
                <a16:creationId xmlns:a16="http://schemas.microsoft.com/office/drawing/2014/main" id="{94E129FC-AA51-B840-897E-B2A93B3BDCBD}"/>
              </a:ext>
            </a:extLst>
          </p:cNvPr>
          <p:cNvSpPr>
            <a:spLocks noChangeShapeType="1"/>
          </p:cNvSpPr>
          <p:nvPr/>
        </p:nvSpPr>
        <p:spPr bwMode="auto">
          <a:xfrm flipH="1">
            <a:off x="6588116" y="5085933"/>
            <a:ext cx="2444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2" name="Oval 139">
            <a:extLst>
              <a:ext uri="{FF2B5EF4-FFF2-40B4-BE49-F238E27FC236}">
                <a16:creationId xmlns:a16="http://schemas.microsoft.com/office/drawing/2014/main" id="{57923381-7981-8A19-13A0-D145CBCBEE37}"/>
              </a:ext>
            </a:extLst>
          </p:cNvPr>
          <p:cNvSpPr>
            <a:spLocks noChangeArrowheads="1"/>
          </p:cNvSpPr>
          <p:nvPr/>
        </p:nvSpPr>
        <p:spPr bwMode="auto">
          <a:xfrm>
            <a:off x="9463078" y="4965066"/>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3" name="Oval 140">
            <a:extLst>
              <a:ext uri="{FF2B5EF4-FFF2-40B4-BE49-F238E27FC236}">
                <a16:creationId xmlns:a16="http://schemas.microsoft.com/office/drawing/2014/main" id="{406B94D1-1821-0D99-45ED-DDEF7773DD2B}"/>
              </a:ext>
            </a:extLst>
          </p:cNvPr>
          <p:cNvSpPr>
            <a:spLocks noChangeArrowheads="1"/>
          </p:cNvSpPr>
          <p:nvPr/>
        </p:nvSpPr>
        <p:spPr bwMode="auto">
          <a:xfrm>
            <a:off x="6667491" y="5051842"/>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4" name="Line 143">
            <a:extLst>
              <a:ext uri="{FF2B5EF4-FFF2-40B4-BE49-F238E27FC236}">
                <a16:creationId xmlns:a16="http://schemas.microsoft.com/office/drawing/2014/main" id="{9B39BB24-ADF5-7800-87B3-9C0AC3B4C854}"/>
              </a:ext>
            </a:extLst>
          </p:cNvPr>
          <p:cNvSpPr>
            <a:spLocks noChangeShapeType="1"/>
          </p:cNvSpPr>
          <p:nvPr/>
        </p:nvSpPr>
        <p:spPr bwMode="auto">
          <a:xfrm flipH="1">
            <a:off x="7610466" y="5042546"/>
            <a:ext cx="3238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5" name="Oval 144">
            <a:extLst>
              <a:ext uri="{FF2B5EF4-FFF2-40B4-BE49-F238E27FC236}">
                <a16:creationId xmlns:a16="http://schemas.microsoft.com/office/drawing/2014/main" id="{B1FF7895-E181-4262-9B9C-A138D0882BD0}"/>
              </a:ext>
            </a:extLst>
          </p:cNvPr>
          <p:cNvSpPr>
            <a:spLocks noChangeArrowheads="1"/>
          </p:cNvSpPr>
          <p:nvPr/>
        </p:nvSpPr>
        <p:spPr bwMode="auto">
          <a:xfrm>
            <a:off x="7724766" y="5008454"/>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6" name="Line 147">
            <a:extLst>
              <a:ext uri="{FF2B5EF4-FFF2-40B4-BE49-F238E27FC236}">
                <a16:creationId xmlns:a16="http://schemas.microsoft.com/office/drawing/2014/main" id="{EF86D18A-AF92-BD9A-8400-74F5561DDBEE}"/>
              </a:ext>
            </a:extLst>
          </p:cNvPr>
          <p:cNvSpPr>
            <a:spLocks noChangeShapeType="1"/>
          </p:cNvSpPr>
          <p:nvPr/>
        </p:nvSpPr>
        <p:spPr bwMode="auto">
          <a:xfrm flipH="1">
            <a:off x="10085378" y="5231686"/>
            <a:ext cx="6381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7" name="Line 150">
            <a:extLst>
              <a:ext uri="{FF2B5EF4-FFF2-40B4-BE49-F238E27FC236}">
                <a16:creationId xmlns:a16="http://schemas.microsoft.com/office/drawing/2014/main" id="{671C2AA9-0A4C-C537-0D8F-A976B58D5A1C}"/>
              </a:ext>
            </a:extLst>
          </p:cNvPr>
          <p:cNvSpPr>
            <a:spLocks noChangeShapeType="1"/>
          </p:cNvSpPr>
          <p:nvPr/>
        </p:nvSpPr>
        <p:spPr bwMode="auto">
          <a:xfrm flipH="1">
            <a:off x="6413491" y="5318462"/>
            <a:ext cx="3873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8" name="Oval 151">
            <a:extLst>
              <a:ext uri="{FF2B5EF4-FFF2-40B4-BE49-F238E27FC236}">
                <a16:creationId xmlns:a16="http://schemas.microsoft.com/office/drawing/2014/main" id="{F5DB405C-61C1-0438-00A9-3CA69A32C9FF}"/>
              </a:ext>
            </a:extLst>
          </p:cNvPr>
          <p:cNvSpPr>
            <a:spLocks noChangeArrowheads="1"/>
          </p:cNvSpPr>
          <p:nvPr/>
        </p:nvSpPr>
        <p:spPr bwMode="auto">
          <a:xfrm>
            <a:off x="10355253" y="5197595"/>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399" name="Oval 152">
            <a:extLst>
              <a:ext uri="{FF2B5EF4-FFF2-40B4-BE49-F238E27FC236}">
                <a16:creationId xmlns:a16="http://schemas.microsoft.com/office/drawing/2014/main" id="{316C0FBE-497C-937A-2F1B-AFDEE6AD371E}"/>
              </a:ext>
            </a:extLst>
          </p:cNvPr>
          <p:cNvSpPr>
            <a:spLocks noChangeArrowheads="1"/>
          </p:cNvSpPr>
          <p:nvPr/>
        </p:nvSpPr>
        <p:spPr bwMode="auto">
          <a:xfrm>
            <a:off x="6553191" y="5284371"/>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0" name="Line 155">
            <a:extLst>
              <a:ext uri="{FF2B5EF4-FFF2-40B4-BE49-F238E27FC236}">
                <a16:creationId xmlns:a16="http://schemas.microsoft.com/office/drawing/2014/main" id="{B00CE7E0-3EE2-2874-D240-E1B682716F93}"/>
              </a:ext>
            </a:extLst>
          </p:cNvPr>
          <p:cNvSpPr>
            <a:spLocks noChangeShapeType="1"/>
          </p:cNvSpPr>
          <p:nvPr/>
        </p:nvSpPr>
        <p:spPr bwMode="auto">
          <a:xfrm flipH="1">
            <a:off x="7645391" y="5275074"/>
            <a:ext cx="50800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1" name="Oval 156">
            <a:extLst>
              <a:ext uri="{FF2B5EF4-FFF2-40B4-BE49-F238E27FC236}">
                <a16:creationId xmlns:a16="http://schemas.microsoft.com/office/drawing/2014/main" id="{5A10A473-91D9-F64E-8F57-32139F6742FC}"/>
              </a:ext>
            </a:extLst>
          </p:cNvPr>
          <p:cNvSpPr>
            <a:spLocks noChangeArrowheads="1"/>
          </p:cNvSpPr>
          <p:nvPr/>
        </p:nvSpPr>
        <p:spPr bwMode="auto">
          <a:xfrm>
            <a:off x="7864466" y="5240983"/>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2" name="Line 159">
            <a:extLst>
              <a:ext uri="{FF2B5EF4-FFF2-40B4-BE49-F238E27FC236}">
                <a16:creationId xmlns:a16="http://schemas.microsoft.com/office/drawing/2014/main" id="{8E280582-57BC-702D-D0CB-DF7A87897BAD}"/>
              </a:ext>
            </a:extLst>
          </p:cNvPr>
          <p:cNvSpPr>
            <a:spLocks noChangeShapeType="1"/>
          </p:cNvSpPr>
          <p:nvPr/>
        </p:nvSpPr>
        <p:spPr bwMode="auto">
          <a:xfrm flipH="1">
            <a:off x="6159491" y="3368385"/>
            <a:ext cx="3492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3" name="Line 162">
            <a:extLst>
              <a:ext uri="{FF2B5EF4-FFF2-40B4-BE49-F238E27FC236}">
                <a16:creationId xmlns:a16="http://schemas.microsoft.com/office/drawing/2014/main" id="{118B98FA-A86F-3E67-42C9-59BEC2CECCC3}"/>
              </a:ext>
            </a:extLst>
          </p:cNvPr>
          <p:cNvSpPr>
            <a:spLocks noChangeShapeType="1"/>
          </p:cNvSpPr>
          <p:nvPr/>
        </p:nvSpPr>
        <p:spPr bwMode="auto">
          <a:xfrm flipH="1">
            <a:off x="5460991" y="3455160"/>
            <a:ext cx="333375"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4" name="Oval 163">
            <a:extLst>
              <a:ext uri="{FF2B5EF4-FFF2-40B4-BE49-F238E27FC236}">
                <a16:creationId xmlns:a16="http://schemas.microsoft.com/office/drawing/2014/main" id="{1FE22D8F-9A41-682E-9AEB-F5C9D0F94725}"/>
              </a:ext>
            </a:extLst>
          </p:cNvPr>
          <p:cNvSpPr>
            <a:spLocks noChangeArrowheads="1"/>
          </p:cNvSpPr>
          <p:nvPr/>
        </p:nvSpPr>
        <p:spPr bwMode="auto">
          <a:xfrm>
            <a:off x="6302365" y="3334294"/>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5" name="Oval 164">
            <a:extLst>
              <a:ext uri="{FF2B5EF4-FFF2-40B4-BE49-F238E27FC236}">
                <a16:creationId xmlns:a16="http://schemas.microsoft.com/office/drawing/2014/main" id="{14F35F33-A683-B013-B069-0F23A8D59FE0}"/>
              </a:ext>
            </a:extLst>
          </p:cNvPr>
          <p:cNvSpPr>
            <a:spLocks noChangeArrowheads="1"/>
          </p:cNvSpPr>
          <p:nvPr/>
        </p:nvSpPr>
        <p:spPr bwMode="auto">
          <a:xfrm>
            <a:off x="5581641" y="3421069"/>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6" name="Line 167">
            <a:extLst>
              <a:ext uri="{FF2B5EF4-FFF2-40B4-BE49-F238E27FC236}">
                <a16:creationId xmlns:a16="http://schemas.microsoft.com/office/drawing/2014/main" id="{51EB25C4-91FC-9EC1-5591-64FA10D13659}"/>
              </a:ext>
            </a:extLst>
          </p:cNvPr>
          <p:cNvSpPr>
            <a:spLocks noChangeShapeType="1"/>
          </p:cNvSpPr>
          <p:nvPr/>
        </p:nvSpPr>
        <p:spPr bwMode="auto">
          <a:xfrm flipH="1">
            <a:off x="5756266" y="3411772"/>
            <a:ext cx="387350"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7" name="Oval 168">
            <a:extLst>
              <a:ext uri="{FF2B5EF4-FFF2-40B4-BE49-F238E27FC236}">
                <a16:creationId xmlns:a16="http://schemas.microsoft.com/office/drawing/2014/main" id="{B11AF9BE-6A39-F1A3-0039-173E33338E3C}"/>
              </a:ext>
            </a:extLst>
          </p:cNvPr>
          <p:cNvSpPr>
            <a:spLocks noChangeArrowheads="1"/>
          </p:cNvSpPr>
          <p:nvPr/>
        </p:nvSpPr>
        <p:spPr bwMode="auto">
          <a:xfrm>
            <a:off x="5915016" y="3377681"/>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8" name="Line 171">
            <a:extLst>
              <a:ext uri="{FF2B5EF4-FFF2-40B4-BE49-F238E27FC236}">
                <a16:creationId xmlns:a16="http://schemas.microsoft.com/office/drawing/2014/main" id="{8F1153E5-C0C1-A95D-86EE-B20D09067A37}"/>
              </a:ext>
            </a:extLst>
          </p:cNvPr>
          <p:cNvSpPr>
            <a:spLocks noChangeShapeType="1"/>
          </p:cNvSpPr>
          <p:nvPr/>
        </p:nvSpPr>
        <p:spPr bwMode="auto">
          <a:xfrm flipH="1">
            <a:off x="4868853" y="2435190"/>
            <a:ext cx="29352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09" name="Line 174">
            <a:extLst>
              <a:ext uri="{FF2B5EF4-FFF2-40B4-BE49-F238E27FC236}">
                <a16:creationId xmlns:a16="http://schemas.microsoft.com/office/drawing/2014/main" id="{739E9A71-A7B0-AF20-0380-D7F10888A6DF}"/>
              </a:ext>
            </a:extLst>
          </p:cNvPr>
          <p:cNvSpPr>
            <a:spLocks noChangeShapeType="1"/>
          </p:cNvSpPr>
          <p:nvPr/>
        </p:nvSpPr>
        <p:spPr bwMode="auto">
          <a:xfrm flipH="1">
            <a:off x="4983153" y="2525064"/>
            <a:ext cx="312578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0" name="Oval 175">
            <a:extLst>
              <a:ext uri="{FF2B5EF4-FFF2-40B4-BE49-F238E27FC236}">
                <a16:creationId xmlns:a16="http://schemas.microsoft.com/office/drawing/2014/main" id="{A443D026-C945-4777-C195-5A46F59F7206}"/>
              </a:ext>
            </a:extLst>
          </p:cNvPr>
          <p:cNvSpPr>
            <a:spLocks noChangeArrowheads="1"/>
          </p:cNvSpPr>
          <p:nvPr/>
        </p:nvSpPr>
        <p:spPr bwMode="auto">
          <a:xfrm>
            <a:off x="5870566" y="2404198"/>
            <a:ext cx="68400" cy="6840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1" name="Oval 176">
            <a:extLst>
              <a:ext uri="{FF2B5EF4-FFF2-40B4-BE49-F238E27FC236}">
                <a16:creationId xmlns:a16="http://schemas.microsoft.com/office/drawing/2014/main" id="{FDAB6B7E-97D2-A3ED-FA8E-04E9C99F9925}"/>
              </a:ext>
            </a:extLst>
          </p:cNvPr>
          <p:cNvSpPr>
            <a:spLocks noChangeArrowheads="1"/>
          </p:cNvSpPr>
          <p:nvPr/>
        </p:nvSpPr>
        <p:spPr bwMode="auto">
          <a:xfrm>
            <a:off x="6048366" y="2490973"/>
            <a:ext cx="68400" cy="68400"/>
          </a:xfrm>
          <a:prstGeom prst="rect">
            <a:avLst/>
          </a:prstGeom>
          <a:solidFill>
            <a:schemeClr val="bg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2" name="Line 179">
            <a:extLst>
              <a:ext uri="{FF2B5EF4-FFF2-40B4-BE49-F238E27FC236}">
                <a16:creationId xmlns:a16="http://schemas.microsoft.com/office/drawing/2014/main" id="{BCEAB596-D32F-436F-D79F-BF50A6A8BC83}"/>
              </a:ext>
            </a:extLst>
          </p:cNvPr>
          <p:cNvSpPr>
            <a:spLocks noChangeShapeType="1"/>
          </p:cNvSpPr>
          <p:nvPr/>
        </p:nvSpPr>
        <p:spPr bwMode="auto">
          <a:xfrm flipH="1">
            <a:off x="4805353" y="2481677"/>
            <a:ext cx="2789238" cy="0"/>
          </a:xfrm>
          <a:prstGeom prst="line">
            <a:avLst/>
          </a:prstGeom>
          <a:noFill/>
          <a:ln w="1270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413" name="Oval 180">
            <a:extLst>
              <a:ext uri="{FF2B5EF4-FFF2-40B4-BE49-F238E27FC236}">
                <a16:creationId xmlns:a16="http://schemas.microsoft.com/office/drawing/2014/main" id="{7F90590F-8E8B-E244-C3A2-76C53208ABB5}"/>
              </a:ext>
            </a:extLst>
          </p:cNvPr>
          <p:cNvSpPr>
            <a:spLocks noChangeArrowheads="1"/>
          </p:cNvSpPr>
          <p:nvPr/>
        </p:nvSpPr>
        <p:spPr bwMode="auto">
          <a:xfrm>
            <a:off x="5756266" y="2447585"/>
            <a:ext cx="68400" cy="68400"/>
          </a:xfrm>
          <a:prstGeom prst="rect">
            <a:avLst/>
          </a:prstGeom>
          <a:solidFill>
            <a:schemeClr val="accent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ndParaRPr>
          </a:p>
        </p:txBody>
      </p:sp>
      <p:sp>
        <p:nvSpPr>
          <p:cNvPr id="232" name="Slide Number Placeholder 25">
            <a:extLst>
              <a:ext uri="{FF2B5EF4-FFF2-40B4-BE49-F238E27FC236}">
                <a16:creationId xmlns:a16="http://schemas.microsoft.com/office/drawing/2014/main" id="{604B0041-642C-8F42-7405-48EA2666521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0D9A532D-0755-0369-F990-9D2B6762DB7A}"/>
              </a:ext>
            </a:extLst>
          </p:cNvPr>
          <p:cNvSpPr txBox="1"/>
          <p:nvPr/>
        </p:nvSpPr>
        <p:spPr>
          <a:xfrm>
            <a:off x="9606760" y="5682529"/>
            <a:ext cx="2058577" cy="246221"/>
          </a:xfrm>
          <a:prstGeom prst="rect">
            <a:avLst/>
          </a:prstGeom>
          <a:noFill/>
        </p:spPr>
        <p:txBody>
          <a:bodyPr wrap="none" rtlCol="0">
            <a:spAutoFit/>
          </a:bodyPr>
          <a:lstStyle/>
          <a:p>
            <a:r>
              <a:rPr lang="en-GB" sz="1000" dirty="0"/>
              <a:t>Adapted from Heatley H, et al. 2023</a:t>
            </a:r>
          </a:p>
        </p:txBody>
      </p:sp>
    </p:spTree>
    <p:extLst>
      <p:ext uri="{BB962C8B-B14F-4D97-AF65-F5344CB8AC3E}">
        <p14:creationId xmlns:p14="http://schemas.microsoft.com/office/powerpoint/2010/main" val="14601811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27D7D-0CD2-EA94-9DB0-7E0267F1B6F6}"/>
              </a:ext>
            </a:extLst>
          </p:cNvPr>
          <p:cNvSpPr>
            <a:spLocks noGrp="1"/>
          </p:cNvSpPr>
          <p:nvPr>
            <p:ph type="title"/>
          </p:nvPr>
        </p:nvSpPr>
        <p:spPr/>
        <p:txBody>
          <a:bodyPr/>
          <a:lstStyle/>
          <a:p>
            <a:r>
              <a:rPr lang="en-GB" dirty="0"/>
              <a:t>SCS use is associated with a high risk of serious AEs</a:t>
            </a:r>
            <a:r>
              <a:rPr lang="en-GB" baseline="30000" dirty="0"/>
              <a:t>1</a:t>
            </a:r>
            <a:r>
              <a:rPr lang="en-GB" dirty="0"/>
              <a:t> </a:t>
            </a:r>
          </a:p>
        </p:txBody>
      </p:sp>
      <p:sp>
        <p:nvSpPr>
          <p:cNvPr id="4" name="Rectangle 3">
            <a:extLst>
              <a:ext uri="{FF2B5EF4-FFF2-40B4-BE49-F238E27FC236}">
                <a16:creationId xmlns:a16="http://schemas.microsoft.com/office/drawing/2014/main" id="{446B8412-47F5-7A20-4AFB-F43517717616}"/>
              </a:ext>
            </a:extLst>
          </p:cNvPr>
          <p:cNvSpPr/>
          <p:nvPr/>
        </p:nvSpPr>
        <p:spPr>
          <a:xfrm>
            <a:off x="1267485" y="1740655"/>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1C9D0927-4F2B-3644-ED53-F1B4590D96B2}"/>
              </a:ext>
            </a:extLst>
          </p:cNvPr>
          <p:cNvSpPr/>
          <p:nvPr/>
        </p:nvSpPr>
        <p:spPr>
          <a:xfrm>
            <a:off x="1267485" y="2182011"/>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9255C362-3494-B506-CE37-97688F738825}"/>
              </a:ext>
            </a:extLst>
          </p:cNvPr>
          <p:cNvSpPr/>
          <p:nvPr/>
        </p:nvSpPr>
        <p:spPr>
          <a:xfrm>
            <a:off x="1267485" y="2623367"/>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329A5853-F575-0B73-112A-DA9F8CDD1D2C}"/>
              </a:ext>
            </a:extLst>
          </p:cNvPr>
          <p:cNvSpPr/>
          <p:nvPr/>
        </p:nvSpPr>
        <p:spPr>
          <a:xfrm>
            <a:off x="1267485" y="3064723"/>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8BA7D07A-0F73-31D7-1D38-754C05058D4B}"/>
              </a:ext>
            </a:extLst>
          </p:cNvPr>
          <p:cNvSpPr/>
          <p:nvPr/>
        </p:nvSpPr>
        <p:spPr>
          <a:xfrm>
            <a:off x="1267485" y="3506079"/>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5FB9C22F-680F-842D-D8D0-452B1BE25E90}"/>
              </a:ext>
            </a:extLst>
          </p:cNvPr>
          <p:cNvSpPr/>
          <p:nvPr/>
        </p:nvSpPr>
        <p:spPr>
          <a:xfrm>
            <a:off x="1267485" y="3947435"/>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Rectangle 9">
            <a:extLst>
              <a:ext uri="{FF2B5EF4-FFF2-40B4-BE49-F238E27FC236}">
                <a16:creationId xmlns:a16="http://schemas.microsoft.com/office/drawing/2014/main" id="{2E2CC2A7-5857-134F-44C9-6F851081D5D0}"/>
              </a:ext>
            </a:extLst>
          </p:cNvPr>
          <p:cNvSpPr/>
          <p:nvPr/>
        </p:nvSpPr>
        <p:spPr>
          <a:xfrm>
            <a:off x="1267485" y="4388791"/>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1" name="Rectangle 10">
            <a:extLst>
              <a:ext uri="{FF2B5EF4-FFF2-40B4-BE49-F238E27FC236}">
                <a16:creationId xmlns:a16="http://schemas.microsoft.com/office/drawing/2014/main" id="{96081DD3-F995-5353-2B5E-AC268AB205AA}"/>
              </a:ext>
            </a:extLst>
          </p:cNvPr>
          <p:cNvSpPr/>
          <p:nvPr/>
        </p:nvSpPr>
        <p:spPr>
          <a:xfrm>
            <a:off x="1267485" y="4830147"/>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8B81E28B-C48C-A2CC-8BE4-F693E03D9EF0}"/>
              </a:ext>
            </a:extLst>
          </p:cNvPr>
          <p:cNvSpPr/>
          <p:nvPr/>
        </p:nvSpPr>
        <p:spPr>
          <a:xfrm>
            <a:off x="1267485" y="5286746"/>
            <a:ext cx="8827129"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cxnSp>
        <p:nvCxnSpPr>
          <p:cNvPr id="13" name="Straight Connector 12">
            <a:extLst>
              <a:ext uri="{FF2B5EF4-FFF2-40B4-BE49-F238E27FC236}">
                <a16:creationId xmlns:a16="http://schemas.microsoft.com/office/drawing/2014/main" id="{1EECA547-9935-148E-9533-73CE472219C5}"/>
              </a:ext>
            </a:extLst>
          </p:cNvPr>
          <p:cNvCxnSpPr>
            <a:cxnSpLocks/>
          </p:cNvCxnSpPr>
          <p:nvPr/>
        </p:nvCxnSpPr>
        <p:spPr>
          <a:xfrm>
            <a:off x="5425109" y="1761965"/>
            <a:ext cx="0" cy="3778728"/>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313A399-61B8-A705-193A-C5EAAE661CF7}"/>
              </a:ext>
            </a:extLst>
          </p:cNvPr>
          <p:cNvCxnSpPr>
            <a:cxnSpLocks/>
          </p:cNvCxnSpPr>
          <p:nvPr/>
        </p:nvCxnSpPr>
        <p:spPr>
          <a:xfrm flipH="1">
            <a:off x="1257300" y="5521855"/>
            <a:ext cx="8839201"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B2CB04B9-4276-B892-F2E1-8F98F1B44702}"/>
              </a:ext>
            </a:extLst>
          </p:cNvPr>
          <p:cNvCxnSpPr>
            <a:cxnSpLocks/>
          </p:cNvCxnSpPr>
          <p:nvPr/>
        </p:nvCxnSpPr>
        <p:spPr>
          <a:xfrm>
            <a:off x="521779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D53BEE3-88CA-87DC-644D-EACFB6F1FA20}"/>
              </a:ext>
            </a:extLst>
          </p:cNvPr>
          <p:cNvCxnSpPr>
            <a:cxnSpLocks/>
          </p:cNvCxnSpPr>
          <p:nvPr/>
        </p:nvCxnSpPr>
        <p:spPr>
          <a:xfrm>
            <a:off x="588772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79C6912-53EF-92D8-C50D-54AEA067B7A9}"/>
              </a:ext>
            </a:extLst>
          </p:cNvPr>
          <p:cNvCxnSpPr>
            <a:cxnSpLocks/>
          </p:cNvCxnSpPr>
          <p:nvPr/>
        </p:nvCxnSpPr>
        <p:spPr>
          <a:xfrm>
            <a:off x="623062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3966A56-9CE8-1403-FE99-651F6BAAC37B}"/>
              </a:ext>
            </a:extLst>
          </p:cNvPr>
          <p:cNvCxnSpPr>
            <a:cxnSpLocks/>
          </p:cNvCxnSpPr>
          <p:nvPr/>
        </p:nvCxnSpPr>
        <p:spPr>
          <a:xfrm>
            <a:off x="653542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2CA2C6A-248C-8F5F-8E99-BABDEF487864}"/>
              </a:ext>
            </a:extLst>
          </p:cNvPr>
          <p:cNvCxnSpPr>
            <a:cxnSpLocks/>
          </p:cNvCxnSpPr>
          <p:nvPr/>
        </p:nvCxnSpPr>
        <p:spPr>
          <a:xfrm>
            <a:off x="68211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BA2BFDB-9532-E941-60C9-CE9DDDF423C5}"/>
              </a:ext>
            </a:extLst>
          </p:cNvPr>
          <p:cNvCxnSpPr>
            <a:cxnSpLocks/>
          </p:cNvCxnSpPr>
          <p:nvPr/>
        </p:nvCxnSpPr>
        <p:spPr>
          <a:xfrm>
            <a:off x="72529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01EBEF5-16E9-8D53-C177-56269CBBC560}"/>
              </a:ext>
            </a:extLst>
          </p:cNvPr>
          <p:cNvCxnSpPr>
            <a:cxnSpLocks/>
          </p:cNvCxnSpPr>
          <p:nvPr/>
        </p:nvCxnSpPr>
        <p:spPr>
          <a:xfrm>
            <a:off x="761174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ACD927BB-7B1A-E432-3D7B-3DA971D79D24}"/>
              </a:ext>
            </a:extLst>
          </p:cNvPr>
          <p:cNvCxnSpPr>
            <a:cxnSpLocks/>
          </p:cNvCxnSpPr>
          <p:nvPr/>
        </p:nvCxnSpPr>
        <p:spPr>
          <a:xfrm>
            <a:off x="792289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E211874D-5C5C-F5BE-BEC5-36AAD6FAD30A}"/>
              </a:ext>
            </a:extLst>
          </p:cNvPr>
          <p:cNvCxnSpPr>
            <a:cxnSpLocks/>
          </p:cNvCxnSpPr>
          <p:nvPr/>
        </p:nvCxnSpPr>
        <p:spPr>
          <a:xfrm>
            <a:off x="8195945"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ED637B-2C97-3E17-6AAB-8F08D0DE5048}"/>
              </a:ext>
            </a:extLst>
          </p:cNvPr>
          <p:cNvCxnSpPr>
            <a:cxnSpLocks/>
          </p:cNvCxnSpPr>
          <p:nvPr/>
        </p:nvCxnSpPr>
        <p:spPr>
          <a:xfrm>
            <a:off x="84213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3CE9D22A-3885-5437-36B6-3F9A64A5FEEA}"/>
              </a:ext>
            </a:extLst>
          </p:cNvPr>
          <p:cNvCxnSpPr>
            <a:cxnSpLocks/>
          </p:cNvCxnSpPr>
          <p:nvPr/>
        </p:nvCxnSpPr>
        <p:spPr>
          <a:xfrm>
            <a:off x="8637270"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2595D9AD-E0EB-2969-01DF-D341D2BECEAF}"/>
              </a:ext>
            </a:extLst>
          </p:cNvPr>
          <p:cNvSpPr txBox="1"/>
          <p:nvPr/>
        </p:nvSpPr>
        <p:spPr>
          <a:xfrm>
            <a:off x="5087622"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mn-cs"/>
              </a:rPr>
              <a:t>0.9</a:t>
            </a:r>
          </a:p>
        </p:txBody>
      </p:sp>
      <p:sp>
        <p:nvSpPr>
          <p:cNvPr id="27" name="TextBox 26">
            <a:extLst>
              <a:ext uri="{FF2B5EF4-FFF2-40B4-BE49-F238E27FC236}">
                <a16:creationId xmlns:a16="http://schemas.microsoft.com/office/drawing/2014/main" id="{2B711379-0D61-0A82-9048-69CD10CD0390}"/>
              </a:ext>
            </a:extLst>
          </p:cNvPr>
          <p:cNvSpPr txBox="1"/>
          <p:nvPr/>
        </p:nvSpPr>
        <p:spPr>
          <a:xfrm>
            <a:off x="528526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latin typeface="Arial"/>
                <a:ea typeface="+mn-ea"/>
                <a:cs typeface="+mn-cs"/>
              </a:rPr>
              <a:t>1</a:t>
            </a:r>
          </a:p>
        </p:txBody>
      </p:sp>
      <p:sp>
        <p:nvSpPr>
          <p:cNvPr id="28" name="TextBox 27">
            <a:extLst>
              <a:ext uri="{FF2B5EF4-FFF2-40B4-BE49-F238E27FC236}">
                <a16:creationId xmlns:a16="http://schemas.microsoft.com/office/drawing/2014/main" id="{ACF889A4-2474-6F3E-1DA8-36BCE006C642}"/>
              </a:ext>
            </a:extLst>
          </p:cNvPr>
          <p:cNvSpPr txBox="1"/>
          <p:nvPr/>
        </p:nvSpPr>
        <p:spPr>
          <a:xfrm>
            <a:off x="6099654"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1.5</a:t>
            </a:r>
          </a:p>
        </p:txBody>
      </p:sp>
      <p:sp>
        <p:nvSpPr>
          <p:cNvPr id="29" name="TextBox 28">
            <a:extLst>
              <a:ext uri="{FF2B5EF4-FFF2-40B4-BE49-F238E27FC236}">
                <a16:creationId xmlns:a16="http://schemas.microsoft.com/office/drawing/2014/main" id="{DDBA3F65-6C56-BC44-3A73-C4E354F4B86B}"/>
              </a:ext>
            </a:extLst>
          </p:cNvPr>
          <p:cNvSpPr txBox="1"/>
          <p:nvPr/>
        </p:nvSpPr>
        <p:spPr>
          <a:xfrm>
            <a:off x="6690204"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2</a:t>
            </a:r>
          </a:p>
        </p:txBody>
      </p:sp>
      <p:sp>
        <p:nvSpPr>
          <p:cNvPr id="30" name="TextBox 29">
            <a:extLst>
              <a:ext uri="{FF2B5EF4-FFF2-40B4-BE49-F238E27FC236}">
                <a16:creationId xmlns:a16="http://schemas.microsoft.com/office/drawing/2014/main" id="{6C1F276F-10D9-5666-E4A5-41DC8290E2D9}"/>
              </a:ext>
            </a:extLst>
          </p:cNvPr>
          <p:cNvSpPr txBox="1"/>
          <p:nvPr/>
        </p:nvSpPr>
        <p:spPr>
          <a:xfrm>
            <a:off x="711406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2.5</a:t>
            </a:r>
          </a:p>
        </p:txBody>
      </p:sp>
      <p:sp>
        <p:nvSpPr>
          <p:cNvPr id="31" name="TextBox 30">
            <a:extLst>
              <a:ext uri="{FF2B5EF4-FFF2-40B4-BE49-F238E27FC236}">
                <a16:creationId xmlns:a16="http://schemas.microsoft.com/office/drawing/2014/main" id="{2722C061-E096-F8BD-435A-6AC4463BD1D0}"/>
              </a:ext>
            </a:extLst>
          </p:cNvPr>
          <p:cNvSpPr txBox="1"/>
          <p:nvPr/>
        </p:nvSpPr>
        <p:spPr>
          <a:xfrm>
            <a:off x="7478398"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3</a:t>
            </a:r>
          </a:p>
        </p:txBody>
      </p:sp>
      <p:sp>
        <p:nvSpPr>
          <p:cNvPr id="32" name="TextBox 31">
            <a:extLst>
              <a:ext uri="{FF2B5EF4-FFF2-40B4-BE49-F238E27FC236}">
                <a16:creationId xmlns:a16="http://schemas.microsoft.com/office/drawing/2014/main" id="{5865F590-37DA-A2FE-A2DA-2A929CCEC86C}"/>
              </a:ext>
            </a:extLst>
          </p:cNvPr>
          <p:cNvSpPr txBox="1"/>
          <p:nvPr/>
        </p:nvSpPr>
        <p:spPr>
          <a:xfrm>
            <a:off x="7790343"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3.5</a:t>
            </a:r>
          </a:p>
        </p:txBody>
      </p:sp>
      <p:sp>
        <p:nvSpPr>
          <p:cNvPr id="33" name="TextBox 32">
            <a:extLst>
              <a:ext uri="{FF2B5EF4-FFF2-40B4-BE49-F238E27FC236}">
                <a16:creationId xmlns:a16="http://schemas.microsoft.com/office/drawing/2014/main" id="{807F1527-30A9-728D-A557-C2799A051F43}"/>
              </a:ext>
            </a:extLst>
          </p:cNvPr>
          <p:cNvSpPr txBox="1"/>
          <p:nvPr/>
        </p:nvSpPr>
        <p:spPr>
          <a:xfrm>
            <a:off x="806418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4</a:t>
            </a:r>
          </a:p>
        </p:txBody>
      </p:sp>
      <p:sp>
        <p:nvSpPr>
          <p:cNvPr id="34" name="TextBox 33">
            <a:extLst>
              <a:ext uri="{FF2B5EF4-FFF2-40B4-BE49-F238E27FC236}">
                <a16:creationId xmlns:a16="http://schemas.microsoft.com/office/drawing/2014/main" id="{A82A5722-C0FE-C0D3-7486-471AA14ADEBF}"/>
              </a:ext>
            </a:extLst>
          </p:cNvPr>
          <p:cNvSpPr txBox="1"/>
          <p:nvPr/>
        </p:nvSpPr>
        <p:spPr>
          <a:xfrm>
            <a:off x="8502336" y="5589958"/>
            <a:ext cx="272096" cy="153888"/>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5</a:t>
            </a:r>
          </a:p>
        </p:txBody>
      </p:sp>
      <p:sp>
        <p:nvSpPr>
          <p:cNvPr id="35" name="TextBox 34">
            <a:extLst>
              <a:ext uri="{FF2B5EF4-FFF2-40B4-BE49-F238E27FC236}">
                <a16:creationId xmlns:a16="http://schemas.microsoft.com/office/drawing/2014/main" id="{11DD32ED-645A-C653-28F3-62A7D902862A}"/>
              </a:ext>
            </a:extLst>
          </p:cNvPr>
          <p:cNvSpPr txBox="1"/>
          <p:nvPr/>
        </p:nvSpPr>
        <p:spPr>
          <a:xfrm>
            <a:off x="4493424" y="1477674"/>
            <a:ext cx="1862531" cy="215444"/>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SCS vs non-SCS</a:t>
            </a:r>
          </a:p>
        </p:txBody>
      </p:sp>
      <p:sp>
        <p:nvSpPr>
          <p:cNvPr id="36" name="TextBox 35">
            <a:extLst>
              <a:ext uri="{FF2B5EF4-FFF2-40B4-BE49-F238E27FC236}">
                <a16:creationId xmlns:a16="http://schemas.microsoft.com/office/drawing/2014/main" id="{6D8680D2-7AE9-3C49-5AB5-C5A2FA70B01B}"/>
              </a:ext>
            </a:extLst>
          </p:cNvPr>
          <p:cNvSpPr txBox="1"/>
          <p:nvPr/>
        </p:nvSpPr>
        <p:spPr>
          <a:xfrm>
            <a:off x="1289687" y="1739722"/>
            <a:ext cx="365175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Osteoporosis diagnosis/fracture (N=42502, events = 209)</a:t>
            </a:r>
          </a:p>
        </p:txBody>
      </p:sp>
      <p:sp>
        <p:nvSpPr>
          <p:cNvPr id="37" name="TextBox 36">
            <a:extLst>
              <a:ext uri="{FF2B5EF4-FFF2-40B4-BE49-F238E27FC236}">
                <a16:creationId xmlns:a16="http://schemas.microsoft.com/office/drawing/2014/main" id="{ACDE8F93-87AA-CECB-6AD2-395780ED92AF}"/>
              </a:ext>
            </a:extLst>
          </p:cNvPr>
          <p:cNvSpPr txBox="1"/>
          <p:nvPr/>
        </p:nvSpPr>
        <p:spPr>
          <a:xfrm>
            <a:off x="1289687" y="196153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Pneumonia (N=48130, events = 1599)</a:t>
            </a:r>
          </a:p>
        </p:txBody>
      </p:sp>
      <p:sp>
        <p:nvSpPr>
          <p:cNvPr id="38" name="TextBox 37">
            <a:extLst>
              <a:ext uri="{FF2B5EF4-FFF2-40B4-BE49-F238E27FC236}">
                <a16:creationId xmlns:a16="http://schemas.microsoft.com/office/drawing/2014/main" id="{3EDBE77F-9A46-6F56-ADFC-DE6157462036}"/>
              </a:ext>
            </a:extLst>
          </p:cNvPr>
          <p:cNvSpPr txBox="1"/>
          <p:nvPr/>
        </p:nvSpPr>
        <p:spPr>
          <a:xfrm>
            <a:off x="1289687" y="218335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Osteoporosis diagnosis (N=46844, events = 1346)</a:t>
            </a:r>
          </a:p>
        </p:txBody>
      </p:sp>
      <p:sp>
        <p:nvSpPr>
          <p:cNvPr id="39" name="TextBox 38">
            <a:extLst>
              <a:ext uri="{FF2B5EF4-FFF2-40B4-BE49-F238E27FC236}">
                <a16:creationId xmlns:a16="http://schemas.microsoft.com/office/drawing/2014/main" id="{92B29708-81E1-180C-4DB4-7127B532CB8A}"/>
              </a:ext>
            </a:extLst>
          </p:cNvPr>
          <p:cNvSpPr txBox="1"/>
          <p:nvPr/>
        </p:nvSpPr>
        <p:spPr>
          <a:xfrm>
            <a:off x="1289687" y="240516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Heart failure (N=47140, events = 1207)</a:t>
            </a:r>
          </a:p>
        </p:txBody>
      </p:sp>
      <p:sp>
        <p:nvSpPr>
          <p:cNvPr id="40" name="TextBox 39">
            <a:extLst>
              <a:ext uri="{FF2B5EF4-FFF2-40B4-BE49-F238E27FC236}">
                <a16:creationId xmlns:a16="http://schemas.microsoft.com/office/drawing/2014/main" id="{3A0D1073-88A8-AEBE-F4B1-1071974F38C6}"/>
              </a:ext>
            </a:extLst>
          </p:cNvPr>
          <p:cNvSpPr txBox="1"/>
          <p:nvPr/>
        </p:nvSpPr>
        <p:spPr>
          <a:xfrm>
            <a:off x="1289686" y="2626982"/>
            <a:ext cx="4027478"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Cardio-cerebrovascular disease (N=44224, events = 2600)</a:t>
            </a:r>
          </a:p>
        </p:txBody>
      </p:sp>
      <p:sp>
        <p:nvSpPr>
          <p:cNvPr id="41" name="TextBox 40">
            <a:extLst>
              <a:ext uri="{FF2B5EF4-FFF2-40B4-BE49-F238E27FC236}">
                <a16:creationId xmlns:a16="http://schemas.microsoft.com/office/drawing/2014/main" id="{5EABF03E-436D-284C-3B57-4DE56E950F6C}"/>
              </a:ext>
            </a:extLst>
          </p:cNvPr>
          <p:cNvSpPr txBox="1"/>
          <p:nvPr/>
        </p:nvSpPr>
        <p:spPr>
          <a:xfrm>
            <a:off x="1289687" y="284879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Cataract (N=45296, events = 2566)</a:t>
            </a:r>
          </a:p>
        </p:txBody>
      </p:sp>
      <p:sp>
        <p:nvSpPr>
          <p:cNvPr id="42" name="TextBox 41">
            <a:extLst>
              <a:ext uri="{FF2B5EF4-FFF2-40B4-BE49-F238E27FC236}">
                <a16:creationId xmlns:a16="http://schemas.microsoft.com/office/drawing/2014/main" id="{2E31D19C-2C2F-1815-655B-EE8E1F2C8E6D}"/>
              </a:ext>
            </a:extLst>
          </p:cNvPr>
          <p:cNvSpPr txBox="1"/>
          <p:nvPr/>
        </p:nvSpPr>
        <p:spPr>
          <a:xfrm>
            <a:off x="1289687" y="307061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Myocardial infarction (N=46502, events = 944)</a:t>
            </a:r>
          </a:p>
        </p:txBody>
      </p:sp>
      <p:sp>
        <p:nvSpPr>
          <p:cNvPr id="43" name="TextBox 42">
            <a:extLst>
              <a:ext uri="{FF2B5EF4-FFF2-40B4-BE49-F238E27FC236}">
                <a16:creationId xmlns:a16="http://schemas.microsoft.com/office/drawing/2014/main" id="{8FAA9587-0A3E-8EB9-5E6C-FDDCC41976B8}"/>
              </a:ext>
            </a:extLst>
          </p:cNvPr>
          <p:cNvSpPr txBox="1"/>
          <p:nvPr/>
        </p:nvSpPr>
        <p:spPr>
          <a:xfrm>
            <a:off x="1289687" y="329242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Sleep apnoea (N=47960, events = 289)</a:t>
            </a:r>
          </a:p>
        </p:txBody>
      </p:sp>
      <p:sp>
        <p:nvSpPr>
          <p:cNvPr id="44" name="TextBox 43">
            <a:extLst>
              <a:ext uri="{FF2B5EF4-FFF2-40B4-BE49-F238E27FC236}">
                <a16:creationId xmlns:a16="http://schemas.microsoft.com/office/drawing/2014/main" id="{FA936522-1BE9-178E-9F10-59B4FE3F09F1}"/>
              </a:ext>
            </a:extLst>
          </p:cNvPr>
          <p:cNvSpPr txBox="1"/>
          <p:nvPr/>
        </p:nvSpPr>
        <p:spPr>
          <a:xfrm>
            <a:off x="1289687" y="351424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Renal impairment (N=40274, events = 4973)</a:t>
            </a:r>
          </a:p>
        </p:txBody>
      </p:sp>
      <p:sp>
        <p:nvSpPr>
          <p:cNvPr id="45" name="TextBox 44">
            <a:extLst>
              <a:ext uri="{FF2B5EF4-FFF2-40B4-BE49-F238E27FC236}">
                <a16:creationId xmlns:a16="http://schemas.microsoft.com/office/drawing/2014/main" id="{19B3484C-31D2-8958-34C2-4305B11C6FF8}"/>
              </a:ext>
            </a:extLst>
          </p:cNvPr>
          <p:cNvSpPr txBox="1"/>
          <p:nvPr/>
        </p:nvSpPr>
        <p:spPr>
          <a:xfrm>
            <a:off x="1289687" y="373605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Depression/anxiety (N=15922, events = 2811)</a:t>
            </a:r>
          </a:p>
        </p:txBody>
      </p:sp>
      <p:sp>
        <p:nvSpPr>
          <p:cNvPr id="46" name="TextBox 45">
            <a:extLst>
              <a:ext uri="{FF2B5EF4-FFF2-40B4-BE49-F238E27FC236}">
                <a16:creationId xmlns:a16="http://schemas.microsoft.com/office/drawing/2014/main" id="{CB85C22C-7B1E-5CB4-5F8E-38CA88F2E66F}"/>
              </a:ext>
            </a:extLst>
          </p:cNvPr>
          <p:cNvSpPr txBox="1"/>
          <p:nvPr/>
        </p:nvSpPr>
        <p:spPr>
          <a:xfrm>
            <a:off x="1289687" y="3957872"/>
            <a:ext cx="3680434"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Cerebrovascular accident (N=46456, events = 1274)</a:t>
            </a:r>
          </a:p>
        </p:txBody>
      </p:sp>
      <p:sp>
        <p:nvSpPr>
          <p:cNvPr id="47" name="TextBox 46">
            <a:extLst>
              <a:ext uri="{FF2B5EF4-FFF2-40B4-BE49-F238E27FC236}">
                <a16:creationId xmlns:a16="http://schemas.microsoft.com/office/drawing/2014/main" id="{DE760A24-D738-F827-D572-3097E0004880}"/>
              </a:ext>
            </a:extLst>
          </p:cNvPr>
          <p:cNvSpPr txBox="1"/>
          <p:nvPr/>
        </p:nvSpPr>
        <p:spPr>
          <a:xfrm>
            <a:off x="1289687" y="417968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Peptic ulcer (N=46298, events = 354)</a:t>
            </a:r>
          </a:p>
        </p:txBody>
      </p:sp>
      <p:sp>
        <p:nvSpPr>
          <p:cNvPr id="48" name="TextBox 47">
            <a:extLst>
              <a:ext uri="{FF2B5EF4-FFF2-40B4-BE49-F238E27FC236}">
                <a16:creationId xmlns:a16="http://schemas.microsoft.com/office/drawing/2014/main" id="{9B7F5497-B2D0-2CB7-072F-22870742AC80}"/>
              </a:ext>
            </a:extLst>
          </p:cNvPr>
          <p:cNvSpPr txBox="1"/>
          <p:nvPr/>
        </p:nvSpPr>
        <p:spPr>
          <a:xfrm>
            <a:off x="1289687" y="4401502"/>
            <a:ext cx="35332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Type 2 diabetes mellitus (N=43616, events = 2946)</a:t>
            </a:r>
          </a:p>
        </p:txBody>
      </p:sp>
      <p:sp>
        <p:nvSpPr>
          <p:cNvPr id="49" name="TextBox 48">
            <a:extLst>
              <a:ext uri="{FF2B5EF4-FFF2-40B4-BE49-F238E27FC236}">
                <a16:creationId xmlns:a16="http://schemas.microsoft.com/office/drawing/2014/main" id="{BF106DB6-CEB8-549A-0A31-838F6C3BDE40}"/>
              </a:ext>
            </a:extLst>
          </p:cNvPr>
          <p:cNvSpPr txBox="1"/>
          <p:nvPr/>
        </p:nvSpPr>
        <p:spPr>
          <a:xfrm>
            <a:off x="1289687" y="462331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Glaucoma (N=46848, events = 706)</a:t>
            </a:r>
          </a:p>
        </p:txBody>
      </p:sp>
      <p:sp>
        <p:nvSpPr>
          <p:cNvPr id="50" name="TextBox 49">
            <a:extLst>
              <a:ext uri="{FF2B5EF4-FFF2-40B4-BE49-F238E27FC236}">
                <a16:creationId xmlns:a16="http://schemas.microsoft.com/office/drawing/2014/main" id="{2ABD37F7-2C0D-8C94-4B5D-8475F5BF453E}"/>
              </a:ext>
            </a:extLst>
          </p:cNvPr>
          <p:cNvSpPr txBox="1"/>
          <p:nvPr/>
        </p:nvSpPr>
        <p:spPr>
          <a:xfrm>
            <a:off x="1289687" y="4845132"/>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BMI increase (N=25788, events = 14395)</a:t>
            </a:r>
          </a:p>
        </p:txBody>
      </p:sp>
      <p:sp>
        <p:nvSpPr>
          <p:cNvPr id="51" name="TextBox 50">
            <a:extLst>
              <a:ext uri="{FF2B5EF4-FFF2-40B4-BE49-F238E27FC236}">
                <a16:creationId xmlns:a16="http://schemas.microsoft.com/office/drawing/2014/main" id="{8DA56CA3-ABBD-CD18-DA71-45EC23F6D8F7}"/>
              </a:ext>
            </a:extLst>
          </p:cNvPr>
          <p:cNvSpPr txBox="1"/>
          <p:nvPr/>
        </p:nvSpPr>
        <p:spPr>
          <a:xfrm>
            <a:off x="1289687" y="5066947"/>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Hypertension (N=24496, events = 2612)</a:t>
            </a:r>
          </a:p>
        </p:txBody>
      </p:sp>
      <p:sp>
        <p:nvSpPr>
          <p:cNvPr id="52" name="TextBox 51">
            <a:extLst>
              <a:ext uri="{FF2B5EF4-FFF2-40B4-BE49-F238E27FC236}">
                <a16:creationId xmlns:a16="http://schemas.microsoft.com/office/drawing/2014/main" id="{E86A48D4-62F9-9B9B-066E-CBB8102B7A14}"/>
              </a:ext>
            </a:extLst>
          </p:cNvPr>
          <p:cNvSpPr txBox="1"/>
          <p:nvPr/>
        </p:nvSpPr>
        <p:spPr>
          <a:xfrm>
            <a:off x="1289687" y="5288755"/>
            <a:ext cx="3464535"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i="0" u="none" strike="noStrike" kern="1200" cap="none" spc="0" normalizeH="0" baseline="0" noProof="0">
                <a:ln>
                  <a:noFill/>
                </a:ln>
                <a:effectLst/>
                <a:uLnTx/>
                <a:uFillTx/>
                <a:ea typeface="+mn-ea"/>
                <a:cs typeface="+mn-cs"/>
              </a:rPr>
              <a:t>Dyslipidaemia (N=33806, events = 5869)</a:t>
            </a:r>
          </a:p>
        </p:txBody>
      </p:sp>
      <p:sp>
        <p:nvSpPr>
          <p:cNvPr id="53" name="TextBox 52">
            <a:extLst>
              <a:ext uri="{FF2B5EF4-FFF2-40B4-BE49-F238E27FC236}">
                <a16:creationId xmlns:a16="http://schemas.microsoft.com/office/drawing/2014/main" id="{682A014D-68CC-2A71-B9B8-D3D8DF7B2CB9}"/>
              </a:ext>
            </a:extLst>
          </p:cNvPr>
          <p:cNvSpPr txBox="1"/>
          <p:nvPr/>
        </p:nvSpPr>
        <p:spPr>
          <a:xfrm>
            <a:off x="8900162" y="1730428"/>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3.11 (1.87, 5.19)</a:t>
            </a:r>
          </a:p>
        </p:txBody>
      </p:sp>
      <p:sp>
        <p:nvSpPr>
          <p:cNvPr id="54" name="TextBox 53">
            <a:extLst>
              <a:ext uri="{FF2B5EF4-FFF2-40B4-BE49-F238E27FC236}">
                <a16:creationId xmlns:a16="http://schemas.microsoft.com/office/drawing/2014/main" id="{0F5A3513-FA88-8B0C-7C62-233D69128317}"/>
              </a:ext>
            </a:extLst>
          </p:cNvPr>
          <p:cNvSpPr txBox="1"/>
          <p:nvPr/>
        </p:nvSpPr>
        <p:spPr>
          <a:xfrm>
            <a:off x="8900162" y="1950455"/>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2.68 (2.30, 3.11)</a:t>
            </a:r>
          </a:p>
        </p:txBody>
      </p:sp>
      <p:sp>
        <p:nvSpPr>
          <p:cNvPr id="55" name="TextBox 54">
            <a:extLst>
              <a:ext uri="{FF2B5EF4-FFF2-40B4-BE49-F238E27FC236}">
                <a16:creationId xmlns:a16="http://schemas.microsoft.com/office/drawing/2014/main" id="{322C5C0D-BDFE-791D-1ED4-B487D280444A}"/>
              </a:ext>
            </a:extLst>
          </p:cNvPr>
          <p:cNvSpPr txBox="1"/>
          <p:nvPr/>
        </p:nvSpPr>
        <p:spPr>
          <a:xfrm>
            <a:off x="8900162" y="2170482"/>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1.96 (1.63, 2.34)</a:t>
            </a:r>
          </a:p>
        </p:txBody>
      </p:sp>
      <p:sp>
        <p:nvSpPr>
          <p:cNvPr id="56" name="TextBox 55">
            <a:extLst>
              <a:ext uri="{FF2B5EF4-FFF2-40B4-BE49-F238E27FC236}">
                <a16:creationId xmlns:a16="http://schemas.microsoft.com/office/drawing/2014/main" id="{0EE3ED8C-E462-0C84-EF51-6989E8C51E2C}"/>
              </a:ext>
            </a:extLst>
          </p:cNvPr>
          <p:cNvSpPr txBox="1"/>
          <p:nvPr/>
        </p:nvSpPr>
        <p:spPr>
          <a:xfrm>
            <a:off x="8900162" y="2390509"/>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1.63 (1.32, 2.00)</a:t>
            </a:r>
          </a:p>
        </p:txBody>
      </p:sp>
      <p:sp>
        <p:nvSpPr>
          <p:cNvPr id="57" name="TextBox 56">
            <a:extLst>
              <a:ext uri="{FF2B5EF4-FFF2-40B4-BE49-F238E27FC236}">
                <a16:creationId xmlns:a16="http://schemas.microsoft.com/office/drawing/2014/main" id="{D39099E1-665B-2B8B-47F2-5BAD26C7405D}"/>
              </a:ext>
            </a:extLst>
          </p:cNvPr>
          <p:cNvSpPr txBox="1"/>
          <p:nvPr/>
        </p:nvSpPr>
        <p:spPr>
          <a:xfrm>
            <a:off x="8900162" y="2610536"/>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1.53 (1.36, 1.72)</a:t>
            </a:r>
          </a:p>
        </p:txBody>
      </p:sp>
      <p:sp>
        <p:nvSpPr>
          <p:cNvPr id="58" name="TextBox 57">
            <a:extLst>
              <a:ext uri="{FF2B5EF4-FFF2-40B4-BE49-F238E27FC236}">
                <a16:creationId xmlns:a16="http://schemas.microsoft.com/office/drawing/2014/main" id="{58D67169-7084-C163-58BF-5A6EA40ECD1F}"/>
              </a:ext>
            </a:extLst>
          </p:cNvPr>
          <p:cNvSpPr txBox="1"/>
          <p:nvPr/>
        </p:nvSpPr>
        <p:spPr>
          <a:xfrm>
            <a:off x="8900162" y="2830563"/>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1.50 (1.31, 1.73)</a:t>
            </a:r>
          </a:p>
        </p:txBody>
      </p:sp>
      <p:sp>
        <p:nvSpPr>
          <p:cNvPr id="59" name="TextBox 58">
            <a:extLst>
              <a:ext uri="{FF2B5EF4-FFF2-40B4-BE49-F238E27FC236}">
                <a16:creationId xmlns:a16="http://schemas.microsoft.com/office/drawing/2014/main" id="{2B0AC34E-A189-A5D5-B4FC-758523CF90F2}"/>
              </a:ext>
            </a:extLst>
          </p:cNvPr>
          <p:cNvSpPr txBox="1"/>
          <p:nvPr/>
        </p:nvSpPr>
        <p:spPr>
          <a:xfrm>
            <a:off x="8900162" y="3050590"/>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1.41 (1.15, 1.73)</a:t>
            </a:r>
          </a:p>
        </p:txBody>
      </p:sp>
      <p:sp>
        <p:nvSpPr>
          <p:cNvPr id="60" name="TextBox 59">
            <a:extLst>
              <a:ext uri="{FF2B5EF4-FFF2-40B4-BE49-F238E27FC236}">
                <a16:creationId xmlns:a16="http://schemas.microsoft.com/office/drawing/2014/main" id="{2BE773D5-6D89-5608-8616-5D16A8A5AFF3}"/>
              </a:ext>
            </a:extLst>
          </p:cNvPr>
          <p:cNvSpPr txBox="1"/>
          <p:nvPr/>
        </p:nvSpPr>
        <p:spPr>
          <a:xfrm>
            <a:off x="8900162" y="3270617"/>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1.40 (1.04, 1.86)</a:t>
            </a:r>
          </a:p>
        </p:txBody>
      </p:sp>
      <p:sp>
        <p:nvSpPr>
          <p:cNvPr id="61" name="TextBox 60">
            <a:extLst>
              <a:ext uri="{FF2B5EF4-FFF2-40B4-BE49-F238E27FC236}">
                <a16:creationId xmlns:a16="http://schemas.microsoft.com/office/drawing/2014/main" id="{BA25327D-7DA2-6276-235D-A245FE6217D7}"/>
              </a:ext>
            </a:extLst>
          </p:cNvPr>
          <p:cNvSpPr txBox="1"/>
          <p:nvPr/>
        </p:nvSpPr>
        <p:spPr>
          <a:xfrm>
            <a:off x="8900162" y="3490644"/>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1.36 (1.26, 1.47)</a:t>
            </a:r>
          </a:p>
        </p:txBody>
      </p:sp>
      <p:sp>
        <p:nvSpPr>
          <p:cNvPr id="62" name="TextBox 61">
            <a:extLst>
              <a:ext uri="{FF2B5EF4-FFF2-40B4-BE49-F238E27FC236}">
                <a16:creationId xmlns:a16="http://schemas.microsoft.com/office/drawing/2014/main" id="{7D21189A-3664-B64A-F42A-4213CC0B9768}"/>
              </a:ext>
            </a:extLst>
          </p:cNvPr>
          <p:cNvSpPr txBox="1"/>
          <p:nvPr/>
        </p:nvSpPr>
        <p:spPr>
          <a:xfrm>
            <a:off x="8900162" y="3710671"/>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1.31 (1.21, 1.41)</a:t>
            </a:r>
          </a:p>
        </p:txBody>
      </p:sp>
      <p:sp>
        <p:nvSpPr>
          <p:cNvPr id="63" name="TextBox 62">
            <a:extLst>
              <a:ext uri="{FF2B5EF4-FFF2-40B4-BE49-F238E27FC236}">
                <a16:creationId xmlns:a16="http://schemas.microsoft.com/office/drawing/2014/main" id="{DF69505D-72B5-E19B-94FB-1B133A5B5E5F}"/>
              </a:ext>
            </a:extLst>
          </p:cNvPr>
          <p:cNvSpPr txBox="1"/>
          <p:nvPr/>
        </p:nvSpPr>
        <p:spPr>
          <a:xfrm>
            <a:off x="8900162" y="3930698"/>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1.30 (1.10, 1.55)</a:t>
            </a:r>
          </a:p>
        </p:txBody>
      </p:sp>
      <p:sp>
        <p:nvSpPr>
          <p:cNvPr id="64" name="TextBox 63">
            <a:extLst>
              <a:ext uri="{FF2B5EF4-FFF2-40B4-BE49-F238E27FC236}">
                <a16:creationId xmlns:a16="http://schemas.microsoft.com/office/drawing/2014/main" id="{1CEE139B-C39F-4030-BDAA-75F5CC5E3D56}"/>
              </a:ext>
            </a:extLst>
          </p:cNvPr>
          <p:cNvSpPr txBox="1"/>
          <p:nvPr/>
        </p:nvSpPr>
        <p:spPr>
          <a:xfrm>
            <a:off x="8900162" y="4150725"/>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1.28 (0.94, 1.74)</a:t>
            </a:r>
          </a:p>
        </p:txBody>
      </p:sp>
      <p:sp>
        <p:nvSpPr>
          <p:cNvPr id="65" name="TextBox 64">
            <a:extLst>
              <a:ext uri="{FF2B5EF4-FFF2-40B4-BE49-F238E27FC236}">
                <a16:creationId xmlns:a16="http://schemas.microsoft.com/office/drawing/2014/main" id="{9B6A2EE0-7B8A-A523-4E23-7204F522E862}"/>
              </a:ext>
            </a:extLst>
          </p:cNvPr>
          <p:cNvSpPr txBox="1"/>
          <p:nvPr/>
        </p:nvSpPr>
        <p:spPr>
          <a:xfrm>
            <a:off x="8900162" y="4370752"/>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1.26 (1.15, 1.37)</a:t>
            </a:r>
          </a:p>
        </p:txBody>
      </p:sp>
      <p:sp>
        <p:nvSpPr>
          <p:cNvPr id="66" name="TextBox 65">
            <a:extLst>
              <a:ext uri="{FF2B5EF4-FFF2-40B4-BE49-F238E27FC236}">
                <a16:creationId xmlns:a16="http://schemas.microsoft.com/office/drawing/2014/main" id="{491D20EF-44AC-8121-1005-DA8A936AFCA8}"/>
              </a:ext>
            </a:extLst>
          </p:cNvPr>
          <p:cNvSpPr txBox="1"/>
          <p:nvPr/>
        </p:nvSpPr>
        <p:spPr>
          <a:xfrm>
            <a:off x="8900162" y="4590779"/>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1.23 (0.99, 1.53)</a:t>
            </a:r>
          </a:p>
        </p:txBody>
      </p:sp>
      <p:sp>
        <p:nvSpPr>
          <p:cNvPr id="67" name="TextBox 66">
            <a:extLst>
              <a:ext uri="{FF2B5EF4-FFF2-40B4-BE49-F238E27FC236}">
                <a16:creationId xmlns:a16="http://schemas.microsoft.com/office/drawing/2014/main" id="{ADCA6737-DE45-0216-34F6-893DE491BC58}"/>
              </a:ext>
            </a:extLst>
          </p:cNvPr>
          <p:cNvSpPr txBox="1"/>
          <p:nvPr/>
        </p:nvSpPr>
        <p:spPr>
          <a:xfrm>
            <a:off x="8900162" y="4810806"/>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1.14 (1.10, 1.18)</a:t>
            </a:r>
          </a:p>
        </p:txBody>
      </p:sp>
      <p:sp>
        <p:nvSpPr>
          <p:cNvPr id="68" name="TextBox 67">
            <a:extLst>
              <a:ext uri="{FF2B5EF4-FFF2-40B4-BE49-F238E27FC236}">
                <a16:creationId xmlns:a16="http://schemas.microsoft.com/office/drawing/2014/main" id="{70CC9951-440E-52EB-AD64-6CC6436A83B1}"/>
              </a:ext>
            </a:extLst>
          </p:cNvPr>
          <p:cNvSpPr txBox="1"/>
          <p:nvPr/>
        </p:nvSpPr>
        <p:spPr>
          <a:xfrm>
            <a:off x="8900162" y="5030833"/>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1.06 (0.97, 1.16)</a:t>
            </a:r>
          </a:p>
        </p:txBody>
      </p:sp>
      <p:sp>
        <p:nvSpPr>
          <p:cNvPr id="69" name="TextBox 68">
            <a:extLst>
              <a:ext uri="{FF2B5EF4-FFF2-40B4-BE49-F238E27FC236}">
                <a16:creationId xmlns:a16="http://schemas.microsoft.com/office/drawing/2014/main" id="{23E3FE80-144A-21D7-30CE-A134371013F5}"/>
              </a:ext>
            </a:extLst>
          </p:cNvPr>
          <p:cNvSpPr txBox="1"/>
          <p:nvPr/>
        </p:nvSpPr>
        <p:spPr>
          <a:xfrm>
            <a:off x="8900162" y="5288755"/>
            <a:ext cx="1177288" cy="24622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1.03 (0.97, 1.09</a:t>
            </a:r>
            <a:r>
              <a:rPr kumimoji="0" lang="en-GB" sz="1000" b="0" i="0" u="none" strike="noStrike" kern="1200" cap="none" spc="0" normalizeH="0" baseline="0" noProof="0">
                <a:ln>
                  <a:noFill/>
                </a:ln>
                <a:effectLst/>
                <a:uLnTx/>
                <a:uFillTx/>
                <a:latin typeface="Arial"/>
                <a:ea typeface="+mn-ea"/>
                <a:cs typeface="+mn-cs"/>
              </a:rPr>
              <a:t>)</a:t>
            </a:r>
          </a:p>
        </p:txBody>
      </p:sp>
      <p:grpSp>
        <p:nvGrpSpPr>
          <p:cNvPr id="149" name="Group 148">
            <a:extLst>
              <a:ext uri="{FF2B5EF4-FFF2-40B4-BE49-F238E27FC236}">
                <a16:creationId xmlns:a16="http://schemas.microsoft.com/office/drawing/2014/main" id="{4B1A40EA-16C2-ECC0-BFF0-578FBD122CBE}"/>
              </a:ext>
            </a:extLst>
          </p:cNvPr>
          <p:cNvGrpSpPr/>
          <p:nvPr/>
        </p:nvGrpSpPr>
        <p:grpSpPr>
          <a:xfrm>
            <a:off x="5317900" y="1782964"/>
            <a:ext cx="3394556" cy="3711034"/>
            <a:chOff x="5483443" y="1782964"/>
            <a:chExt cx="3394556" cy="3711034"/>
          </a:xfrm>
        </p:grpSpPr>
        <p:cxnSp>
          <p:nvCxnSpPr>
            <p:cNvPr id="70" name="Straight Connector 69">
              <a:extLst>
                <a:ext uri="{FF2B5EF4-FFF2-40B4-BE49-F238E27FC236}">
                  <a16:creationId xmlns:a16="http://schemas.microsoft.com/office/drawing/2014/main" id="{A435AAB7-0519-680B-783E-09904327252F}"/>
                </a:ext>
              </a:extLst>
            </p:cNvPr>
            <p:cNvCxnSpPr>
              <a:cxnSpLocks/>
            </p:cNvCxnSpPr>
            <p:nvPr/>
          </p:nvCxnSpPr>
          <p:spPr>
            <a:xfrm flipH="1">
              <a:off x="6861999" y="1834982"/>
              <a:ext cx="2016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FE1936E2-9ABE-6DCC-2933-DC22186B187B}"/>
                </a:ext>
              </a:extLst>
            </p:cNvPr>
            <p:cNvCxnSpPr>
              <a:cxnSpLocks/>
            </p:cNvCxnSpPr>
            <p:nvPr/>
          </p:nvCxnSpPr>
          <p:spPr>
            <a:xfrm flipH="1">
              <a:off x="7221440" y="1889751"/>
              <a:ext cx="11683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41A72DE5-BB4E-DD16-87A1-601453EFF60D}"/>
                </a:ext>
              </a:extLst>
            </p:cNvPr>
            <p:cNvCxnSpPr>
              <a:cxnSpLocks/>
            </p:cNvCxnSpPr>
            <p:nvPr/>
          </p:nvCxnSpPr>
          <p:spPr>
            <a:xfrm flipH="1">
              <a:off x="7278907" y="2070725"/>
              <a:ext cx="58578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F352ADB-CE95-E57D-D38C-BBE1C023E21E}"/>
                </a:ext>
              </a:extLst>
            </p:cNvPr>
            <p:cNvCxnSpPr>
              <a:cxnSpLocks/>
            </p:cNvCxnSpPr>
            <p:nvPr/>
          </p:nvCxnSpPr>
          <p:spPr>
            <a:xfrm flipH="1">
              <a:off x="7512268" y="2125494"/>
              <a:ext cx="37909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FC9AB2F7-5D16-2543-8F6B-A2CB5A9C4595}"/>
                </a:ext>
              </a:extLst>
            </p:cNvPr>
            <p:cNvCxnSpPr>
              <a:cxnSpLocks/>
            </p:cNvCxnSpPr>
            <p:nvPr/>
          </p:nvCxnSpPr>
          <p:spPr>
            <a:xfrm flipH="1">
              <a:off x="6595488" y="2277100"/>
              <a:ext cx="70961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CF223050-F965-05E1-C4CE-AF857A71A931}"/>
                </a:ext>
              </a:extLst>
            </p:cNvPr>
            <p:cNvCxnSpPr>
              <a:cxnSpLocks/>
            </p:cNvCxnSpPr>
            <p:nvPr/>
          </p:nvCxnSpPr>
          <p:spPr>
            <a:xfrm flipH="1">
              <a:off x="6886033" y="2331869"/>
              <a:ext cx="4404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a:extLst>
                <a:ext uri="{FF2B5EF4-FFF2-40B4-BE49-F238E27FC236}">
                  <a16:creationId xmlns:a16="http://schemas.microsoft.com/office/drawing/2014/main" id="{308734CE-8376-3850-3B49-57EE84D82E55}"/>
                </a:ext>
              </a:extLst>
            </p:cNvPr>
            <p:cNvCxnSpPr>
              <a:cxnSpLocks/>
            </p:cNvCxnSpPr>
            <p:nvPr/>
          </p:nvCxnSpPr>
          <p:spPr>
            <a:xfrm flipH="1">
              <a:off x="6181151" y="2508875"/>
              <a:ext cx="80009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47811CB3-D31B-8367-3DEB-F5D3B856AE06}"/>
                </a:ext>
              </a:extLst>
            </p:cNvPr>
            <p:cNvCxnSpPr>
              <a:cxnSpLocks/>
            </p:cNvCxnSpPr>
            <p:nvPr/>
          </p:nvCxnSpPr>
          <p:spPr>
            <a:xfrm flipH="1">
              <a:off x="6914132" y="2563644"/>
              <a:ext cx="3957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93C84B2C-8DBC-68DA-40FD-B99C6DB6C957}"/>
                </a:ext>
              </a:extLst>
            </p:cNvPr>
            <p:cNvCxnSpPr>
              <a:cxnSpLocks/>
            </p:cNvCxnSpPr>
            <p:nvPr/>
          </p:nvCxnSpPr>
          <p:spPr>
            <a:xfrm flipH="1">
              <a:off x="6222574" y="2722394"/>
              <a:ext cx="44673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F8873E5F-6D5C-FB14-C5BD-B22BFD962F55}"/>
                </a:ext>
              </a:extLst>
            </p:cNvPr>
            <p:cNvCxnSpPr>
              <a:cxnSpLocks/>
            </p:cNvCxnSpPr>
            <p:nvPr/>
          </p:nvCxnSpPr>
          <p:spPr>
            <a:xfrm flipH="1">
              <a:off x="6733157" y="2777163"/>
              <a:ext cx="252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F6DFD2AD-A751-057B-C1C0-7A698C5F4B43}"/>
                </a:ext>
              </a:extLst>
            </p:cNvPr>
            <p:cNvCxnSpPr>
              <a:cxnSpLocks/>
            </p:cNvCxnSpPr>
            <p:nvPr/>
          </p:nvCxnSpPr>
          <p:spPr>
            <a:xfrm flipH="1">
              <a:off x="6152574" y="2944644"/>
              <a:ext cx="54379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DE1C8FF1-0423-9D3D-1C70-7898C50EA19D}"/>
                </a:ext>
              </a:extLst>
            </p:cNvPr>
            <p:cNvCxnSpPr>
              <a:cxnSpLocks/>
            </p:cNvCxnSpPr>
            <p:nvPr/>
          </p:nvCxnSpPr>
          <p:spPr>
            <a:xfrm flipH="1">
              <a:off x="6627712" y="2999413"/>
              <a:ext cx="2528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25A5DD97-D6B1-03F1-588C-42D8D2E7AD4E}"/>
                </a:ext>
              </a:extLst>
            </p:cNvPr>
            <p:cNvCxnSpPr>
              <a:cxnSpLocks/>
            </p:cNvCxnSpPr>
            <p:nvPr/>
          </p:nvCxnSpPr>
          <p:spPr>
            <a:xfrm flipH="1">
              <a:off x="5890637" y="3154988"/>
              <a:ext cx="78749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2F55599B-1089-DCA6-2EC6-703950188D95}"/>
                </a:ext>
              </a:extLst>
            </p:cNvPr>
            <p:cNvCxnSpPr>
              <a:cxnSpLocks/>
            </p:cNvCxnSpPr>
            <p:nvPr/>
          </p:nvCxnSpPr>
          <p:spPr>
            <a:xfrm flipH="1">
              <a:off x="6627713" y="3209757"/>
              <a:ext cx="44164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AE0A1CFD-15A5-BDAC-01D8-C172BB0EA3F1}"/>
                </a:ext>
              </a:extLst>
            </p:cNvPr>
            <p:cNvCxnSpPr>
              <a:cxnSpLocks/>
            </p:cNvCxnSpPr>
            <p:nvPr/>
          </p:nvCxnSpPr>
          <p:spPr>
            <a:xfrm flipH="1">
              <a:off x="5692993" y="3387557"/>
              <a:ext cx="112871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5A740578-1E02-789F-5718-2E8760FB3FE7}"/>
                </a:ext>
              </a:extLst>
            </p:cNvPr>
            <p:cNvCxnSpPr>
              <a:cxnSpLocks/>
            </p:cNvCxnSpPr>
            <p:nvPr/>
          </p:nvCxnSpPr>
          <p:spPr>
            <a:xfrm flipH="1">
              <a:off x="6404987" y="3442326"/>
              <a:ext cx="8477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7F1F3396-F46F-C147-82A3-ECE73D9DA990}"/>
                </a:ext>
              </a:extLst>
            </p:cNvPr>
            <p:cNvCxnSpPr>
              <a:cxnSpLocks/>
            </p:cNvCxnSpPr>
            <p:nvPr/>
          </p:nvCxnSpPr>
          <p:spPr>
            <a:xfrm flipH="1">
              <a:off x="6083519" y="3616157"/>
              <a:ext cx="27860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2C0A2A9E-91DD-BD43-C03F-4482CB5EB7C9}"/>
                </a:ext>
              </a:extLst>
            </p:cNvPr>
            <p:cNvCxnSpPr>
              <a:cxnSpLocks/>
            </p:cNvCxnSpPr>
            <p:nvPr/>
          </p:nvCxnSpPr>
          <p:spPr>
            <a:xfrm flipH="1">
              <a:off x="6500237" y="3670926"/>
              <a:ext cx="214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D84B37EF-010E-92DA-0FE9-73DDC4958F41}"/>
                </a:ext>
              </a:extLst>
            </p:cNvPr>
            <p:cNvCxnSpPr>
              <a:cxnSpLocks/>
            </p:cNvCxnSpPr>
            <p:nvPr/>
          </p:nvCxnSpPr>
          <p:spPr>
            <a:xfrm flipH="1">
              <a:off x="6025599" y="3830470"/>
              <a:ext cx="24603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127D52F0-5A88-B931-9637-4056357BF3DC}"/>
                </a:ext>
              </a:extLst>
            </p:cNvPr>
            <p:cNvCxnSpPr>
              <a:cxnSpLocks/>
            </p:cNvCxnSpPr>
            <p:nvPr/>
          </p:nvCxnSpPr>
          <p:spPr>
            <a:xfrm flipH="1">
              <a:off x="5916831" y="3885239"/>
              <a:ext cx="2143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5FD3EDE0-65D7-6FBB-97D6-7A5EA9733B07}"/>
                </a:ext>
              </a:extLst>
            </p:cNvPr>
            <p:cNvCxnSpPr>
              <a:cxnSpLocks/>
            </p:cNvCxnSpPr>
            <p:nvPr/>
          </p:nvCxnSpPr>
          <p:spPr>
            <a:xfrm flipH="1">
              <a:off x="5803967" y="4037639"/>
              <a:ext cx="62245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96FEB7EE-D65D-0169-D6EA-7277AAFCDC80}"/>
                </a:ext>
              </a:extLst>
            </p:cNvPr>
            <p:cNvCxnSpPr>
              <a:cxnSpLocks/>
            </p:cNvCxnSpPr>
            <p:nvPr/>
          </p:nvCxnSpPr>
          <p:spPr>
            <a:xfrm flipH="1">
              <a:off x="6217267" y="4092408"/>
              <a:ext cx="3610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74639B45-0EAE-F3EE-A95E-07982EEF0ECE}"/>
                </a:ext>
              </a:extLst>
            </p:cNvPr>
            <p:cNvCxnSpPr>
              <a:cxnSpLocks/>
            </p:cNvCxnSpPr>
            <p:nvPr/>
          </p:nvCxnSpPr>
          <p:spPr>
            <a:xfrm flipH="1">
              <a:off x="5483443" y="4255920"/>
              <a:ext cx="12129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F02E19C3-A682-5576-70ED-809A247A4448}"/>
                </a:ext>
              </a:extLst>
            </p:cNvPr>
            <p:cNvCxnSpPr>
              <a:cxnSpLocks/>
            </p:cNvCxnSpPr>
            <p:nvPr/>
          </p:nvCxnSpPr>
          <p:spPr>
            <a:xfrm flipH="1">
              <a:off x="5873968" y="4310689"/>
              <a:ext cx="6724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BA203A6A-C6D2-6CB4-954A-A02857F9BABE}"/>
                </a:ext>
              </a:extLst>
            </p:cNvPr>
            <p:cNvCxnSpPr>
              <a:cxnSpLocks/>
            </p:cNvCxnSpPr>
            <p:nvPr/>
          </p:nvCxnSpPr>
          <p:spPr>
            <a:xfrm flipH="1">
              <a:off x="5893019" y="4495633"/>
              <a:ext cx="34289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95D311B7-C3B1-F305-13A5-9C089DB86D48}"/>
                </a:ext>
              </a:extLst>
            </p:cNvPr>
            <p:cNvCxnSpPr>
              <a:cxnSpLocks/>
            </p:cNvCxnSpPr>
            <p:nvPr/>
          </p:nvCxnSpPr>
          <p:spPr>
            <a:xfrm flipH="1">
              <a:off x="6376412" y="4550402"/>
              <a:ext cx="2524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62F350D7-EE40-A892-7EF3-3B40413FA122}"/>
                </a:ext>
              </a:extLst>
            </p:cNvPr>
            <p:cNvCxnSpPr>
              <a:cxnSpLocks/>
            </p:cNvCxnSpPr>
            <p:nvPr/>
          </p:nvCxnSpPr>
          <p:spPr>
            <a:xfrm flipH="1">
              <a:off x="5581077" y="4699626"/>
              <a:ext cx="8620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20D9A2C0-1F6B-9F03-FE97-7518B877D392}"/>
                </a:ext>
              </a:extLst>
            </p:cNvPr>
            <p:cNvCxnSpPr>
              <a:cxnSpLocks/>
            </p:cNvCxnSpPr>
            <p:nvPr/>
          </p:nvCxnSpPr>
          <p:spPr>
            <a:xfrm flipH="1">
              <a:off x="6076374" y="4754395"/>
              <a:ext cx="4929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03729E73-7293-88CF-2A0D-C7374E435CFE}"/>
                </a:ext>
              </a:extLst>
            </p:cNvPr>
            <p:cNvCxnSpPr>
              <a:cxnSpLocks/>
            </p:cNvCxnSpPr>
            <p:nvPr/>
          </p:nvCxnSpPr>
          <p:spPr>
            <a:xfrm flipH="1">
              <a:off x="5790625" y="4921876"/>
              <a:ext cx="1762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8FCD7715-CD01-6031-DC02-B91C2378844D}"/>
                </a:ext>
              </a:extLst>
            </p:cNvPr>
            <p:cNvCxnSpPr>
              <a:cxnSpLocks/>
            </p:cNvCxnSpPr>
            <p:nvPr/>
          </p:nvCxnSpPr>
          <p:spPr>
            <a:xfrm flipH="1">
              <a:off x="5856531" y="4976645"/>
              <a:ext cx="14525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2029EA3C-21C6-B5B8-A8C2-48FB89DD4EB2}"/>
                </a:ext>
              </a:extLst>
            </p:cNvPr>
            <p:cNvCxnSpPr>
              <a:cxnSpLocks/>
            </p:cNvCxnSpPr>
            <p:nvPr/>
          </p:nvCxnSpPr>
          <p:spPr>
            <a:xfrm flipH="1">
              <a:off x="5538215" y="5161588"/>
              <a:ext cx="34051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4DCD9B81-A955-DFB2-F46D-E841D40D9F5C}"/>
                </a:ext>
              </a:extLst>
            </p:cNvPr>
            <p:cNvCxnSpPr>
              <a:cxnSpLocks/>
            </p:cNvCxnSpPr>
            <p:nvPr/>
          </p:nvCxnSpPr>
          <p:spPr>
            <a:xfrm flipH="1">
              <a:off x="6152575" y="5216357"/>
              <a:ext cx="25241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B61341BE-8C75-AE99-8269-5E1CF789AC11}"/>
                </a:ext>
              </a:extLst>
            </p:cNvPr>
            <p:cNvCxnSpPr>
              <a:cxnSpLocks/>
            </p:cNvCxnSpPr>
            <p:nvPr/>
          </p:nvCxnSpPr>
          <p:spPr>
            <a:xfrm flipH="1">
              <a:off x="5538215" y="5378281"/>
              <a:ext cx="23812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FAA6B421-041D-689E-F08B-0C17F9C31C5C}"/>
                </a:ext>
              </a:extLst>
            </p:cNvPr>
            <p:cNvCxnSpPr>
              <a:cxnSpLocks/>
            </p:cNvCxnSpPr>
            <p:nvPr/>
          </p:nvCxnSpPr>
          <p:spPr>
            <a:xfrm flipH="1">
              <a:off x="6124000" y="5433050"/>
              <a:ext cx="1738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F66893F0-1A3F-2896-E598-C4A7B191A088}"/>
                </a:ext>
              </a:extLst>
            </p:cNvPr>
            <p:cNvSpPr/>
            <p:nvPr/>
          </p:nvSpPr>
          <p:spPr>
            <a:xfrm>
              <a:off x="5821874" y="4865096"/>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5" name="Rectangle 104">
              <a:extLst>
                <a:ext uri="{FF2B5EF4-FFF2-40B4-BE49-F238E27FC236}">
                  <a16:creationId xmlns:a16="http://schemas.microsoft.com/office/drawing/2014/main" id="{F98DE054-F729-B853-5F16-BFC2D104D014}"/>
                </a:ext>
              </a:extLst>
            </p:cNvPr>
            <p:cNvSpPr/>
            <p:nvPr/>
          </p:nvSpPr>
          <p:spPr>
            <a:xfrm>
              <a:off x="5874095" y="4919865"/>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6" name="Rectangle 105">
              <a:extLst>
                <a:ext uri="{FF2B5EF4-FFF2-40B4-BE49-F238E27FC236}">
                  <a16:creationId xmlns:a16="http://schemas.microsoft.com/office/drawing/2014/main" id="{60B729A0-A971-5D4F-DBAB-D0456F3FB43B}"/>
                </a:ext>
              </a:extLst>
            </p:cNvPr>
            <p:cNvSpPr/>
            <p:nvPr/>
          </p:nvSpPr>
          <p:spPr>
            <a:xfrm>
              <a:off x="6222669" y="3323632"/>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7" name="Rectangle 106">
              <a:extLst>
                <a:ext uri="{FF2B5EF4-FFF2-40B4-BE49-F238E27FC236}">
                  <a16:creationId xmlns:a16="http://schemas.microsoft.com/office/drawing/2014/main" id="{1E3BE8BB-C09C-7325-7BF5-B5E6852924BC}"/>
                </a:ext>
              </a:extLst>
            </p:cNvPr>
            <p:cNvSpPr/>
            <p:nvPr/>
          </p:nvSpPr>
          <p:spPr>
            <a:xfrm>
              <a:off x="6779751" y="337840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8" name="Rectangle 107">
              <a:extLst>
                <a:ext uri="{FF2B5EF4-FFF2-40B4-BE49-F238E27FC236}">
                  <a16:creationId xmlns:a16="http://schemas.microsoft.com/office/drawing/2014/main" id="{0705D055-262E-0B11-AA21-8DB0E8B69F78}"/>
                </a:ext>
              </a:extLst>
            </p:cNvPr>
            <p:cNvSpPr/>
            <p:nvPr/>
          </p:nvSpPr>
          <p:spPr>
            <a:xfrm>
              <a:off x="6158376" y="3561757"/>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09" name="Rectangle 108">
              <a:extLst>
                <a:ext uri="{FF2B5EF4-FFF2-40B4-BE49-F238E27FC236}">
                  <a16:creationId xmlns:a16="http://schemas.microsoft.com/office/drawing/2014/main" id="{02E024D5-2404-D258-B7DC-BA717FE56176}"/>
                </a:ext>
              </a:extLst>
            </p:cNvPr>
            <p:cNvSpPr/>
            <p:nvPr/>
          </p:nvSpPr>
          <p:spPr>
            <a:xfrm>
              <a:off x="6552018" y="3616526"/>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0" name="Rectangle 109">
              <a:extLst>
                <a:ext uri="{FF2B5EF4-FFF2-40B4-BE49-F238E27FC236}">
                  <a16:creationId xmlns:a16="http://schemas.microsoft.com/office/drawing/2014/main" id="{FFA92C73-35A2-C3CC-8E61-8F1260AE7965}"/>
                </a:ext>
              </a:extLst>
            </p:cNvPr>
            <p:cNvSpPr/>
            <p:nvPr/>
          </p:nvSpPr>
          <p:spPr>
            <a:xfrm>
              <a:off x="6086368" y="378321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1" name="Rectangle 110">
              <a:extLst>
                <a:ext uri="{FF2B5EF4-FFF2-40B4-BE49-F238E27FC236}">
                  <a16:creationId xmlns:a16="http://schemas.microsoft.com/office/drawing/2014/main" id="{1FA745EE-3E80-72BC-E873-7AC7F8C01DCD}"/>
                </a:ext>
              </a:extLst>
            </p:cNvPr>
            <p:cNvSpPr/>
            <p:nvPr/>
          </p:nvSpPr>
          <p:spPr>
            <a:xfrm>
              <a:off x="5970993" y="3837983"/>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2" name="Rectangle 111">
              <a:extLst>
                <a:ext uri="{FF2B5EF4-FFF2-40B4-BE49-F238E27FC236}">
                  <a16:creationId xmlns:a16="http://schemas.microsoft.com/office/drawing/2014/main" id="{8B7F3B8E-663D-B7D7-D829-22E9B1F47FF7}"/>
                </a:ext>
              </a:extLst>
            </p:cNvPr>
            <p:cNvSpPr/>
            <p:nvPr/>
          </p:nvSpPr>
          <p:spPr>
            <a:xfrm>
              <a:off x="6079224" y="3988002"/>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3" name="Rectangle 112">
              <a:extLst>
                <a:ext uri="{FF2B5EF4-FFF2-40B4-BE49-F238E27FC236}">
                  <a16:creationId xmlns:a16="http://schemas.microsoft.com/office/drawing/2014/main" id="{D21143AB-1C19-8B2A-F33F-22A043FC9AE3}"/>
                </a:ext>
              </a:extLst>
            </p:cNvPr>
            <p:cNvSpPr/>
            <p:nvPr/>
          </p:nvSpPr>
          <p:spPr>
            <a:xfrm>
              <a:off x="6342330" y="404277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4" name="Rectangle 113">
              <a:extLst>
                <a:ext uri="{FF2B5EF4-FFF2-40B4-BE49-F238E27FC236}">
                  <a16:creationId xmlns:a16="http://schemas.microsoft.com/office/drawing/2014/main" id="{101C7E0C-588F-7820-66A0-826C63FFEAAA}"/>
                </a:ext>
              </a:extLst>
            </p:cNvPr>
            <p:cNvSpPr/>
            <p:nvPr/>
          </p:nvSpPr>
          <p:spPr>
            <a:xfrm>
              <a:off x="6043505" y="420628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5" name="Rectangle 114">
              <a:extLst>
                <a:ext uri="{FF2B5EF4-FFF2-40B4-BE49-F238E27FC236}">
                  <a16:creationId xmlns:a16="http://schemas.microsoft.com/office/drawing/2014/main" id="{F335C144-7776-2219-13F8-88F457AAECF3}"/>
                </a:ext>
              </a:extLst>
            </p:cNvPr>
            <p:cNvSpPr/>
            <p:nvPr/>
          </p:nvSpPr>
          <p:spPr>
            <a:xfrm>
              <a:off x="6150661" y="4261053"/>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6" name="Rectangle 115">
              <a:extLst>
                <a:ext uri="{FF2B5EF4-FFF2-40B4-BE49-F238E27FC236}">
                  <a16:creationId xmlns:a16="http://schemas.microsoft.com/office/drawing/2014/main" id="{EC7B845B-4D5F-FE17-FD72-2A782B353141}"/>
                </a:ext>
              </a:extLst>
            </p:cNvPr>
            <p:cNvSpPr/>
            <p:nvPr/>
          </p:nvSpPr>
          <p:spPr>
            <a:xfrm>
              <a:off x="6019694" y="4434090"/>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7" name="Rectangle 116">
              <a:extLst>
                <a:ext uri="{FF2B5EF4-FFF2-40B4-BE49-F238E27FC236}">
                  <a16:creationId xmlns:a16="http://schemas.microsoft.com/office/drawing/2014/main" id="{8C77FB28-FCC7-3BD5-58F5-44A2D278D505}"/>
                </a:ext>
              </a:extLst>
            </p:cNvPr>
            <p:cNvSpPr/>
            <p:nvPr/>
          </p:nvSpPr>
          <p:spPr>
            <a:xfrm>
              <a:off x="6452168" y="4488859"/>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8" name="Rectangle 117">
              <a:extLst>
                <a:ext uri="{FF2B5EF4-FFF2-40B4-BE49-F238E27FC236}">
                  <a16:creationId xmlns:a16="http://schemas.microsoft.com/office/drawing/2014/main" id="{F262EE44-E83E-21F4-39AB-DD92DF26FF0C}"/>
                </a:ext>
              </a:extLst>
            </p:cNvPr>
            <p:cNvSpPr/>
            <p:nvPr/>
          </p:nvSpPr>
          <p:spPr>
            <a:xfrm>
              <a:off x="5950637" y="4642846"/>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19" name="Rectangle 118">
              <a:extLst>
                <a:ext uri="{FF2B5EF4-FFF2-40B4-BE49-F238E27FC236}">
                  <a16:creationId xmlns:a16="http://schemas.microsoft.com/office/drawing/2014/main" id="{BF5D1ACA-122C-8B49-354F-122D4A97269D}"/>
                </a:ext>
              </a:extLst>
            </p:cNvPr>
            <p:cNvSpPr/>
            <p:nvPr/>
          </p:nvSpPr>
          <p:spPr>
            <a:xfrm>
              <a:off x="6248874" y="4697615"/>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0" name="Rectangle 119">
              <a:extLst>
                <a:ext uri="{FF2B5EF4-FFF2-40B4-BE49-F238E27FC236}">
                  <a16:creationId xmlns:a16="http://schemas.microsoft.com/office/drawing/2014/main" id="{D9500692-B740-3604-A002-6F1FA1A3A37A}"/>
                </a:ext>
              </a:extLst>
            </p:cNvPr>
            <p:cNvSpPr/>
            <p:nvPr/>
          </p:nvSpPr>
          <p:spPr>
            <a:xfrm>
              <a:off x="5650424" y="5111952"/>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1" name="Rectangle 120">
              <a:extLst>
                <a:ext uri="{FF2B5EF4-FFF2-40B4-BE49-F238E27FC236}">
                  <a16:creationId xmlns:a16="http://schemas.microsoft.com/office/drawing/2014/main" id="{A010B203-D027-574F-96BB-9631897EDBD2}"/>
                </a:ext>
              </a:extLst>
            </p:cNvPr>
            <p:cNvSpPr/>
            <p:nvPr/>
          </p:nvSpPr>
          <p:spPr>
            <a:xfrm>
              <a:off x="6216995" y="516672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2" name="Rectangle 121">
              <a:extLst>
                <a:ext uri="{FF2B5EF4-FFF2-40B4-BE49-F238E27FC236}">
                  <a16:creationId xmlns:a16="http://schemas.microsoft.com/office/drawing/2014/main" id="{8C3634A3-9A39-EF67-F5BC-6270AC052FE4}"/>
                </a:ext>
              </a:extLst>
            </p:cNvPr>
            <p:cNvSpPr/>
            <p:nvPr/>
          </p:nvSpPr>
          <p:spPr>
            <a:xfrm>
              <a:off x="5598034" y="5331027"/>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3" name="Rectangle 122">
              <a:extLst>
                <a:ext uri="{FF2B5EF4-FFF2-40B4-BE49-F238E27FC236}">
                  <a16:creationId xmlns:a16="http://schemas.microsoft.com/office/drawing/2014/main" id="{1193173C-E58A-1415-DA6A-D53B998BFF40}"/>
                </a:ext>
              </a:extLst>
            </p:cNvPr>
            <p:cNvSpPr/>
            <p:nvPr/>
          </p:nvSpPr>
          <p:spPr>
            <a:xfrm>
              <a:off x="6158376" y="5385796"/>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4" name="Rectangle 123">
              <a:extLst>
                <a:ext uri="{FF2B5EF4-FFF2-40B4-BE49-F238E27FC236}">
                  <a16:creationId xmlns:a16="http://schemas.microsoft.com/office/drawing/2014/main" id="{751792D1-0BCE-7541-E5A8-B3880BF0B356}"/>
                </a:ext>
              </a:extLst>
            </p:cNvPr>
            <p:cNvSpPr/>
            <p:nvPr/>
          </p:nvSpPr>
          <p:spPr>
            <a:xfrm>
              <a:off x="7808913" y="178296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a:ea typeface="+mn-ea"/>
                <a:cs typeface="+mn-cs"/>
              </a:endParaRPr>
            </a:p>
          </p:txBody>
        </p:sp>
        <p:sp>
          <p:nvSpPr>
            <p:cNvPr id="125" name="Rectangle 124">
              <a:extLst>
                <a:ext uri="{FF2B5EF4-FFF2-40B4-BE49-F238E27FC236}">
                  <a16:creationId xmlns:a16="http://schemas.microsoft.com/office/drawing/2014/main" id="{F60FDB78-8342-B991-60EF-E40C7F69F0C6}"/>
                </a:ext>
              </a:extLst>
            </p:cNvPr>
            <p:cNvSpPr/>
            <p:nvPr/>
          </p:nvSpPr>
          <p:spPr>
            <a:xfrm>
              <a:off x="7751763" y="1832971"/>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schemeClr val="tx1"/>
                </a:solidFill>
                <a:effectLst/>
                <a:uLnTx/>
                <a:uFillTx/>
                <a:latin typeface="Arial"/>
                <a:ea typeface="+mn-ea"/>
                <a:cs typeface="+mn-cs"/>
              </a:endParaRPr>
            </a:p>
          </p:txBody>
        </p:sp>
        <p:sp>
          <p:nvSpPr>
            <p:cNvPr id="126" name="Rectangle 125">
              <a:extLst>
                <a:ext uri="{FF2B5EF4-FFF2-40B4-BE49-F238E27FC236}">
                  <a16:creationId xmlns:a16="http://schemas.microsoft.com/office/drawing/2014/main" id="{95154765-655C-ECB2-727C-FB4333965353}"/>
                </a:ext>
              </a:extLst>
            </p:cNvPr>
            <p:cNvSpPr/>
            <p:nvPr/>
          </p:nvSpPr>
          <p:spPr>
            <a:xfrm>
              <a:off x="7506494" y="201156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7" name="Rectangle 126">
              <a:extLst>
                <a:ext uri="{FF2B5EF4-FFF2-40B4-BE49-F238E27FC236}">
                  <a16:creationId xmlns:a16="http://schemas.microsoft.com/office/drawing/2014/main" id="{642BFF7D-C85E-4A76-22CF-BE3DF85DA0A7}"/>
                </a:ext>
              </a:extLst>
            </p:cNvPr>
            <p:cNvSpPr/>
            <p:nvPr/>
          </p:nvSpPr>
          <p:spPr>
            <a:xfrm>
              <a:off x="7630321" y="2063952"/>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8" name="Rectangle 127">
              <a:extLst>
                <a:ext uri="{FF2B5EF4-FFF2-40B4-BE49-F238E27FC236}">
                  <a16:creationId xmlns:a16="http://schemas.microsoft.com/office/drawing/2014/main" id="{766D8EA9-8DCA-E6BD-3BB3-43BF8A9A9D37}"/>
                </a:ext>
              </a:extLst>
            </p:cNvPr>
            <p:cNvSpPr/>
            <p:nvPr/>
          </p:nvSpPr>
          <p:spPr>
            <a:xfrm>
              <a:off x="6875143" y="2210795"/>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29" name="Rectangle 128">
              <a:extLst>
                <a:ext uri="{FF2B5EF4-FFF2-40B4-BE49-F238E27FC236}">
                  <a16:creationId xmlns:a16="http://schemas.microsoft.com/office/drawing/2014/main" id="{D43144D7-2547-F31C-2965-F77B55FEEB45}"/>
                </a:ext>
              </a:extLst>
            </p:cNvPr>
            <p:cNvSpPr/>
            <p:nvPr/>
          </p:nvSpPr>
          <p:spPr>
            <a:xfrm>
              <a:off x="7058821" y="2263183"/>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0" name="Rectangle 129">
              <a:extLst>
                <a:ext uri="{FF2B5EF4-FFF2-40B4-BE49-F238E27FC236}">
                  <a16:creationId xmlns:a16="http://schemas.microsoft.com/office/drawing/2014/main" id="{FF37C43E-B34C-14BF-6B77-DC8ED6AEE136}"/>
                </a:ext>
              </a:extLst>
            </p:cNvPr>
            <p:cNvSpPr/>
            <p:nvPr/>
          </p:nvSpPr>
          <p:spPr>
            <a:xfrm>
              <a:off x="6539387" y="2449714"/>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1" name="Rectangle 130">
              <a:extLst>
                <a:ext uri="{FF2B5EF4-FFF2-40B4-BE49-F238E27FC236}">
                  <a16:creationId xmlns:a16="http://schemas.microsoft.com/office/drawing/2014/main" id="{B2E4DF2B-3966-71D6-678C-6DE54A34FE5B}"/>
                </a:ext>
              </a:extLst>
            </p:cNvPr>
            <p:cNvSpPr/>
            <p:nvPr/>
          </p:nvSpPr>
          <p:spPr>
            <a:xfrm>
              <a:off x="7058821" y="2502102"/>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2" name="Rectangle 131">
              <a:extLst>
                <a:ext uri="{FF2B5EF4-FFF2-40B4-BE49-F238E27FC236}">
                  <a16:creationId xmlns:a16="http://schemas.microsoft.com/office/drawing/2014/main" id="{68A3B959-5888-9D8C-1BC5-E1F3B61E741A}"/>
                </a:ext>
              </a:extLst>
            </p:cNvPr>
            <p:cNvSpPr/>
            <p:nvPr/>
          </p:nvSpPr>
          <p:spPr>
            <a:xfrm>
              <a:off x="6420324" y="2656089"/>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3" name="Rectangle 132">
              <a:extLst>
                <a:ext uri="{FF2B5EF4-FFF2-40B4-BE49-F238E27FC236}">
                  <a16:creationId xmlns:a16="http://schemas.microsoft.com/office/drawing/2014/main" id="{9899DD02-DD81-8967-6343-BF204C5973D8}"/>
                </a:ext>
              </a:extLst>
            </p:cNvPr>
            <p:cNvSpPr/>
            <p:nvPr/>
          </p:nvSpPr>
          <p:spPr>
            <a:xfrm>
              <a:off x="6795992" y="2708477"/>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4" name="Rectangle 133">
              <a:extLst>
                <a:ext uri="{FF2B5EF4-FFF2-40B4-BE49-F238E27FC236}">
                  <a16:creationId xmlns:a16="http://schemas.microsoft.com/office/drawing/2014/main" id="{A33371A5-660B-5E1F-ABC2-A62DDD3F260D}"/>
                </a:ext>
              </a:extLst>
            </p:cNvPr>
            <p:cNvSpPr/>
            <p:nvPr/>
          </p:nvSpPr>
          <p:spPr>
            <a:xfrm>
              <a:off x="6391749" y="2883101"/>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5" name="Rectangle 134">
              <a:extLst>
                <a:ext uri="{FF2B5EF4-FFF2-40B4-BE49-F238E27FC236}">
                  <a16:creationId xmlns:a16="http://schemas.microsoft.com/office/drawing/2014/main" id="{2ADD61F1-D4CF-107A-5D71-82A021F48E6B}"/>
                </a:ext>
              </a:extLst>
            </p:cNvPr>
            <p:cNvSpPr/>
            <p:nvPr/>
          </p:nvSpPr>
          <p:spPr>
            <a:xfrm>
              <a:off x="6714270" y="2935489"/>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6" name="Rectangle 135">
              <a:extLst>
                <a:ext uri="{FF2B5EF4-FFF2-40B4-BE49-F238E27FC236}">
                  <a16:creationId xmlns:a16="http://schemas.microsoft.com/office/drawing/2014/main" id="{CB9D925A-109F-360B-BB20-DB6CEA3D59DC}"/>
                </a:ext>
              </a:extLst>
            </p:cNvPr>
            <p:cNvSpPr/>
            <p:nvPr/>
          </p:nvSpPr>
          <p:spPr>
            <a:xfrm>
              <a:off x="6246493" y="3098207"/>
              <a:ext cx="108202" cy="10820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sp>
          <p:nvSpPr>
            <p:cNvPr id="137" name="Rectangle 136">
              <a:extLst>
                <a:ext uri="{FF2B5EF4-FFF2-40B4-BE49-F238E27FC236}">
                  <a16:creationId xmlns:a16="http://schemas.microsoft.com/office/drawing/2014/main" id="{5E5D49C9-49AC-8688-1884-13799270616A}"/>
                </a:ext>
              </a:extLst>
            </p:cNvPr>
            <p:cNvSpPr/>
            <p:nvPr/>
          </p:nvSpPr>
          <p:spPr>
            <a:xfrm>
              <a:off x="6803575" y="3150595"/>
              <a:ext cx="108202" cy="108202"/>
            </a:xfrm>
            <a:prstGeom prst="rect">
              <a:avLst/>
            </a:prstGeom>
            <a:solidFill>
              <a:schemeClr val="accent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latin typeface="Arial"/>
                <a:ea typeface="+mn-ea"/>
                <a:cs typeface="+mn-cs"/>
              </a:endParaRPr>
            </a:p>
          </p:txBody>
        </p:sp>
      </p:grpSp>
      <p:sp>
        <p:nvSpPr>
          <p:cNvPr id="138" name="Rectangle 137">
            <a:extLst>
              <a:ext uri="{FF2B5EF4-FFF2-40B4-BE49-F238E27FC236}">
                <a16:creationId xmlns:a16="http://schemas.microsoft.com/office/drawing/2014/main" id="{12E9E1EB-C16C-FAD4-146F-72EF94A35A5C}"/>
              </a:ext>
            </a:extLst>
          </p:cNvPr>
          <p:cNvSpPr/>
          <p:nvPr/>
        </p:nvSpPr>
        <p:spPr>
          <a:xfrm>
            <a:off x="9081932" y="1347379"/>
            <a:ext cx="813748" cy="369332"/>
          </a:xfrm>
          <a:prstGeom prst="rect">
            <a:avLst/>
          </a:prstGeom>
        </p:spPr>
        <p:txBody>
          <a:bodyPr wrap="non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Hazard ratio </a:t>
            </a:r>
            <a:br>
              <a:rPr kumimoji="0" lang="en-GB" sz="1200" b="1" i="0" u="none" strike="noStrike" kern="1200" cap="none" spc="0" normalizeH="0" baseline="0" noProof="0">
                <a:ln>
                  <a:noFill/>
                </a:ln>
                <a:effectLst/>
                <a:uLnTx/>
                <a:uFillTx/>
                <a:ea typeface="+mn-ea"/>
                <a:cs typeface="+mn-cs"/>
              </a:rPr>
            </a:br>
            <a:r>
              <a:rPr kumimoji="0" lang="en-GB" sz="1200" b="1" i="0" u="none" strike="noStrike" kern="1200" cap="none" spc="0" normalizeH="0" baseline="0" noProof="0">
                <a:ln>
                  <a:noFill/>
                </a:ln>
                <a:effectLst/>
                <a:uLnTx/>
                <a:uFillTx/>
                <a:ea typeface="+mn-ea"/>
                <a:cs typeface="+mn-cs"/>
              </a:rPr>
              <a:t>(95% CI)</a:t>
            </a:r>
          </a:p>
        </p:txBody>
      </p:sp>
      <p:cxnSp>
        <p:nvCxnSpPr>
          <p:cNvPr id="139" name="Straight Connector 138">
            <a:extLst>
              <a:ext uri="{FF2B5EF4-FFF2-40B4-BE49-F238E27FC236}">
                <a16:creationId xmlns:a16="http://schemas.microsoft.com/office/drawing/2014/main" id="{00A31885-FCC1-ED88-08E6-4E03DC27DDF0}"/>
              </a:ext>
            </a:extLst>
          </p:cNvPr>
          <p:cNvCxnSpPr>
            <a:cxnSpLocks/>
          </p:cNvCxnSpPr>
          <p:nvPr/>
        </p:nvCxnSpPr>
        <p:spPr>
          <a:xfrm>
            <a:off x="5424964" y="5521855"/>
            <a:ext cx="0" cy="7620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40" name="TextBox 139">
            <a:extLst>
              <a:ext uri="{FF2B5EF4-FFF2-40B4-BE49-F238E27FC236}">
                <a16:creationId xmlns:a16="http://schemas.microsoft.com/office/drawing/2014/main" id="{9F3F3310-3471-4289-6C1B-6541AFB2708C}"/>
              </a:ext>
            </a:extLst>
          </p:cNvPr>
          <p:cNvSpPr txBox="1"/>
          <p:nvPr/>
        </p:nvSpPr>
        <p:spPr>
          <a:xfrm>
            <a:off x="4640160" y="1189324"/>
            <a:ext cx="6479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a:ln>
                  <a:noFill/>
                </a:ln>
                <a:effectLst/>
                <a:uLnTx/>
                <a:uFillTx/>
                <a:ea typeface="+mn-ea"/>
                <a:cs typeface="+mn-cs"/>
              </a:rPr>
              <a:t>Adjusted</a:t>
            </a:r>
          </a:p>
        </p:txBody>
      </p:sp>
      <p:sp>
        <p:nvSpPr>
          <p:cNvPr id="141" name="Line 63">
            <a:extLst>
              <a:ext uri="{FF2B5EF4-FFF2-40B4-BE49-F238E27FC236}">
                <a16:creationId xmlns:a16="http://schemas.microsoft.com/office/drawing/2014/main" id="{D45A8CEE-22C5-8DA1-3987-AD653FB2F916}"/>
              </a:ext>
            </a:extLst>
          </p:cNvPr>
          <p:cNvSpPr>
            <a:spLocks noChangeShapeType="1"/>
          </p:cNvSpPr>
          <p:nvPr/>
        </p:nvSpPr>
        <p:spPr bwMode="auto">
          <a:xfrm rot="10800000" flipH="1">
            <a:off x="5626957" y="1327931"/>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2" name="Oval 67">
            <a:extLst>
              <a:ext uri="{FF2B5EF4-FFF2-40B4-BE49-F238E27FC236}">
                <a16:creationId xmlns:a16="http://schemas.microsoft.com/office/drawing/2014/main" id="{A2A8F0D7-6AFC-3FFA-5311-8E7AF7DB9D15}"/>
              </a:ext>
            </a:extLst>
          </p:cNvPr>
          <p:cNvSpPr>
            <a:spLocks noChangeArrowheads="1"/>
          </p:cNvSpPr>
          <p:nvPr/>
        </p:nvSpPr>
        <p:spPr bwMode="auto">
          <a:xfrm rot="10800000">
            <a:off x="5668069" y="1282303"/>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3" name="Line 71">
            <a:extLst>
              <a:ext uri="{FF2B5EF4-FFF2-40B4-BE49-F238E27FC236}">
                <a16:creationId xmlns:a16="http://schemas.microsoft.com/office/drawing/2014/main" id="{4B5ACCA1-4673-522E-1FBC-E265959E204F}"/>
              </a:ext>
            </a:extLst>
          </p:cNvPr>
          <p:cNvSpPr>
            <a:spLocks noChangeShapeType="1"/>
          </p:cNvSpPr>
          <p:nvPr/>
        </p:nvSpPr>
        <p:spPr bwMode="auto">
          <a:xfrm rot="10800000" flipH="1">
            <a:off x="4472020" y="1327823"/>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4" name="Oval 72">
            <a:extLst>
              <a:ext uri="{FF2B5EF4-FFF2-40B4-BE49-F238E27FC236}">
                <a16:creationId xmlns:a16="http://schemas.microsoft.com/office/drawing/2014/main" id="{4D03DD21-2673-DB75-C7B7-7449AB356C1A}"/>
              </a:ext>
            </a:extLst>
          </p:cNvPr>
          <p:cNvSpPr>
            <a:spLocks noChangeArrowheads="1"/>
          </p:cNvSpPr>
          <p:nvPr/>
        </p:nvSpPr>
        <p:spPr bwMode="auto">
          <a:xfrm rot="10800000">
            <a:off x="4523697" y="1282303"/>
            <a:ext cx="91040" cy="91040"/>
          </a:xfrm>
          <a:prstGeom prst="rect">
            <a:avLst/>
          </a:prstGeom>
          <a:solidFill>
            <a:schemeClr val="accent6"/>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145" name="TextBox 144">
            <a:extLst>
              <a:ext uri="{FF2B5EF4-FFF2-40B4-BE49-F238E27FC236}">
                <a16:creationId xmlns:a16="http://schemas.microsoft.com/office/drawing/2014/main" id="{155570C1-959F-5083-E904-956A6080C6C3}"/>
              </a:ext>
            </a:extLst>
          </p:cNvPr>
          <p:cNvSpPr txBox="1"/>
          <p:nvPr/>
        </p:nvSpPr>
        <p:spPr>
          <a:xfrm>
            <a:off x="5768872" y="1189324"/>
            <a:ext cx="7841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a:ln>
                  <a:noFill/>
                </a:ln>
                <a:effectLst/>
                <a:uLnTx/>
                <a:uFillTx/>
                <a:ea typeface="+mn-ea"/>
                <a:cs typeface="+mn-cs"/>
              </a:rPr>
              <a:t>Unadjusted</a:t>
            </a:r>
          </a:p>
        </p:txBody>
      </p:sp>
      <p:sp>
        <p:nvSpPr>
          <p:cNvPr id="146" name="Footer Placeholder 2">
            <a:extLst>
              <a:ext uri="{FF2B5EF4-FFF2-40B4-BE49-F238E27FC236}">
                <a16:creationId xmlns:a16="http://schemas.microsoft.com/office/drawing/2014/main" id="{780BB875-FBA8-0901-D070-6FE039852E4D}"/>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Adverse outcomes in the SCS arms vs non-SCS arms from the OPCRD and CPRD databases, including 24117 matched pairs (48234 total patients). Data shown are for OCS and injectable corticosteroids combined. The adjusted hazard ratios (95% CIs) are shown on the right. Confounders applied in the adjusted models in addition to sex, age, smoking status and BMI included specific confounding variables for each AE (e.g., comorbidities and medication use).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BMI, body mass index; CI, confidence interval; CPRD, Clinical Practice Research Datalink; OCS, oral corticosteroid(s); OPCRD, Optimum Patient Care Research Database;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SCS, systemic corticosteroid(s).</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Price DB, et al. J Asthma Allergy. 2018;11:193–204.</a:t>
            </a:r>
          </a:p>
        </p:txBody>
      </p:sp>
      <p:sp>
        <p:nvSpPr>
          <p:cNvPr id="147" name="Rectangle: Top Corners Rounded 146">
            <a:extLst>
              <a:ext uri="{FF2B5EF4-FFF2-40B4-BE49-F238E27FC236}">
                <a16:creationId xmlns:a16="http://schemas.microsoft.com/office/drawing/2014/main" id="{13C9294F-0DB5-C305-55FB-5593C6D4DFE3}"/>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148" name="Slide Number Placeholder 25">
            <a:extLst>
              <a:ext uri="{FF2B5EF4-FFF2-40B4-BE49-F238E27FC236}">
                <a16:creationId xmlns:a16="http://schemas.microsoft.com/office/drawing/2014/main" id="{7AA1C174-857B-09D2-00D9-279E5DA3643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7D4FB597-076C-AFF0-97AE-3EF5417AF9DE}"/>
              </a:ext>
            </a:extLst>
          </p:cNvPr>
          <p:cNvSpPr txBox="1"/>
          <p:nvPr/>
        </p:nvSpPr>
        <p:spPr>
          <a:xfrm>
            <a:off x="10170293" y="5316786"/>
            <a:ext cx="1986441" cy="246221"/>
          </a:xfrm>
          <a:prstGeom prst="rect">
            <a:avLst/>
          </a:prstGeom>
          <a:noFill/>
        </p:spPr>
        <p:txBody>
          <a:bodyPr wrap="none" rtlCol="0">
            <a:spAutoFit/>
          </a:bodyPr>
          <a:lstStyle/>
          <a:p>
            <a:r>
              <a:rPr lang="en-GB" sz="1000" dirty="0"/>
              <a:t>Adapted from Price DB, et al. 2018</a:t>
            </a:r>
          </a:p>
        </p:txBody>
      </p:sp>
    </p:spTree>
    <p:extLst>
      <p:ext uri="{BB962C8B-B14F-4D97-AF65-F5344CB8AC3E}">
        <p14:creationId xmlns:p14="http://schemas.microsoft.com/office/powerpoint/2010/main" val="2611184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873D52-F10D-5D32-2FD1-18334D0DBD02}"/>
              </a:ext>
            </a:extLst>
          </p:cNvPr>
          <p:cNvSpPr>
            <a:spLocks noGrp="1"/>
          </p:cNvSpPr>
          <p:nvPr>
            <p:ph type="title"/>
          </p:nvPr>
        </p:nvSpPr>
        <p:spPr/>
        <p:txBody>
          <a:bodyPr/>
          <a:lstStyle/>
          <a:p>
            <a:r>
              <a:rPr lang="en-GB" dirty="0"/>
              <a:t>Even two lifetime short courses of SCS are associated with serious AEs</a:t>
            </a:r>
            <a:r>
              <a:rPr lang="en-GB" baseline="30000" dirty="0"/>
              <a:t>1</a:t>
            </a:r>
          </a:p>
        </p:txBody>
      </p:sp>
      <p:sp>
        <p:nvSpPr>
          <p:cNvPr id="4" name="Rectangle: Rounded Corners 3">
            <a:extLst>
              <a:ext uri="{FF2B5EF4-FFF2-40B4-BE49-F238E27FC236}">
                <a16:creationId xmlns:a16="http://schemas.microsoft.com/office/drawing/2014/main" id="{D1690B1D-7FA9-E5DB-7B20-A886B0204C38}"/>
              </a:ext>
            </a:extLst>
          </p:cNvPr>
          <p:cNvSpPr/>
          <p:nvPr/>
        </p:nvSpPr>
        <p:spPr>
          <a:xfrm>
            <a:off x="6878679" y="1287876"/>
            <a:ext cx="4382681" cy="458629"/>
          </a:xfrm>
          <a:prstGeom prst="roundRect">
            <a:avLst>
              <a:gd name="adj" fmla="val 33622"/>
            </a:avLst>
          </a:prstGeom>
          <a:solidFill>
            <a:schemeClr val="accent3"/>
          </a:solidFill>
          <a:ln w="12700" cap="flat" cmpd="sng" algn="ctr">
            <a:noFill/>
            <a:prstDash val="solid"/>
            <a:miter lim="800000"/>
          </a:ln>
          <a:effectLst/>
        </p:spPr>
        <p:txBody>
          <a:bodyPr lIns="108000" tIns="0" rIns="108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dirty="0">
                <a:ln>
                  <a:noFill/>
                </a:ln>
                <a:solidFill>
                  <a:prstClr val="white"/>
                </a:solidFill>
                <a:effectLst/>
                <a:uLnTx/>
                <a:uFillTx/>
              </a:rPr>
              <a:t>Multivariate adjusted </a:t>
            </a:r>
            <a:r>
              <a:rPr lang="en-GB" sz="1200" dirty="0">
                <a:solidFill>
                  <a:prstClr val="white"/>
                </a:solidFill>
              </a:rPr>
              <a:t>OR</a:t>
            </a:r>
            <a:r>
              <a:rPr kumimoji="0" lang="en-GB" sz="1200" i="0" u="none" strike="noStrike" kern="1200" cap="none" spc="0" normalizeH="0" baseline="0" noProof="0" dirty="0">
                <a:ln>
                  <a:noFill/>
                </a:ln>
                <a:solidFill>
                  <a:prstClr val="white"/>
                </a:solidFill>
                <a:effectLst/>
                <a:uLnTx/>
                <a:uFillTx/>
              </a:rPr>
              <a:t> for developing a chronic complication from SCS vs no SCS use</a:t>
            </a:r>
            <a:r>
              <a:rPr kumimoji="0" lang="en-GB" sz="1200" i="0" u="none" strike="noStrike" kern="1200" cap="none" spc="0" normalizeH="0" baseline="30000" noProof="0" dirty="0">
                <a:ln>
                  <a:noFill/>
                </a:ln>
                <a:solidFill>
                  <a:prstClr val="white"/>
                </a:solidFill>
                <a:effectLst/>
                <a:uLnTx/>
                <a:uFillTx/>
              </a:rPr>
              <a:t>2**</a:t>
            </a:r>
          </a:p>
        </p:txBody>
      </p:sp>
      <p:sp>
        <p:nvSpPr>
          <p:cNvPr id="5" name="Rectangle: Rounded Corners 4">
            <a:extLst>
              <a:ext uri="{FF2B5EF4-FFF2-40B4-BE49-F238E27FC236}">
                <a16:creationId xmlns:a16="http://schemas.microsoft.com/office/drawing/2014/main" id="{EC895F8C-4901-574D-1AED-9DD148F5C694}"/>
              </a:ext>
            </a:extLst>
          </p:cNvPr>
          <p:cNvSpPr/>
          <p:nvPr/>
        </p:nvSpPr>
        <p:spPr>
          <a:xfrm>
            <a:off x="930641" y="1293382"/>
            <a:ext cx="4382681" cy="458629"/>
          </a:xfrm>
          <a:prstGeom prst="roundRect">
            <a:avLst>
              <a:gd name="adj" fmla="val 33622"/>
            </a:avLst>
          </a:prstGeom>
          <a:solidFill>
            <a:schemeClr val="accent3"/>
          </a:solidFill>
          <a:ln w="12700" cap="flat" cmpd="sng" algn="ctr">
            <a:noFill/>
            <a:prstDash val="solid"/>
            <a:miter lim="800000"/>
          </a:ln>
          <a:effectLst/>
        </p:spPr>
        <p:txBody>
          <a:bodyPr lIns="108000" tIns="0" rIns="108000" bIns="0"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i="0" u="none" strike="noStrike" kern="1200" cap="none" spc="0" normalizeH="0" baseline="0" noProof="0">
                <a:ln>
                  <a:noFill/>
                </a:ln>
                <a:solidFill>
                  <a:prstClr val="white"/>
                </a:solidFill>
                <a:effectLst/>
                <a:uLnTx/>
                <a:uFillTx/>
                <a:ea typeface="+mn-ea"/>
                <a:cs typeface="+mn-cs"/>
              </a:rPr>
              <a:t>Adverse outcomes in the SCS arm </a:t>
            </a:r>
            <a:br>
              <a:rPr kumimoji="0" lang="en-GB" sz="1200" i="0" u="none" strike="noStrike" kern="1200" cap="none" spc="0" normalizeH="0" baseline="0" noProof="0">
                <a:ln>
                  <a:noFill/>
                </a:ln>
                <a:solidFill>
                  <a:prstClr val="white"/>
                </a:solidFill>
                <a:effectLst/>
                <a:uLnTx/>
                <a:uFillTx/>
                <a:ea typeface="+mn-ea"/>
                <a:cs typeface="+mn-cs"/>
              </a:rPr>
            </a:br>
            <a:r>
              <a:rPr kumimoji="0" lang="en-GB" sz="1200" i="0" u="none" strike="noStrike" kern="1200" cap="none" spc="0" normalizeH="0" baseline="0" noProof="0">
                <a:ln>
                  <a:noFill/>
                </a:ln>
                <a:solidFill>
                  <a:prstClr val="white"/>
                </a:solidFill>
                <a:effectLst/>
                <a:uLnTx/>
                <a:uFillTx/>
                <a:ea typeface="+mn-ea"/>
                <a:cs typeface="+mn-cs"/>
              </a:rPr>
              <a:t>vs &gt;0- to &lt;0.5-g reference arm</a:t>
            </a:r>
            <a:r>
              <a:rPr kumimoji="0" lang="en-GB" sz="1200" i="0" u="none" strike="noStrike" kern="1200" cap="none" spc="0" normalizeH="0" baseline="30000" noProof="0">
                <a:ln>
                  <a:noFill/>
                </a:ln>
                <a:solidFill>
                  <a:prstClr val="white"/>
                </a:solidFill>
                <a:effectLst/>
                <a:uLnTx/>
                <a:uFillTx/>
                <a:ea typeface="+mn-ea"/>
                <a:cs typeface="+mn-cs"/>
              </a:rPr>
              <a:t>1</a:t>
            </a:r>
          </a:p>
        </p:txBody>
      </p:sp>
      <p:graphicFrame>
        <p:nvGraphicFramePr>
          <p:cNvPr id="6" name="Table 5">
            <a:extLst>
              <a:ext uri="{FF2B5EF4-FFF2-40B4-BE49-F238E27FC236}">
                <a16:creationId xmlns:a16="http://schemas.microsoft.com/office/drawing/2014/main" id="{8AD9DC8B-B3C7-8548-F462-CDB4204D1153}"/>
              </a:ext>
            </a:extLst>
          </p:cNvPr>
          <p:cNvGraphicFramePr>
            <a:graphicFrameLocks noGrp="1"/>
          </p:cNvGraphicFramePr>
          <p:nvPr>
            <p:extLst>
              <p:ext uri="{D42A27DB-BD31-4B8C-83A1-F6EECF244321}">
                <p14:modId xmlns:p14="http://schemas.microsoft.com/office/powerpoint/2010/main" val="1126601225"/>
              </p:ext>
            </p:extLst>
          </p:nvPr>
        </p:nvGraphicFramePr>
        <p:xfrm>
          <a:off x="442693" y="1900075"/>
          <a:ext cx="5549074" cy="3168000"/>
        </p:xfrm>
        <a:graphic>
          <a:graphicData uri="http://schemas.openxmlformats.org/drawingml/2006/table">
            <a:tbl>
              <a:tblPr>
                <a:tableStyleId>{5C22544A-7EE6-4342-B048-85BDC9FD1C3A}</a:tableStyleId>
              </a:tblPr>
              <a:tblGrid>
                <a:gridCol w="1640845">
                  <a:extLst>
                    <a:ext uri="{9D8B030D-6E8A-4147-A177-3AD203B41FA5}">
                      <a16:colId xmlns:a16="http://schemas.microsoft.com/office/drawing/2014/main" val="949594843"/>
                    </a:ext>
                  </a:extLst>
                </a:gridCol>
                <a:gridCol w="375155">
                  <a:extLst>
                    <a:ext uri="{9D8B030D-6E8A-4147-A177-3AD203B41FA5}">
                      <a16:colId xmlns:a16="http://schemas.microsoft.com/office/drawing/2014/main" val="3277048748"/>
                    </a:ext>
                  </a:extLst>
                </a:gridCol>
                <a:gridCol w="540000">
                  <a:extLst>
                    <a:ext uri="{9D8B030D-6E8A-4147-A177-3AD203B41FA5}">
                      <a16:colId xmlns:a16="http://schemas.microsoft.com/office/drawing/2014/main" val="1005536239"/>
                    </a:ext>
                  </a:extLst>
                </a:gridCol>
                <a:gridCol w="1455906">
                  <a:extLst>
                    <a:ext uri="{9D8B030D-6E8A-4147-A177-3AD203B41FA5}">
                      <a16:colId xmlns:a16="http://schemas.microsoft.com/office/drawing/2014/main" val="65131921"/>
                    </a:ext>
                  </a:extLst>
                </a:gridCol>
                <a:gridCol w="1537168">
                  <a:extLst>
                    <a:ext uri="{9D8B030D-6E8A-4147-A177-3AD203B41FA5}">
                      <a16:colId xmlns:a16="http://schemas.microsoft.com/office/drawing/2014/main" val="1724018933"/>
                    </a:ext>
                  </a:extLst>
                </a:gridCol>
              </a:tblGrid>
              <a:tr h="396000">
                <a:tc gridSpan="5">
                  <a:txBody>
                    <a:bodyPr/>
                    <a:lstStyle/>
                    <a:p>
                      <a:pPr algn="l">
                        <a:lnSpc>
                          <a:spcPct val="100000"/>
                        </a:lnSpc>
                        <a:spcBef>
                          <a:spcPts val="0"/>
                        </a:spcBef>
                        <a:spcAft>
                          <a:spcPts val="0"/>
                        </a:spcAft>
                      </a:pPr>
                      <a:r>
                        <a:rPr lang="en-GB" sz="1050" b="1">
                          <a:solidFill>
                            <a:schemeClr val="tx1"/>
                          </a:solidFill>
                          <a:effectLst/>
                          <a:latin typeface="+mn-lt"/>
                          <a:ea typeface="Times New Roman" panose="02020603050405020304" pitchFamily="18" charset="0"/>
                          <a:cs typeface="Times New Roman" panose="02020603050405020304" pitchFamily="18" charset="0"/>
                        </a:rPr>
                        <a:t>Cumulative SCS exposure (1 g)*</a:t>
                      </a:r>
                      <a:endParaRPr lang="en-GB" sz="1050" b="1" baseline="3000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100000"/>
                        </a:lnSpc>
                        <a:spcBef>
                          <a:spcPts val="0"/>
                        </a:spcBef>
                        <a:spcAft>
                          <a:spcPts val="0"/>
                        </a:spcAft>
                      </a:pPr>
                      <a:endParaRPr lang="en-GB" sz="900" b="1">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0239638"/>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Times New Roman" panose="02020603050405020304" pitchFamily="18" charset="0"/>
                          <a:cs typeface="Times New Roman" panose="02020603050405020304" pitchFamily="18" charset="0"/>
                        </a:rPr>
                        <a:t>Outcome</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1"/>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1"/>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tx1"/>
                        </a:solidFill>
                        <a:effectLst/>
                        <a:latin typeface="+mj-lt"/>
                        <a:ea typeface="Times New Roman" panose="02020603050405020304" pitchFamily="18" charset="0"/>
                        <a:cs typeface="Arial" panose="020B060402020202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mn-ea"/>
                          <a:cs typeface="+mn-cs"/>
                        </a:rPr>
                        <a:t>Adjusted </a:t>
                      </a:r>
                      <a:br>
                        <a:rPr lang="en-GB" sz="1050" b="1" kern="1200">
                          <a:solidFill>
                            <a:schemeClr val="tx1"/>
                          </a:solidFill>
                          <a:effectLst/>
                          <a:latin typeface="+mn-lt"/>
                          <a:ea typeface="+mn-ea"/>
                          <a:cs typeface="+mn-cs"/>
                        </a:rPr>
                      </a:br>
                      <a:r>
                        <a:rPr lang="en-GB" sz="1050" b="1" kern="1200">
                          <a:solidFill>
                            <a:schemeClr val="tx1"/>
                          </a:solidFill>
                          <a:effectLst/>
                          <a:latin typeface="+mn-lt"/>
                          <a:ea typeface="+mn-ea"/>
                          <a:cs typeface="+mn-cs"/>
                        </a:rPr>
                        <a:t>hazard ratio (95% CI)</a:t>
                      </a:r>
                      <a:endParaRPr lang="en-GB" sz="1050" b="1" kern="120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479631"/>
                  </a:ext>
                </a:extLst>
              </a:tr>
              <a:tr h="396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Type 2 diabetes mellitus (N=21,808)</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accent3"/>
                        </a:solidFill>
                        <a:effectLst/>
                        <a:latin typeface="+mj-lt"/>
                        <a:ea typeface="Times New Roman" panose="02020603050405020304" pitchFamily="18" charset="0"/>
                        <a:cs typeface="Arial" panose="020B060402020202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1.027 (1.021, 1.033)</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540830270"/>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Myocardial infarction (N=23,251)</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1.026 (1.018, 1.033)</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88319830"/>
                  </a:ext>
                </a:extLst>
              </a:tr>
              <a:tr h="396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Heart failure (N=23,570)</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1.029 (1.021, 1.036)</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1669729625"/>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Osteoporosis diagnosis and fracture (N=21,251)</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1.033 (1.022, 1.043)</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7847733"/>
                  </a:ext>
                </a:extLst>
              </a:tr>
              <a:tr h="396000">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Cataract (N=22,648)</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a:solidFill>
                            <a:schemeClr val="tx1"/>
                          </a:solidFill>
                          <a:effectLst/>
                          <a:latin typeface="+mn-lt"/>
                          <a:ea typeface="+mn-ea"/>
                          <a:cs typeface="+mn-cs"/>
                        </a:rPr>
                        <a:t>1.028 (1.022, 1.034)</a:t>
                      </a:r>
                      <a:endParaRPr lang="en-GB" sz="1050" b="0" kern="120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3131696438"/>
                  </a:ext>
                </a:extLst>
              </a:tr>
              <a:tr h="39600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Times New Roman" panose="02020603050405020304" pitchFamily="18" charset="0"/>
                          <a:cs typeface="Times New Roman" panose="02020603050405020304" pitchFamily="18" charset="0"/>
                        </a:rPr>
                        <a:t>Renal impairment (N=20,137)</a:t>
                      </a:r>
                      <a:endParaRPr lang="en-GB" sz="1050" b="0" kern="1200" dirty="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050" b="0" kern="1200" dirty="0">
                          <a:solidFill>
                            <a:schemeClr val="tx1"/>
                          </a:solidFill>
                          <a:effectLst/>
                          <a:latin typeface="+mn-lt"/>
                          <a:ea typeface="+mn-ea"/>
                          <a:cs typeface="+mn-cs"/>
                        </a:rPr>
                        <a:t>1.020 (1.015, 1.026)</a:t>
                      </a:r>
                      <a:endParaRPr lang="en-GB" sz="1050" b="0" kern="1200" dirty="0">
                        <a:solidFill>
                          <a:schemeClr val="tx1"/>
                        </a:solidFill>
                        <a:effectLst/>
                        <a:latin typeface="+mn-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7341347"/>
                  </a:ext>
                </a:extLst>
              </a:tr>
            </a:tbl>
          </a:graphicData>
        </a:graphic>
      </p:graphicFrame>
      <p:graphicFrame>
        <p:nvGraphicFramePr>
          <p:cNvPr id="7" name="Chart 6">
            <a:extLst>
              <a:ext uri="{FF2B5EF4-FFF2-40B4-BE49-F238E27FC236}">
                <a16:creationId xmlns:a16="http://schemas.microsoft.com/office/drawing/2014/main" id="{9EC71A00-DBAD-CD1D-045F-75E3E836CF0A}"/>
              </a:ext>
            </a:extLst>
          </p:cNvPr>
          <p:cNvGraphicFramePr/>
          <p:nvPr>
            <p:extLst>
              <p:ext uri="{D42A27DB-BD31-4B8C-83A1-F6EECF244321}">
                <p14:modId xmlns:p14="http://schemas.microsoft.com/office/powerpoint/2010/main" val="2633092464"/>
              </p:ext>
            </p:extLst>
          </p:nvPr>
        </p:nvGraphicFramePr>
        <p:xfrm>
          <a:off x="1582194" y="2483766"/>
          <a:ext cx="3270072" cy="355440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Table 7">
            <a:extLst>
              <a:ext uri="{FF2B5EF4-FFF2-40B4-BE49-F238E27FC236}">
                <a16:creationId xmlns:a16="http://schemas.microsoft.com/office/drawing/2014/main" id="{B8945C7C-9903-05E5-DB77-C3C89DCEBEB1}"/>
              </a:ext>
            </a:extLst>
          </p:cNvPr>
          <p:cNvGraphicFramePr>
            <a:graphicFrameLocks noGrp="1"/>
          </p:cNvGraphicFramePr>
          <p:nvPr>
            <p:extLst>
              <p:ext uri="{D42A27DB-BD31-4B8C-83A1-F6EECF244321}">
                <p14:modId xmlns:p14="http://schemas.microsoft.com/office/powerpoint/2010/main" val="906710042"/>
              </p:ext>
            </p:extLst>
          </p:nvPr>
        </p:nvGraphicFramePr>
        <p:xfrm>
          <a:off x="6209759" y="1900076"/>
          <a:ext cx="5539330" cy="3164020"/>
        </p:xfrm>
        <a:graphic>
          <a:graphicData uri="http://schemas.openxmlformats.org/drawingml/2006/table">
            <a:tbl>
              <a:tblPr>
                <a:tableStyleId>{5C22544A-7EE6-4342-B048-85BDC9FD1C3A}</a:tableStyleId>
              </a:tblPr>
              <a:tblGrid>
                <a:gridCol w="1473408">
                  <a:extLst>
                    <a:ext uri="{9D8B030D-6E8A-4147-A177-3AD203B41FA5}">
                      <a16:colId xmlns:a16="http://schemas.microsoft.com/office/drawing/2014/main" val="949594843"/>
                    </a:ext>
                  </a:extLst>
                </a:gridCol>
                <a:gridCol w="539052">
                  <a:extLst>
                    <a:ext uri="{9D8B030D-6E8A-4147-A177-3AD203B41FA5}">
                      <a16:colId xmlns:a16="http://schemas.microsoft.com/office/drawing/2014/main" val="3277048748"/>
                    </a:ext>
                  </a:extLst>
                </a:gridCol>
                <a:gridCol w="539052">
                  <a:extLst>
                    <a:ext uri="{9D8B030D-6E8A-4147-A177-3AD203B41FA5}">
                      <a16:colId xmlns:a16="http://schemas.microsoft.com/office/drawing/2014/main" val="1005536239"/>
                    </a:ext>
                  </a:extLst>
                </a:gridCol>
                <a:gridCol w="1416040">
                  <a:extLst>
                    <a:ext uri="{9D8B030D-6E8A-4147-A177-3AD203B41FA5}">
                      <a16:colId xmlns:a16="http://schemas.microsoft.com/office/drawing/2014/main" val="65131921"/>
                    </a:ext>
                  </a:extLst>
                </a:gridCol>
                <a:gridCol w="1571778">
                  <a:extLst>
                    <a:ext uri="{9D8B030D-6E8A-4147-A177-3AD203B41FA5}">
                      <a16:colId xmlns:a16="http://schemas.microsoft.com/office/drawing/2014/main" val="1724018933"/>
                    </a:ext>
                  </a:extLst>
                </a:gridCol>
              </a:tblGrid>
              <a:tr h="399036">
                <a:tc gridSpan="5">
                  <a:txBody>
                    <a:bodyPr/>
                    <a:lstStyle/>
                    <a:p>
                      <a:pPr algn="l">
                        <a:lnSpc>
                          <a:spcPct val="100000"/>
                        </a:lnSpc>
                        <a:spcBef>
                          <a:spcPts val="0"/>
                        </a:spcBef>
                        <a:spcAft>
                          <a:spcPts val="0"/>
                        </a:spcAft>
                      </a:pPr>
                      <a:endParaRPr lang="en-GB" sz="1050" b="1" baseline="30000">
                        <a:solidFill>
                          <a:schemeClr val="tx2"/>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algn="ctr">
                        <a:lnSpc>
                          <a:spcPct val="100000"/>
                        </a:lnSpc>
                        <a:spcBef>
                          <a:spcPts val="0"/>
                        </a:spcBef>
                        <a:spcAft>
                          <a:spcPts val="0"/>
                        </a:spcAft>
                      </a:pPr>
                      <a:endParaRPr lang="en-GB" sz="900" b="1">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hMerge="1">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900" b="1"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50239638"/>
                  </a:ext>
                </a:extLst>
              </a:tr>
              <a:tr h="399496">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Times New Roman" panose="02020603050405020304" pitchFamily="18" charset="0"/>
                          <a:cs typeface="Times New Roman" panose="02020603050405020304" pitchFamily="18" charset="0"/>
                        </a:rPr>
                        <a:t>Outcome</a:t>
                      </a: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1" kern="1200">
                        <a:solidFill>
                          <a:schemeClr val="tx2"/>
                        </a:solidFill>
                        <a:effectLst/>
                        <a:latin typeface="+mj-lt"/>
                        <a:ea typeface="+mn-ea"/>
                        <a:cs typeface="+mn-cs"/>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accent3"/>
                        </a:solidFill>
                        <a:effectLst/>
                        <a:latin typeface="+mj-lt"/>
                        <a:ea typeface="Times New Roman" panose="02020603050405020304" pitchFamily="18" charset="0"/>
                        <a:cs typeface="Arial" panose="020B0604020202020204" pitchFamily="34"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1" kern="1200">
                          <a:solidFill>
                            <a:schemeClr val="tx1"/>
                          </a:solidFill>
                          <a:effectLst/>
                          <a:latin typeface="+mn-lt"/>
                          <a:ea typeface="+mn-ea"/>
                          <a:cs typeface="+mn-cs"/>
                        </a:rPr>
                        <a:t>Adjusted</a:t>
                      </a:r>
                      <a:br>
                        <a:rPr lang="en-GB" sz="1050" b="1" kern="1200">
                          <a:solidFill>
                            <a:schemeClr val="tx1"/>
                          </a:solidFill>
                          <a:effectLst/>
                          <a:latin typeface="+mn-lt"/>
                          <a:ea typeface="+mn-ea"/>
                          <a:cs typeface="+mn-cs"/>
                        </a:rPr>
                      </a:br>
                      <a:r>
                        <a:rPr lang="en-GB" sz="1050" b="1" kern="1200">
                          <a:solidFill>
                            <a:schemeClr val="tx1"/>
                          </a:solidFill>
                          <a:effectLst/>
                          <a:latin typeface="+mn-lt"/>
                          <a:ea typeface="+mn-ea"/>
                          <a:cs typeface="+mn-cs"/>
                        </a:rPr>
                        <a:t>hazard ratio (95% CI)</a:t>
                      </a:r>
                      <a:endParaRPr lang="en-GB" sz="1050" b="1" kern="1200">
                        <a:solidFill>
                          <a:schemeClr val="tx1"/>
                        </a:solidFill>
                        <a:effectLst/>
                        <a:latin typeface="+mn-lt"/>
                        <a:ea typeface="Times New Roman" panose="02020603050405020304" pitchFamily="18" charset="0"/>
                        <a:cs typeface="Times New Roman" panose="02020603050405020304" pitchFamily="18" charset="0"/>
                      </a:endParaRPr>
                    </a:p>
                  </a:txBody>
                  <a:tcPr marL="72000" marR="72000" marT="36000" marB="36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68479631"/>
                  </a:ext>
                </a:extLst>
              </a:tr>
              <a:tr h="295686">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Obesity</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kern="1600">
                        <a:solidFill>
                          <a:schemeClr val="accent3"/>
                        </a:solidFill>
                        <a:effectLst/>
                        <a:latin typeface="+mj-lt"/>
                        <a:ea typeface="Times New Roman" panose="02020603050405020304" pitchFamily="18" charset="0"/>
                        <a:cs typeface="Arial" panose="020B0604020202020204" pitchFamily="34"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1.70 (1.52, 1.89)</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540830270"/>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1.35 (1.27, 1.44)</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688319830"/>
                  </a:ext>
                </a:extLst>
              </a:tr>
              <a:tr h="295686">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Hypertension</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lnSpc>
                          <a:spcPct val="100000"/>
                        </a:lnSpc>
                        <a:spcBef>
                          <a:spcPts val="0"/>
                        </a:spcBef>
                        <a:spcAft>
                          <a:spcPts val="0"/>
                        </a:spcAft>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1.32 (1.22, 1.42)</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69729625"/>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1.12 (1.08, 1.17)</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7847733"/>
                  </a:ext>
                </a:extLst>
              </a:tr>
              <a:tr h="295686">
                <a:tc rowSpan="2">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Diabetes</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1.34 (1.17, 1.53)</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3131696438"/>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1.13 (1.04, 1.22)</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E8E8EE"/>
                    </a:solidFill>
                  </a:tcPr>
                </a:tc>
                <a:extLst>
                  <a:ext uri="{0D108BD9-81ED-4DB2-BD59-A6C34878D82A}">
                    <a16:rowId xmlns:a16="http://schemas.microsoft.com/office/drawing/2014/main" val="1427341347"/>
                  </a:ext>
                </a:extLst>
              </a:tr>
              <a:tr h="295686">
                <a:tc rowSpan="2">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Times New Roman" panose="02020603050405020304" pitchFamily="18" charset="0"/>
                          <a:cs typeface="Times New Roman" panose="02020603050405020304" pitchFamily="18" charset="0"/>
                        </a:rPr>
                        <a:t>Any chronic complication</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1.26 (1.18, 1.35)</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1515012"/>
                  </a:ext>
                </a:extLst>
              </a:tr>
              <a:tr h="295686">
                <a:tc vMerge="1">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900" b="0" kern="1200">
                        <a:solidFill>
                          <a:schemeClr val="tx2"/>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GB" sz="1050" b="0" kern="1200">
                        <a:solidFill>
                          <a:schemeClr val="tx2"/>
                        </a:solidFill>
                        <a:effectLst/>
                        <a:latin typeface="+mj-lt"/>
                        <a:ea typeface="+mn-ea"/>
                        <a:cs typeface="+mn-cs"/>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lang="en-GB" sz="1050">
                        <a:solidFill>
                          <a:schemeClr val="accent3"/>
                        </a:solidFill>
                        <a:effectLst/>
                        <a:latin typeface="+mj-lt"/>
                        <a:ea typeface="Times New Roman" panose="02020603050405020304" pitchFamily="18" charset="0"/>
                        <a:cs typeface="Times New Roman" panose="02020603050405020304" pitchFamily="18" charset="0"/>
                      </a:endParaRP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GB" sz="1050" b="0" kern="1200">
                          <a:solidFill>
                            <a:schemeClr val="tx1"/>
                          </a:solidFill>
                          <a:effectLst/>
                          <a:latin typeface="+mn-lt"/>
                          <a:ea typeface="+mn-ea"/>
                          <a:cs typeface="+mn-cs"/>
                        </a:rPr>
                        <a:t>1.06 (1.02, 1.10)</a:t>
                      </a:r>
                    </a:p>
                  </a:txBody>
                  <a:tcPr marL="72000" marR="72000" marT="18000" marB="18000"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50291217"/>
                  </a:ext>
                </a:extLst>
              </a:tr>
            </a:tbl>
          </a:graphicData>
        </a:graphic>
      </p:graphicFrame>
      <p:graphicFrame>
        <p:nvGraphicFramePr>
          <p:cNvPr id="9" name="Chart 8">
            <a:extLst>
              <a:ext uri="{FF2B5EF4-FFF2-40B4-BE49-F238E27FC236}">
                <a16:creationId xmlns:a16="http://schemas.microsoft.com/office/drawing/2014/main" id="{7D5790F4-FD45-5124-749A-AF230106F825}"/>
              </a:ext>
            </a:extLst>
          </p:cNvPr>
          <p:cNvGraphicFramePr/>
          <p:nvPr>
            <p:extLst>
              <p:ext uri="{D42A27DB-BD31-4B8C-83A1-F6EECF244321}">
                <p14:modId xmlns:p14="http://schemas.microsoft.com/office/powerpoint/2010/main" val="2198090212"/>
              </p:ext>
            </p:extLst>
          </p:nvPr>
        </p:nvGraphicFramePr>
        <p:xfrm>
          <a:off x="7253562" y="2570856"/>
          <a:ext cx="3633611" cy="355440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599941D0-59CF-02AF-ED4A-6B1F877A089A}"/>
              </a:ext>
            </a:extLst>
          </p:cNvPr>
          <p:cNvSpPr txBox="1"/>
          <p:nvPr/>
        </p:nvSpPr>
        <p:spPr>
          <a:xfrm>
            <a:off x="8327362" y="2149057"/>
            <a:ext cx="1093001"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4+ SCS users</a:t>
            </a:r>
          </a:p>
        </p:txBody>
      </p:sp>
      <p:sp>
        <p:nvSpPr>
          <p:cNvPr id="11" name="TextBox 10">
            <a:extLst>
              <a:ext uri="{FF2B5EF4-FFF2-40B4-BE49-F238E27FC236}">
                <a16:creationId xmlns:a16="http://schemas.microsoft.com/office/drawing/2014/main" id="{2568E833-B12C-74FC-5FA5-BCF5FA19BC07}"/>
              </a:ext>
            </a:extLst>
          </p:cNvPr>
          <p:cNvSpPr txBox="1"/>
          <p:nvPr/>
        </p:nvSpPr>
        <p:spPr>
          <a:xfrm>
            <a:off x="6997932" y="2150679"/>
            <a:ext cx="1503526" cy="24622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a:ln>
                  <a:noFill/>
                </a:ln>
                <a:effectLst/>
                <a:uLnTx/>
                <a:uFillTx/>
                <a:ea typeface="+mn-ea"/>
                <a:cs typeface="+mn-cs"/>
              </a:rPr>
              <a:t>1–3 SCS users</a:t>
            </a:r>
          </a:p>
        </p:txBody>
      </p:sp>
      <p:sp>
        <p:nvSpPr>
          <p:cNvPr id="12" name="Rectangle 11">
            <a:extLst>
              <a:ext uri="{FF2B5EF4-FFF2-40B4-BE49-F238E27FC236}">
                <a16:creationId xmlns:a16="http://schemas.microsoft.com/office/drawing/2014/main" id="{327085B4-0E69-1B4B-E2D3-5779CB80AD00}"/>
              </a:ext>
            </a:extLst>
          </p:cNvPr>
          <p:cNvSpPr/>
          <p:nvPr/>
        </p:nvSpPr>
        <p:spPr>
          <a:xfrm>
            <a:off x="6886169" y="2210513"/>
            <a:ext cx="130924" cy="1309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ea typeface="+mn-ea"/>
              <a:cs typeface="+mn-cs"/>
            </a:endParaRPr>
          </a:p>
        </p:txBody>
      </p:sp>
      <p:sp>
        <p:nvSpPr>
          <p:cNvPr id="13" name="Rectangle 12">
            <a:extLst>
              <a:ext uri="{FF2B5EF4-FFF2-40B4-BE49-F238E27FC236}">
                <a16:creationId xmlns:a16="http://schemas.microsoft.com/office/drawing/2014/main" id="{2A7844E7-6A90-DC84-BBD8-ED4FBD6AD704}"/>
              </a:ext>
            </a:extLst>
          </p:cNvPr>
          <p:cNvSpPr/>
          <p:nvPr/>
        </p:nvSpPr>
        <p:spPr>
          <a:xfrm>
            <a:off x="8153266" y="2208327"/>
            <a:ext cx="130924" cy="130924"/>
          </a:xfrm>
          <a:prstGeom prst="rect">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100" b="0" i="0" u="none" strike="noStrike" kern="1200" cap="none" spc="0" normalizeH="0" baseline="0" noProof="0">
              <a:ln>
                <a:noFill/>
              </a:ln>
              <a:solidFill>
                <a:prstClr val="white"/>
              </a:solidFill>
              <a:effectLst/>
              <a:uLnTx/>
              <a:uFillTx/>
              <a:ea typeface="+mn-ea"/>
              <a:cs typeface="+mn-cs"/>
            </a:endParaRPr>
          </a:p>
        </p:txBody>
      </p:sp>
      <p:cxnSp>
        <p:nvCxnSpPr>
          <p:cNvPr id="14" name="Straight Connector 13">
            <a:extLst>
              <a:ext uri="{FF2B5EF4-FFF2-40B4-BE49-F238E27FC236}">
                <a16:creationId xmlns:a16="http://schemas.microsoft.com/office/drawing/2014/main" id="{171FEC84-74DE-C127-990C-FD8A99B54569}"/>
              </a:ext>
            </a:extLst>
          </p:cNvPr>
          <p:cNvCxnSpPr/>
          <p:nvPr/>
        </p:nvCxnSpPr>
        <p:spPr>
          <a:xfrm>
            <a:off x="6105525" y="2176203"/>
            <a:ext cx="0" cy="3211940"/>
          </a:xfrm>
          <a:prstGeom prst="line">
            <a:avLst/>
          </a:prstGeom>
          <a:ln w="3175" cap="rnd">
            <a:solidFill>
              <a:schemeClr val="bg1">
                <a:lumMod val="75000"/>
              </a:schemeClr>
            </a:solidFill>
            <a:round/>
          </a:ln>
        </p:spPr>
        <p:style>
          <a:lnRef idx="1">
            <a:schemeClr val="accent1"/>
          </a:lnRef>
          <a:fillRef idx="0">
            <a:schemeClr val="accent1"/>
          </a:fillRef>
          <a:effectRef idx="0">
            <a:schemeClr val="accent1"/>
          </a:effectRef>
          <a:fontRef idx="minor">
            <a:schemeClr val="tx1"/>
          </a:fontRef>
        </p:style>
      </p:cxnSp>
      <p:sp>
        <p:nvSpPr>
          <p:cNvPr id="15" name="Footer Placeholder 2">
            <a:extLst>
              <a:ext uri="{FF2B5EF4-FFF2-40B4-BE49-F238E27FC236}">
                <a16:creationId xmlns:a16="http://schemas.microsoft.com/office/drawing/2014/main" id="{30A10FA2-1507-0FC9-3872-2CB4F0B58657}"/>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*For cumulative SCS exposure, hazard ratios are presented per 1-g increase in cumulative SCS dose as a continuous variable</a:t>
            </a:r>
            <a:r>
              <a:rPr lang="en-GB" dirty="0">
                <a:solidFill>
                  <a:srgbClr val="656665"/>
                </a:solidFill>
                <a:latin typeface="Calibri"/>
              </a:rPr>
              <a:t>; **All SCS users, N=86,786 and non-SCS users, N</a:t>
            </a:r>
            <a:r>
              <a:rPr lang="en-GB">
                <a:solidFill>
                  <a:srgbClr val="656665"/>
                </a:solidFill>
                <a:latin typeface="Calibri"/>
              </a:rPr>
              <a:t>=91,409.</a:t>
            </a:r>
            <a:r>
              <a:rPr kumimoji="0" lang="en-GB" b="0" i="0" u="none" strike="noStrike" kern="1200" cap="none" spc="20" normalizeH="0" baseline="0" noProof="0" dirty="0">
                <a:ln>
                  <a:noFill/>
                </a:ln>
                <a:solidFill>
                  <a:srgbClr val="656665"/>
                </a:solidFill>
                <a:effectLst/>
                <a:uLnTx/>
                <a:uFillTx/>
                <a:latin typeface="Calibri"/>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CI, confidence interval; OR, odds ratio; SCS, systemic corticosteroid(s).</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Price DB, et al. J Asthma Allergy. 2018;11:193–204. Supplementary Material; 2. Zeiger R, et al. J Allergy Clin Immunol </a:t>
            </a:r>
            <a:r>
              <a:rPr kumimoji="0" lang="en-GB" b="0" i="0" u="none" strike="noStrike" kern="1200" cap="none" spc="20" normalizeH="0" baseline="0" noProof="0" dirty="0" err="1">
                <a:ln>
                  <a:noFill/>
                </a:ln>
                <a:solidFill>
                  <a:srgbClr val="656665"/>
                </a:solidFill>
                <a:effectLst/>
                <a:uLnTx/>
                <a:uFillTx/>
                <a:latin typeface="Calibri"/>
                <a:ea typeface="+mn-ea"/>
                <a:cs typeface="+mn-cs"/>
              </a:rPr>
              <a:t>Pract</a:t>
            </a:r>
            <a:r>
              <a:rPr kumimoji="0" lang="en-GB" b="0" i="0" u="none" strike="noStrike" kern="1200" cap="none" spc="20" normalizeH="0" baseline="0" noProof="0" dirty="0">
                <a:ln>
                  <a:noFill/>
                </a:ln>
                <a:solidFill>
                  <a:srgbClr val="656665"/>
                </a:solidFill>
                <a:effectLst/>
                <a:uLnTx/>
                <a:uFillTx/>
                <a:latin typeface="Calibri"/>
                <a:ea typeface="+mn-ea"/>
                <a:cs typeface="+mn-cs"/>
              </a:rPr>
              <a:t>. 2020;8:3455–3465.</a:t>
            </a:r>
          </a:p>
        </p:txBody>
      </p:sp>
      <p:sp>
        <p:nvSpPr>
          <p:cNvPr id="16" name="Rectangle: Top Corners Rounded 15">
            <a:extLst>
              <a:ext uri="{FF2B5EF4-FFF2-40B4-BE49-F238E27FC236}">
                <a16:creationId xmlns:a16="http://schemas.microsoft.com/office/drawing/2014/main" id="{078D97A8-4B5C-6893-8A41-915D46F33B87}"/>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17" name="Slide Number Placeholder 25">
            <a:extLst>
              <a:ext uri="{FF2B5EF4-FFF2-40B4-BE49-F238E27FC236}">
                <a16:creationId xmlns:a16="http://schemas.microsoft.com/office/drawing/2014/main" id="{9711A7D6-4E5C-4A01-CA8C-14E34C1185BC}"/>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93F76E1F-6AB4-08CD-A720-D640B8F2B58C}"/>
              </a:ext>
            </a:extLst>
          </p:cNvPr>
          <p:cNvSpPr txBox="1"/>
          <p:nvPr/>
        </p:nvSpPr>
        <p:spPr>
          <a:xfrm>
            <a:off x="4411163" y="5524676"/>
            <a:ext cx="1986441" cy="246221"/>
          </a:xfrm>
          <a:prstGeom prst="rect">
            <a:avLst/>
          </a:prstGeom>
          <a:noFill/>
        </p:spPr>
        <p:txBody>
          <a:bodyPr wrap="none" rtlCol="0">
            <a:spAutoFit/>
          </a:bodyPr>
          <a:lstStyle/>
          <a:p>
            <a:r>
              <a:rPr lang="en-GB" sz="1000" dirty="0"/>
              <a:t>Adapted from Price DB, et al. 2018</a:t>
            </a:r>
          </a:p>
        </p:txBody>
      </p:sp>
      <p:sp>
        <p:nvSpPr>
          <p:cNvPr id="18" name="TextBox 17">
            <a:extLst>
              <a:ext uri="{FF2B5EF4-FFF2-40B4-BE49-F238E27FC236}">
                <a16:creationId xmlns:a16="http://schemas.microsoft.com/office/drawing/2014/main" id="{DCFEED95-9E47-8F9B-A929-55C675DC6437}"/>
              </a:ext>
            </a:extLst>
          </p:cNvPr>
          <p:cNvSpPr txBox="1"/>
          <p:nvPr/>
        </p:nvSpPr>
        <p:spPr>
          <a:xfrm>
            <a:off x="9944535" y="5524676"/>
            <a:ext cx="1970411" cy="246221"/>
          </a:xfrm>
          <a:prstGeom prst="rect">
            <a:avLst/>
          </a:prstGeom>
          <a:noFill/>
        </p:spPr>
        <p:txBody>
          <a:bodyPr wrap="none" rtlCol="0">
            <a:spAutoFit/>
          </a:bodyPr>
          <a:lstStyle/>
          <a:p>
            <a:r>
              <a:rPr lang="en-GB" sz="1000" dirty="0"/>
              <a:t>Adapted from Zeiger R, et al. 2020</a:t>
            </a:r>
          </a:p>
        </p:txBody>
      </p:sp>
    </p:spTree>
    <p:extLst>
      <p:ext uri="{BB962C8B-B14F-4D97-AF65-F5344CB8AC3E}">
        <p14:creationId xmlns:p14="http://schemas.microsoft.com/office/powerpoint/2010/main" val="39100806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04171-60BA-9C26-2F25-D36B9779937F}"/>
              </a:ext>
            </a:extLst>
          </p:cNvPr>
          <p:cNvSpPr>
            <a:spLocks noGrp="1"/>
          </p:cNvSpPr>
          <p:nvPr>
            <p:ph type="title"/>
          </p:nvPr>
        </p:nvSpPr>
        <p:spPr/>
        <p:txBody>
          <a:bodyPr/>
          <a:lstStyle/>
          <a:p>
            <a:r>
              <a:rPr lang="en-GB" dirty="0"/>
              <a:t>SCS use is associated with a positive dose-response relationship with risk of death among patients with asthma</a:t>
            </a:r>
            <a:r>
              <a:rPr lang="en-GB" baseline="30000" dirty="0"/>
              <a:t>1</a:t>
            </a:r>
          </a:p>
        </p:txBody>
      </p:sp>
      <p:sp>
        <p:nvSpPr>
          <p:cNvPr id="4" name="Rectangle 3">
            <a:extLst>
              <a:ext uri="{FF2B5EF4-FFF2-40B4-BE49-F238E27FC236}">
                <a16:creationId xmlns:a16="http://schemas.microsoft.com/office/drawing/2014/main" id="{544B278E-A9C9-315A-919F-99B44191859B}"/>
              </a:ext>
            </a:extLst>
          </p:cNvPr>
          <p:cNvSpPr/>
          <p:nvPr/>
        </p:nvSpPr>
        <p:spPr>
          <a:xfrm>
            <a:off x="631615" y="4855100"/>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6" name="Rectangle 5">
            <a:extLst>
              <a:ext uri="{FF2B5EF4-FFF2-40B4-BE49-F238E27FC236}">
                <a16:creationId xmlns:a16="http://schemas.microsoft.com/office/drawing/2014/main" id="{0E59323F-782F-43DA-2AEF-CE451BFCC369}"/>
              </a:ext>
            </a:extLst>
          </p:cNvPr>
          <p:cNvSpPr/>
          <p:nvPr/>
        </p:nvSpPr>
        <p:spPr>
          <a:xfrm>
            <a:off x="631615" y="2786038"/>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7" name="Rectangle 6">
            <a:extLst>
              <a:ext uri="{FF2B5EF4-FFF2-40B4-BE49-F238E27FC236}">
                <a16:creationId xmlns:a16="http://schemas.microsoft.com/office/drawing/2014/main" id="{7AB51C9E-11E5-AEF2-C25A-43F1A7374ECB}"/>
              </a:ext>
            </a:extLst>
          </p:cNvPr>
          <p:cNvSpPr/>
          <p:nvPr/>
        </p:nvSpPr>
        <p:spPr>
          <a:xfrm>
            <a:off x="631615" y="3303303"/>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Rectangle 7">
            <a:extLst>
              <a:ext uri="{FF2B5EF4-FFF2-40B4-BE49-F238E27FC236}">
                <a16:creationId xmlns:a16="http://schemas.microsoft.com/office/drawing/2014/main" id="{4199C861-526F-6111-8CC3-EF57C2E868EF}"/>
              </a:ext>
            </a:extLst>
          </p:cNvPr>
          <p:cNvSpPr/>
          <p:nvPr/>
        </p:nvSpPr>
        <p:spPr>
          <a:xfrm>
            <a:off x="631615" y="3820568"/>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9" name="Rectangle 8">
            <a:extLst>
              <a:ext uri="{FF2B5EF4-FFF2-40B4-BE49-F238E27FC236}">
                <a16:creationId xmlns:a16="http://schemas.microsoft.com/office/drawing/2014/main" id="{45EDD23D-EBF8-7128-FD4C-69936F78FD09}"/>
              </a:ext>
            </a:extLst>
          </p:cNvPr>
          <p:cNvSpPr/>
          <p:nvPr/>
        </p:nvSpPr>
        <p:spPr>
          <a:xfrm>
            <a:off x="631615" y="4337833"/>
            <a:ext cx="10875533" cy="232435"/>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10" name="TextBox 9">
            <a:extLst>
              <a:ext uri="{FF2B5EF4-FFF2-40B4-BE49-F238E27FC236}">
                <a16:creationId xmlns:a16="http://schemas.microsoft.com/office/drawing/2014/main" id="{1800C0E5-E99E-B2AE-A355-3F2B285CF7C9}"/>
              </a:ext>
            </a:extLst>
          </p:cNvPr>
          <p:cNvSpPr txBox="1"/>
          <p:nvPr/>
        </p:nvSpPr>
        <p:spPr>
          <a:xfrm>
            <a:off x="588336" y="2247811"/>
            <a:ext cx="3319242" cy="3154710"/>
          </a:xfrm>
          <a:prstGeom prst="rect">
            <a:avLst/>
          </a:prstGeom>
          <a:noFill/>
        </p:spPr>
        <p:txBody>
          <a:bodyPr wrap="none" rtlCol="0">
            <a:spAutoFit/>
          </a:bodyPr>
          <a:lstStyle/>
          <a:p>
            <a:pPr marL="0" marR="0" lvl="0" indent="0"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effectLst/>
              <a:uLnTx/>
              <a:uFillTx/>
              <a:ea typeface="+mn-ea"/>
              <a:cs typeface="+mn-cs"/>
            </a:endParaRP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≥10 g (n=633)</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5–&lt;10 g (n=693)</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2.5–&lt;5 g (n=1140)</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1.0–&lt;2.5 g (n=2592)</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0.5–&lt;1.0 g (n=2534)</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Cumulative dose, &gt;0–&lt;0.5 g (n=1821)</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≥7.5 mg/day (n=148)</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5–&lt;7.5 mg/day (n=166)</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2.5–&lt;5 mg/day (n=431)</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0.5–&lt;2.5 mg/day (n=3426)</a:t>
            </a:r>
          </a:p>
          <a:p>
            <a:pPr marL="0" marR="0" lvl="0" indent="0"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Average daily exposure &gt;0–&lt;0.5 mg/day (n=5242)</a:t>
            </a:r>
          </a:p>
        </p:txBody>
      </p:sp>
      <p:sp>
        <p:nvSpPr>
          <p:cNvPr id="11" name="TextBox 10">
            <a:extLst>
              <a:ext uri="{FF2B5EF4-FFF2-40B4-BE49-F238E27FC236}">
                <a16:creationId xmlns:a16="http://schemas.microsoft.com/office/drawing/2014/main" id="{BBCC83BE-32B1-2B55-656A-9BBDAFBA7D8E}"/>
              </a:ext>
            </a:extLst>
          </p:cNvPr>
          <p:cNvSpPr txBox="1"/>
          <p:nvPr/>
        </p:nvSpPr>
        <p:spPr>
          <a:xfrm>
            <a:off x="4431278" y="5453001"/>
            <a:ext cx="3978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0.9</a:t>
            </a:r>
          </a:p>
        </p:txBody>
      </p:sp>
      <p:sp>
        <p:nvSpPr>
          <p:cNvPr id="12" name="TextBox 11">
            <a:extLst>
              <a:ext uri="{FF2B5EF4-FFF2-40B4-BE49-F238E27FC236}">
                <a16:creationId xmlns:a16="http://schemas.microsoft.com/office/drawing/2014/main" id="{300C4DF0-2B1E-A181-6DE3-654B9478809C}"/>
              </a:ext>
            </a:extLst>
          </p:cNvPr>
          <p:cNvSpPr txBox="1"/>
          <p:nvPr/>
        </p:nvSpPr>
        <p:spPr>
          <a:xfrm>
            <a:off x="5767685" y="5453001"/>
            <a:ext cx="3978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1.5</a:t>
            </a:r>
          </a:p>
        </p:txBody>
      </p:sp>
      <p:sp>
        <p:nvSpPr>
          <p:cNvPr id="13" name="TextBox 12">
            <a:extLst>
              <a:ext uri="{FF2B5EF4-FFF2-40B4-BE49-F238E27FC236}">
                <a16:creationId xmlns:a16="http://schemas.microsoft.com/office/drawing/2014/main" id="{28EEF5BD-1C88-3288-1ED5-E64062651DAC}"/>
              </a:ext>
            </a:extLst>
          </p:cNvPr>
          <p:cNvSpPr txBox="1"/>
          <p:nvPr/>
        </p:nvSpPr>
        <p:spPr>
          <a:xfrm>
            <a:off x="7694466"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3</a:t>
            </a:r>
          </a:p>
        </p:txBody>
      </p:sp>
      <p:sp>
        <p:nvSpPr>
          <p:cNvPr id="14" name="TextBox 13">
            <a:extLst>
              <a:ext uri="{FF2B5EF4-FFF2-40B4-BE49-F238E27FC236}">
                <a16:creationId xmlns:a16="http://schemas.microsoft.com/office/drawing/2014/main" id="{1355D87B-131F-E4B7-AEFD-6579C1A3CBD0}"/>
              </a:ext>
            </a:extLst>
          </p:cNvPr>
          <p:cNvSpPr txBox="1"/>
          <p:nvPr/>
        </p:nvSpPr>
        <p:spPr>
          <a:xfrm>
            <a:off x="9951621"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7</a:t>
            </a:r>
          </a:p>
        </p:txBody>
      </p:sp>
      <p:sp>
        <p:nvSpPr>
          <p:cNvPr id="15" name="Line 6">
            <a:extLst>
              <a:ext uri="{FF2B5EF4-FFF2-40B4-BE49-F238E27FC236}">
                <a16:creationId xmlns:a16="http://schemas.microsoft.com/office/drawing/2014/main" id="{7A9E8CA9-10E7-DB85-2354-E9F9B42B0B44}"/>
              </a:ext>
            </a:extLst>
          </p:cNvPr>
          <p:cNvSpPr>
            <a:spLocks noChangeShapeType="1"/>
          </p:cNvSpPr>
          <p:nvPr/>
        </p:nvSpPr>
        <p:spPr bwMode="auto">
          <a:xfrm>
            <a:off x="4907643" y="2395481"/>
            <a:ext cx="0" cy="3096000"/>
          </a:xfrm>
          <a:prstGeom prst="line">
            <a:avLst/>
          </a:prstGeom>
          <a:noFill/>
          <a:ln w="9525" cap="flat">
            <a:solidFill>
              <a:schemeClr val="tx1"/>
            </a:solidFill>
            <a:prstDash val="dash"/>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6" name="Line 7">
            <a:extLst>
              <a:ext uri="{FF2B5EF4-FFF2-40B4-BE49-F238E27FC236}">
                <a16:creationId xmlns:a16="http://schemas.microsoft.com/office/drawing/2014/main" id="{BBD2821A-1225-90DC-FD4A-267C5EF7BF4E}"/>
              </a:ext>
            </a:extLst>
          </p:cNvPr>
          <p:cNvSpPr>
            <a:spLocks noChangeShapeType="1"/>
          </p:cNvSpPr>
          <p:nvPr/>
        </p:nvSpPr>
        <p:spPr bwMode="auto">
          <a:xfrm>
            <a:off x="4161262" y="5409338"/>
            <a:ext cx="7344000" cy="0"/>
          </a:xfrm>
          <a:prstGeom prst="line">
            <a:avLst/>
          </a:prstGeom>
          <a:noFill/>
          <a:ln w="9525" cap="sq">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21" name="TextBox 20">
            <a:extLst>
              <a:ext uri="{FF2B5EF4-FFF2-40B4-BE49-F238E27FC236}">
                <a16:creationId xmlns:a16="http://schemas.microsoft.com/office/drawing/2014/main" id="{C7FA59B8-8AF6-A2D5-EEB8-CF50C0E7ACF8}"/>
              </a:ext>
            </a:extLst>
          </p:cNvPr>
          <p:cNvSpPr txBox="1"/>
          <p:nvPr/>
        </p:nvSpPr>
        <p:spPr>
          <a:xfrm>
            <a:off x="6836179" y="5700269"/>
            <a:ext cx="963148" cy="27699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Hazard ratio</a:t>
            </a:r>
          </a:p>
        </p:txBody>
      </p:sp>
      <p:sp>
        <p:nvSpPr>
          <p:cNvPr id="22" name="TextBox 21">
            <a:extLst>
              <a:ext uri="{FF2B5EF4-FFF2-40B4-BE49-F238E27FC236}">
                <a16:creationId xmlns:a16="http://schemas.microsoft.com/office/drawing/2014/main" id="{5159058D-3907-E843-D9ED-F8A007BD7D0B}"/>
              </a:ext>
            </a:extLst>
          </p:cNvPr>
          <p:cNvSpPr txBox="1"/>
          <p:nvPr/>
        </p:nvSpPr>
        <p:spPr>
          <a:xfrm>
            <a:off x="10217591" y="2247811"/>
            <a:ext cx="1208984" cy="31547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en-GB" sz="1200" b="0" i="0" u="none" strike="noStrike" kern="1200" cap="none" spc="0" normalizeH="0" baseline="0" noProof="0" dirty="0">
              <a:ln>
                <a:noFill/>
              </a:ln>
              <a:effectLst/>
              <a:uLnTx/>
              <a:uFillTx/>
              <a:ea typeface="+mn-ea"/>
              <a:cs typeface="+mn-cs"/>
            </a:endParaRP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2.17 (1.78, 2.64)</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1.56 (1.28, 1.90)</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1.30 (1.09, 1.56)</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1.11 (0.93, 1.31)</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0.95 (0.79, 1.12)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Reference</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4.56 (3.45, 6.04)</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2.72 (2.16, 3.42)</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2.50 (2.11, 2.97)</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1.52 (1.37, 1.69)</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en-GB" sz="1200" b="0" i="0" u="none" strike="noStrike" kern="1200" cap="none" spc="0" normalizeH="0" baseline="0" noProof="0" dirty="0">
                <a:ln>
                  <a:noFill/>
                </a:ln>
                <a:effectLst/>
                <a:uLnTx/>
                <a:uFillTx/>
                <a:ea typeface="+mn-ea"/>
                <a:cs typeface="+mn-cs"/>
              </a:rPr>
              <a:t>Reference</a:t>
            </a:r>
          </a:p>
        </p:txBody>
      </p:sp>
      <p:sp>
        <p:nvSpPr>
          <p:cNvPr id="23" name="TextBox 22">
            <a:extLst>
              <a:ext uri="{FF2B5EF4-FFF2-40B4-BE49-F238E27FC236}">
                <a16:creationId xmlns:a16="http://schemas.microsoft.com/office/drawing/2014/main" id="{910B6000-D7F8-044F-A3C7-CFA5866B917B}"/>
              </a:ext>
            </a:extLst>
          </p:cNvPr>
          <p:cNvSpPr txBox="1"/>
          <p:nvPr/>
        </p:nvSpPr>
        <p:spPr>
          <a:xfrm>
            <a:off x="9534903"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6</a:t>
            </a:r>
          </a:p>
        </p:txBody>
      </p:sp>
      <p:sp>
        <p:nvSpPr>
          <p:cNvPr id="24" name="TextBox 23">
            <a:extLst>
              <a:ext uri="{FF2B5EF4-FFF2-40B4-BE49-F238E27FC236}">
                <a16:creationId xmlns:a16="http://schemas.microsoft.com/office/drawing/2014/main" id="{DF62F4CC-26AD-D154-C062-F7F67D98DC92}"/>
              </a:ext>
            </a:extLst>
          </p:cNvPr>
          <p:cNvSpPr txBox="1"/>
          <p:nvPr/>
        </p:nvSpPr>
        <p:spPr>
          <a:xfrm>
            <a:off x="9056271"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5</a:t>
            </a:r>
          </a:p>
        </p:txBody>
      </p:sp>
      <p:sp>
        <p:nvSpPr>
          <p:cNvPr id="25" name="TextBox 24">
            <a:extLst>
              <a:ext uri="{FF2B5EF4-FFF2-40B4-BE49-F238E27FC236}">
                <a16:creationId xmlns:a16="http://schemas.microsoft.com/office/drawing/2014/main" id="{61C789D8-F6C2-D4DF-C3A4-28E292DA1621}"/>
              </a:ext>
            </a:extLst>
          </p:cNvPr>
          <p:cNvSpPr txBox="1"/>
          <p:nvPr/>
        </p:nvSpPr>
        <p:spPr>
          <a:xfrm>
            <a:off x="8463340" y="5453001"/>
            <a:ext cx="26962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4</a:t>
            </a:r>
          </a:p>
        </p:txBody>
      </p:sp>
      <p:sp>
        <p:nvSpPr>
          <p:cNvPr id="26" name="TextBox 25">
            <a:extLst>
              <a:ext uri="{FF2B5EF4-FFF2-40B4-BE49-F238E27FC236}">
                <a16:creationId xmlns:a16="http://schemas.microsoft.com/office/drawing/2014/main" id="{195DF2E2-0505-2F8B-F4D9-3BB941B6A6E1}"/>
              </a:ext>
            </a:extLst>
          </p:cNvPr>
          <p:cNvSpPr txBox="1"/>
          <p:nvPr/>
        </p:nvSpPr>
        <p:spPr>
          <a:xfrm>
            <a:off x="6622903" y="5453001"/>
            <a:ext cx="2696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2</a:t>
            </a:r>
          </a:p>
        </p:txBody>
      </p:sp>
      <p:sp>
        <p:nvSpPr>
          <p:cNvPr id="27" name="TextBox 26">
            <a:extLst>
              <a:ext uri="{FF2B5EF4-FFF2-40B4-BE49-F238E27FC236}">
                <a16:creationId xmlns:a16="http://schemas.microsoft.com/office/drawing/2014/main" id="{0C560949-17D4-2FD5-A9CE-48806C90F1F4}"/>
              </a:ext>
            </a:extLst>
          </p:cNvPr>
          <p:cNvSpPr txBox="1"/>
          <p:nvPr/>
        </p:nvSpPr>
        <p:spPr>
          <a:xfrm>
            <a:off x="4769767" y="5453001"/>
            <a:ext cx="26962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effectLst/>
                <a:uLnTx/>
                <a:uFillTx/>
                <a:ea typeface="+mn-ea"/>
                <a:cs typeface="+mn-cs"/>
              </a:rPr>
              <a:t>1</a:t>
            </a:r>
          </a:p>
        </p:txBody>
      </p:sp>
      <p:sp>
        <p:nvSpPr>
          <p:cNvPr id="28" name="Line 8">
            <a:extLst>
              <a:ext uri="{FF2B5EF4-FFF2-40B4-BE49-F238E27FC236}">
                <a16:creationId xmlns:a16="http://schemas.microsoft.com/office/drawing/2014/main" id="{0A0390AB-30B4-2CE1-47E4-AD36493B198B}"/>
              </a:ext>
            </a:extLst>
          </p:cNvPr>
          <p:cNvSpPr>
            <a:spLocks noChangeShapeType="1"/>
          </p:cNvSpPr>
          <p:nvPr/>
        </p:nvSpPr>
        <p:spPr bwMode="auto">
          <a:xfrm>
            <a:off x="4630251"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29" name="Line 9">
            <a:extLst>
              <a:ext uri="{FF2B5EF4-FFF2-40B4-BE49-F238E27FC236}">
                <a16:creationId xmlns:a16="http://schemas.microsoft.com/office/drawing/2014/main" id="{9913C5F8-9C7F-B1C7-8EB3-CD92A22886E6}"/>
              </a:ext>
            </a:extLst>
          </p:cNvPr>
          <p:cNvSpPr>
            <a:spLocks noChangeShapeType="1"/>
          </p:cNvSpPr>
          <p:nvPr/>
        </p:nvSpPr>
        <p:spPr bwMode="auto">
          <a:xfrm>
            <a:off x="598791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0" name="Line 10">
            <a:extLst>
              <a:ext uri="{FF2B5EF4-FFF2-40B4-BE49-F238E27FC236}">
                <a16:creationId xmlns:a16="http://schemas.microsoft.com/office/drawing/2014/main" id="{D6A8781F-C5AB-08D3-B5EA-D62FBC5AB90D}"/>
              </a:ext>
            </a:extLst>
          </p:cNvPr>
          <p:cNvSpPr>
            <a:spLocks noChangeShapeType="1"/>
          </p:cNvSpPr>
          <p:nvPr/>
        </p:nvSpPr>
        <p:spPr bwMode="auto">
          <a:xfrm>
            <a:off x="7824137"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1" name="Line 11">
            <a:extLst>
              <a:ext uri="{FF2B5EF4-FFF2-40B4-BE49-F238E27FC236}">
                <a16:creationId xmlns:a16="http://schemas.microsoft.com/office/drawing/2014/main" id="{4A410A37-CD96-94B5-388A-8BA5FE10E2CC}"/>
              </a:ext>
            </a:extLst>
          </p:cNvPr>
          <p:cNvSpPr>
            <a:spLocks noChangeShapeType="1"/>
          </p:cNvSpPr>
          <p:nvPr/>
        </p:nvSpPr>
        <p:spPr bwMode="auto">
          <a:xfrm>
            <a:off x="10081630"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2" name="Line 11">
            <a:extLst>
              <a:ext uri="{FF2B5EF4-FFF2-40B4-BE49-F238E27FC236}">
                <a16:creationId xmlns:a16="http://schemas.microsoft.com/office/drawing/2014/main" id="{C64814D0-B494-531A-B28A-E1915DEFBA36}"/>
              </a:ext>
            </a:extLst>
          </p:cNvPr>
          <p:cNvSpPr>
            <a:spLocks noChangeShapeType="1"/>
          </p:cNvSpPr>
          <p:nvPr/>
        </p:nvSpPr>
        <p:spPr bwMode="auto">
          <a:xfrm>
            <a:off x="9668449"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3" name="Line 11">
            <a:extLst>
              <a:ext uri="{FF2B5EF4-FFF2-40B4-BE49-F238E27FC236}">
                <a16:creationId xmlns:a16="http://schemas.microsoft.com/office/drawing/2014/main" id="{E587C7B3-CD70-D1BE-93DF-FB8294F84AF8}"/>
              </a:ext>
            </a:extLst>
          </p:cNvPr>
          <p:cNvSpPr>
            <a:spLocks noChangeShapeType="1"/>
          </p:cNvSpPr>
          <p:nvPr/>
        </p:nvSpPr>
        <p:spPr bwMode="auto">
          <a:xfrm>
            <a:off x="9188327"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4" name="Line 11">
            <a:extLst>
              <a:ext uri="{FF2B5EF4-FFF2-40B4-BE49-F238E27FC236}">
                <a16:creationId xmlns:a16="http://schemas.microsoft.com/office/drawing/2014/main" id="{14C76081-E666-516F-EDE2-6AA65F2F2982}"/>
              </a:ext>
            </a:extLst>
          </p:cNvPr>
          <p:cNvSpPr>
            <a:spLocks noChangeShapeType="1"/>
          </p:cNvSpPr>
          <p:nvPr/>
        </p:nvSpPr>
        <p:spPr bwMode="auto">
          <a:xfrm>
            <a:off x="8597408"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5" name="Line 10">
            <a:extLst>
              <a:ext uri="{FF2B5EF4-FFF2-40B4-BE49-F238E27FC236}">
                <a16:creationId xmlns:a16="http://schemas.microsoft.com/office/drawing/2014/main" id="{1D4CC616-8BCA-A2D7-0498-2E4AE24A7172}"/>
              </a:ext>
            </a:extLst>
          </p:cNvPr>
          <p:cNvSpPr>
            <a:spLocks noChangeShapeType="1"/>
          </p:cNvSpPr>
          <p:nvPr/>
        </p:nvSpPr>
        <p:spPr bwMode="auto">
          <a:xfrm>
            <a:off x="675309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6" name="Line 9">
            <a:extLst>
              <a:ext uri="{FF2B5EF4-FFF2-40B4-BE49-F238E27FC236}">
                <a16:creationId xmlns:a16="http://schemas.microsoft.com/office/drawing/2014/main" id="{00444E76-B5E5-176E-0DD9-EAD25290F9EE}"/>
              </a:ext>
            </a:extLst>
          </p:cNvPr>
          <p:cNvSpPr>
            <a:spLocks noChangeShapeType="1"/>
          </p:cNvSpPr>
          <p:nvPr/>
        </p:nvSpPr>
        <p:spPr bwMode="auto">
          <a:xfrm>
            <a:off x="4907643"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7" name="Line 9">
            <a:extLst>
              <a:ext uri="{FF2B5EF4-FFF2-40B4-BE49-F238E27FC236}">
                <a16:creationId xmlns:a16="http://schemas.microsoft.com/office/drawing/2014/main" id="{4CC21B90-FF96-CDDA-93CB-7916285EEDEE}"/>
              </a:ext>
            </a:extLst>
          </p:cNvPr>
          <p:cNvSpPr>
            <a:spLocks noChangeShapeType="1"/>
          </p:cNvSpPr>
          <p:nvPr/>
        </p:nvSpPr>
        <p:spPr bwMode="auto">
          <a:xfrm>
            <a:off x="550548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8" name="Line 9">
            <a:extLst>
              <a:ext uri="{FF2B5EF4-FFF2-40B4-BE49-F238E27FC236}">
                <a16:creationId xmlns:a16="http://schemas.microsoft.com/office/drawing/2014/main" id="{741B4133-347F-087F-8CB5-950298C5562F}"/>
              </a:ext>
            </a:extLst>
          </p:cNvPr>
          <p:cNvSpPr>
            <a:spLocks noChangeShapeType="1"/>
          </p:cNvSpPr>
          <p:nvPr/>
        </p:nvSpPr>
        <p:spPr bwMode="auto">
          <a:xfrm>
            <a:off x="6398790"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39" name="Line 9">
            <a:extLst>
              <a:ext uri="{FF2B5EF4-FFF2-40B4-BE49-F238E27FC236}">
                <a16:creationId xmlns:a16="http://schemas.microsoft.com/office/drawing/2014/main" id="{FA6E5073-DF62-97E3-C646-9636F73DF09A}"/>
              </a:ext>
            </a:extLst>
          </p:cNvPr>
          <p:cNvSpPr>
            <a:spLocks noChangeShapeType="1"/>
          </p:cNvSpPr>
          <p:nvPr/>
        </p:nvSpPr>
        <p:spPr bwMode="auto">
          <a:xfrm>
            <a:off x="7354415"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0" name="Line 9">
            <a:extLst>
              <a:ext uri="{FF2B5EF4-FFF2-40B4-BE49-F238E27FC236}">
                <a16:creationId xmlns:a16="http://schemas.microsoft.com/office/drawing/2014/main" id="{4AF80CB0-02A9-2D0A-473E-C100F3D1E369}"/>
              </a:ext>
            </a:extLst>
          </p:cNvPr>
          <p:cNvSpPr>
            <a:spLocks noChangeShapeType="1"/>
          </p:cNvSpPr>
          <p:nvPr/>
        </p:nvSpPr>
        <p:spPr bwMode="auto">
          <a:xfrm>
            <a:off x="8240793"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1" name="Line 9">
            <a:extLst>
              <a:ext uri="{FF2B5EF4-FFF2-40B4-BE49-F238E27FC236}">
                <a16:creationId xmlns:a16="http://schemas.microsoft.com/office/drawing/2014/main" id="{A39CBEAD-A557-A54C-46DF-1CD774D9BEDB}"/>
              </a:ext>
            </a:extLst>
          </p:cNvPr>
          <p:cNvSpPr>
            <a:spLocks noChangeShapeType="1"/>
          </p:cNvSpPr>
          <p:nvPr/>
        </p:nvSpPr>
        <p:spPr bwMode="auto">
          <a:xfrm>
            <a:off x="8912502"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2" name="Line 9">
            <a:extLst>
              <a:ext uri="{FF2B5EF4-FFF2-40B4-BE49-F238E27FC236}">
                <a16:creationId xmlns:a16="http://schemas.microsoft.com/office/drawing/2014/main" id="{AE082BB3-9037-AE16-90C1-3F12C5100B8C}"/>
              </a:ext>
            </a:extLst>
          </p:cNvPr>
          <p:cNvSpPr>
            <a:spLocks noChangeShapeType="1"/>
          </p:cNvSpPr>
          <p:nvPr/>
        </p:nvSpPr>
        <p:spPr bwMode="auto">
          <a:xfrm>
            <a:off x="9443405"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3" name="Line 9">
            <a:extLst>
              <a:ext uri="{FF2B5EF4-FFF2-40B4-BE49-F238E27FC236}">
                <a16:creationId xmlns:a16="http://schemas.microsoft.com/office/drawing/2014/main" id="{EEFD1C68-0AE3-3C20-04ED-6B69B268D76C}"/>
              </a:ext>
            </a:extLst>
          </p:cNvPr>
          <p:cNvSpPr>
            <a:spLocks noChangeShapeType="1"/>
          </p:cNvSpPr>
          <p:nvPr/>
        </p:nvSpPr>
        <p:spPr bwMode="auto">
          <a:xfrm>
            <a:off x="9884286" y="5414803"/>
            <a:ext cx="0" cy="72000"/>
          </a:xfrm>
          <a:prstGeom prst="line">
            <a:avLst/>
          </a:prstGeom>
          <a:noFill/>
          <a:ln w="9525"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effectLst/>
              <a:uLnTx/>
              <a:uFillTx/>
              <a:latin typeface="Arial"/>
              <a:ea typeface="+mn-ea"/>
              <a:cs typeface="+mn-cs"/>
            </a:endParaRPr>
          </a:p>
        </p:txBody>
      </p:sp>
      <p:sp>
        <p:nvSpPr>
          <p:cNvPr id="44" name="Line 159">
            <a:extLst>
              <a:ext uri="{FF2B5EF4-FFF2-40B4-BE49-F238E27FC236}">
                <a16:creationId xmlns:a16="http://schemas.microsoft.com/office/drawing/2014/main" id="{9C8E3242-96A7-9F85-720F-A0FB2202F1AB}"/>
              </a:ext>
            </a:extLst>
          </p:cNvPr>
          <p:cNvSpPr>
            <a:spLocks noChangeShapeType="1"/>
          </p:cNvSpPr>
          <p:nvPr/>
        </p:nvSpPr>
        <p:spPr bwMode="auto">
          <a:xfrm flipH="1">
            <a:off x="6450393" y="2602251"/>
            <a:ext cx="101917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5" name="Oval 163">
            <a:extLst>
              <a:ext uri="{FF2B5EF4-FFF2-40B4-BE49-F238E27FC236}">
                <a16:creationId xmlns:a16="http://schemas.microsoft.com/office/drawing/2014/main" id="{D1B17FA4-893F-4116-7A0E-2FF6567A285E}"/>
              </a:ext>
            </a:extLst>
          </p:cNvPr>
          <p:cNvSpPr>
            <a:spLocks noChangeArrowheads="1"/>
          </p:cNvSpPr>
          <p:nvPr/>
        </p:nvSpPr>
        <p:spPr bwMode="auto">
          <a:xfrm>
            <a:off x="6924053" y="25568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6" name="Line 167">
            <a:extLst>
              <a:ext uri="{FF2B5EF4-FFF2-40B4-BE49-F238E27FC236}">
                <a16:creationId xmlns:a16="http://schemas.microsoft.com/office/drawing/2014/main" id="{14ABCB84-36FD-B2B4-1D88-6C7B15F5A2EE}"/>
              </a:ext>
            </a:extLst>
          </p:cNvPr>
          <p:cNvSpPr>
            <a:spLocks noChangeShapeType="1"/>
          </p:cNvSpPr>
          <p:nvPr/>
        </p:nvSpPr>
        <p:spPr bwMode="auto">
          <a:xfrm flipH="1">
            <a:off x="6593270" y="2683738"/>
            <a:ext cx="101453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7" name="Oval 168">
            <a:extLst>
              <a:ext uri="{FF2B5EF4-FFF2-40B4-BE49-F238E27FC236}">
                <a16:creationId xmlns:a16="http://schemas.microsoft.com/office/drawing/2014/main" id="{5836D0D4-9CA9-F6E3-4F8C-760146B29B8E}"/>
              </a:ext>
            </a:extLst>
          </p:cNvPr>
          <p:cNvSpPr>
            <a:spLocks noChangeArrowheads="1"/>
          </p:cNvSpPr>
          <p:nvPr/>
        </p:nvSpPr>
        <p:spPr bwMode="auto">
          <a:xfrm>
            <a:off x="7062288" y="26383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8" name="Line 159">
            <a:extLst>
              <a:ext uri="{FF2B5EF4-FFF2-40B4-BE49-F238E27FC236}">
                <a16:creationId xmlns:a16="http://schemas.microsoft.com/office/drawing/2014/main" id="{1500F576-3586-1EA3-5D62-BBD82445927A}"/>
              </a:ext>
            </a:extLst>
          </p:cNvPr>
          <p:cNvSpPr>
            <a:spLocks noChangeShapeType="1"/>
          </p:cNvSpPr>
          <p:nvPr/>
        </p:nvSpPr>
        <p:spPr bwMode="auto">
          <a:xfrm flipH="1">
            <a:off x="5550281" y="2864260"/>
            <a:ext cx="105965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49" name="Oval 163">
            <a:extLst>
              <a:ext uri="{FF2B5EF4-FFF2-40B4-BE49-F238E27FC236}">
                <a16:creationId xmlns:a16="http://schemas.microsoft.com/office/drawing/2014/main" id="{6D4A0FC6-CEE9-F3BD-F0D1-A5CD8201CB58}"/>
              </a:ext>
            </a:extLst>
          </p:cNvPr>
          <p:cNvSpPr>
            <a:spLocks noChangeArrowheads="1"/>
          </p:cNvSpPr>
          <p:nvPr/>
        </p:nvSpPr>
        <p:spPr bwMode="auto">
          <a:xfrm>
            <a:off x="6038228" y="28171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0" name="Line 167">
            <a:extLst>
              <a:ext uri="{FF2B5EF4-FFF2-40B4-BE49-F238E27FC236}">
                <a16:creationId xmlns:a16="http://schemas.microsoft.com/office/drawing/2014/main" id="{925A2E78-3569-FCF2-409B-DB1870BD2AC7}"/>
              </a:ext>
            </a:extLst>
          </p:cNvPr>
          <p:cNvSpPr>
            <a:spLocks noChangeShapeType="1"/>
          </p:cNvSpPr>
          <p:nvPr/>
        </p:nvSpPr>
        <p:spPr bwMode="auto">
          <a:xfrm flipH="1">
            <a:off x="5719352" y="2944197"/>
            <a:ext cx="106203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1" name="Oval 168">
            <a:extLst>
              <a:ext uri="{FF2B5EF4-FFF2-40B4-BE49-F238E27FC236}">
                <a16:creationId xmlns:a16="http://schemas.microsoft.com/office/drawing/2014/main" id="{28A49072-77CC-CC7C-B44F-5D1058ED80AF}"/>
              </a:ext>
            </a:extLst>
          </p:cNvPr>
          <p:cNvSpPr>
            <a:spLocks noChangeArrowheads="1"/>
          </p:cNvSpPr>
          <p:nvPr/>
        </p:nvSpPr>
        <p:spPr bwMode="auto">
          <a:xfrm>
            <a:off x="6197895" y="28986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2" name="Line 159">
            <a:extLst>
              <a:ext uri="{FF2B5EF4-FFF2-40B4-BE49-F238E27FC236}">
                <a16:creationId xmlns:a16="http://schemas.microsoft.com/office/drawing/2014/main" id="{2829EE14-A2E3-9B13-EAC3-4649A69F1538}"/>
              </a:ext>
            </a:extLst>
          </p:cNvPr>
          <p:cNvSpPr>
            <a:spLocks noChangeShapeType="1"/>
          </p:cNvSpPr>
          <p:nvPr/>
        </p:nvSpPr>
        <p:spPr bwMode="auto">
          <a:xfrm flipH="1">
            <a:off x="5128090" y="3124610"/>
            <a:ext cx="948448"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3" name="Oval 163">
            <a:extLst>
              <a:ext uri="{FF2B5EF4-FFF2-40B4-BE49-F238E27FC236}">
                <a16:creationId xmlns:a16="http://schemas.microsoft.com/office/drawing/2014/main" id="{7A795ED3-4F5A-BE30-E8DB-0DFCF474FFD5}"/>
              </a:ext>
            </a:extLst>
          </p:cNvPr>
          <p:cNvSpPr>
            <a:spLocks noChangeArrowheads="1"/>
          </p:cNvSpPr>
          <p:nvPr/>
        </p:nvSpPr>
        <p:spPr bwMode="auto">
          <a:xfrm>
            <a:off x="5564359" y="30775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4" name="Line 167">
            <a:extLst>
              <a:ext uri="{FF2B5EF4-FFF2-40B4-BE49-F238E27FC236}">
                <a16:creationId xmlns:a16="http://schemas.microsoft.com/office/drawing/2014/main" id="{8D300BC0-F73E-12E8-0657-31FA6E0E656F}"/>
              </a:ext>
            </a:extLst>
          </p:cNvPr>
          <p:cNvSpPr>
            <a:spLocks noChangeShapeType="1"/>
          </p:cNvSpPr>
          <p:nvPr/>
        </p:nvSpPr>
        <p:spPr bwMode="auto">
          <a:xfrm flipH="1">
            <a:off x="5128090" y="3204547"/>
            <a:ext cx="95083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5" name="Oval 168">
            <a:extLst>
              <a:ext uri="{FF2B5EF4-FFF2-40B4-BE49-F238E27FC236}">
                <a16:creationId xmlns:a16="http://schemas.microsoft.com/office/drawing/2014/main" id="{3AD69DD3-2F56-19FD-6573-6199A59E7CEA}"/>
              </a:ext>
            </a:extLst>
          </p:cNvPr>
          <p:cNvSpPr>
            <a:spLocks noChangeArrowheads="1"/>
          </p:cNvSpPr>
          <p:nvPr/>
        </p:nvSpPr>
        <p:spPr bwMode="auto">
          <a:xfrm>
            <a:off x="5564482" y="31590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6" name="Line 159">
            <a:extLst>
              <a:ext uri="{FF2B5EF4-FFF2-40B4-BE49-F238E27FC236}">
                <a16:creationId xmlns:a16="http://schemas.microsoft.com/office/drawing/2014/main" id="{6D4AFA40-483E-95A3-0A8B-3E3A79C53A16}"/>
              </a:ext>
            </a:extLst>
          </p:cNvPr>
          <p:cNvSpPr>
            <a:spLocks noChangeShapeType="1"/>
          </p:cNvSpPr>
          <p:nvPr/>
        </p:nvSpPr>
        <p:spPr bwMode="auto">
          <a:xfrm flipH="1">
            <a:off x="4728749" y="3384960"/>
            <a:ext cx="91201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7" name="Oval 163">
            <a:extLst>
              <a:ext uri="{FF2B5EF4-FFF2-40B4-BE49-F238E27FC236}">
                <a16:creationId xmlns:a16="http://schemas.microsoft.com/office/drawing/2014/main" id="{18E07288-F731-5698-F8DA-C7D6AE7D66F9}"/>
              </a:ext>
            </a:extLst>
          </p:cNvPr>
          <p:cNvSpPr>
            <a:spLocks noChangeArrowheads="1"/>
          </p:cNvSpPr>
          <p:nvPr/>
        </p:nvSpPr>
        <p:spPr bwMode="auto">
          <a:xfrm>
            <a:off x="5128590" y="33378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8" name="Line 167">
            <a:extLst>
              <a:ext uri="{FF2B5EF4-FFF2-40B4-BE49-F238E27FC236}">
                <a16:creationId xmlns:a16="http://schemas.microsoft.com/office/drawing/2014/main" id="{AF3E003A-E8BE-6FA3-F784-FE35CD4878D9}"/>
              </a:ext>
            </a:extLst>
          </p:cNvPr>
          <p:cNvSpPr>
            <a:spLocks noChangeShapeType="1"/>
          </p:cNvSpPr>
          <p:nvPr/>
        </p:nvSpPr>
        <p:spPr bwMode="auto">
          <a:xfrm flipH="1">
            <a:off x="4871624" y="3464897"/>
            <a:ext cx="8810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59" name="Oval 168">
            <a:extLst>
              <a:ext uri="{FF2B5EF4-FFF2-40B4-BE49-F238E27FC236}">
                <a16:creationId xmlns:a16="http://schemas.microsoft.com/office/drawing/2014/main" id="{327AEE9C-1A66-342C-F98D-A1F4EEB7C98B}"/>
              </a:ext>
            </a:extLst>
          </p:cNvPr>
          <p:cNvSpPr>
            <a:spLocks noChangeArrowheads="1"/>
          </p:cNvSpPr>
          <p:nvPr/>
        </p:nvSpPr>
        <p:spPr bwMode="auto">
          <a:xfrm>
            <a:off x="5271588" y="34193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0" name="Line 159">
            <a:extLst>
              <a:ext uri="{FF2B5EF4-FFF2-40B4-BE49-F238E27FC236}">
                <a16:creationId xmlns:a16="http://schemas.microsoft.com/office/drawing/2014/main" id="{21793E05-2019-3E22-ABD1-8EB2AD552F62}"/>
              </a:ext>
            </a:extLst>
          </p:cNvPr>
          <p:cNvSpPr>
            <a:spLocks noChangeShapeType="1"/>
          </p:cNvSpPr>
          <p:nvPr/>
        </p:nvSpPr>
        <p:spPr bwMode="auto">
          <a:xfrm flipH="1">
            <a:off x="4300124" y="3645310"/>
            <a:ext cx="91202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1" name="Oval 163">
            <a:extLst>
              <a:ext uri="{FF2B5EF4-FFF2-40B4-BE49-F238E27FC236}">
                <a16:creationId xmlns:a16="http://schemas.microsoft.com/office/drawing/2014/main" id="{01D27182-6F91-6D2D-369A-8D99DE134A8E}"/>
              </a:ext>
            </a:extLst>
          </p:cNvPr>
          <p:cNvSpPr>
            <a:spLocks noChangeArrowheads="1"/>
          </p:cNvSpPr>
          <p:nvPr/>
        </p:nvSpPr>
        <p:spPr bwMode="auto">
          <a:xfrm>
            <a:off x="4711871" y="35982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2" name="Line 167">
            <a:extLst>
              <a:ext uri="{FF2B5EF4-FFF2-40B4-BE49-F238E27FC236}">
                <a16:creationId xmlns:a16="http://schemas.microsoft.com/office/drawing/2014/main" id="{DDACAF17-AFB1-3CC4-2722-41ACEE2CB94C}"/>
              </a:ext>
            </a:extLst>
          </p:cNvPr>
          <p:cNvSpPr>
            <a:spLocks noChangeShapeType="1"/>
          </p:cNvSpPr>
          <p:nvPr/>
        </p:nvSpPr>
        <p:spPr bwMode="auto">
          <a:xfrm flipH="1">
            <a:off x="4345368" y="3725247"/>
            <a:ext cx="923926"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3" name="Oval 168">
            <a:extLst>
              <a:ext uri="{FF2B5EF4-FFF2-40B4-BE49-F238E27FC236}">
                <a16:creationId xmlns:a16="http://schemas.microsoft.com/office/drawing/2014/main" id="{3F951821-3D98-C0C8-A150-B04937F08894}"/>
              </a:ext>
            </a:extLst>
          </p:cNvPr>
          <p:cNvSpPr>
            <a:spLocks noChangeArrowheads="1"/>
          </p:cNvSpPr>
          <p:nvPr/>
        </p:nvSpPr>
        <p:spPr bwMode="auto">
          <a:xfrm>
            <a:off x="4762000" y="36797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4" name="Line 159">
            <a:extLst>
              <a:ext uri="{FF2B5EF4-FFF2-40B4-BE49-F238E27FC236}">
                <a16:creationId xmlns:a16="http://schemas.microsoft.com/office/drawing/2014/main" id="{490CCE7B-4110-62F5-F228-7D809E3BF22D}"/>
              </a:ext>
            </a:extLst>
          </p:cNvPr>
          <p:cNvSpPr>
            <a:spLocks noChangeShapeType="1"/>
          </p:cNvSpPr>
          <p:nvPr/>
        </p:nvSpPr>
        <p:spPr bwMode="auto">
          <a:xfrm flipH="1">
            <a:off x="8197436" y="4166010"/>
            <a:ext cx="1491457"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5" name="Oval 163">
            <a:extLst>
              <a:ext uri="{FF2B5EF4-FFF2-40B4-BE49-F238E27FC236}">
                <a16:creationId xmlns:a16="http://schemas.microsoft.com/office/drawing/2014/main" id="{65A76604-35B1-E7BF-FFF0-51F0F908874D}"/>
              </a:ext>
            </a:extLst>
          </p:cNvPr>
          <p:cNvSpPr>
            <a:spLocks noChangeArrowheads="1"/>
          </p:cNvSpPr>
          <p:nvPr/>
        </p:nvSpPr>
        <p:spPr bwMode="auto">
          <a:xfrm>
            <a:off x="8899696" y="41189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6" name="Line 167">
            <a:extLst>
              <a:ext uri="{FF2B5EF4-FFF2-40B4-BE49-F238E27FC236}">
                <a16:creationId xmlns:a16="http://schemas.microsoft.com/office/drawing/2014/main" id="{89005CA7-2EAF-F072-248A-51A58D86C893}"/>
              </a:ext>
            </a:extLst>
          </p:cNvPr>
          <p:cNvSpPr>
            <a:spLocks noChangeShapeType="1"/>
          </p:cNvSpPr>
          <p:nvPr/>
        </p:nvSpPr>
        <p:spPr bwMode="auto">
          <a:xfrm flipH="1">
            <a:off x="8253001" y="4245947"/>
            <a:ext cx="1533524"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7" name="Oval 168">
            <a:extLst>
              <a:ext uri="{FF2B5EF4-FFF2-40B4-BE49-F238E27FC236}">
                <a16:creationId xmlns:a16="http://schemas.microsoft.com/office/drawing/2014/main" id="{0DDFE9F2-FBAE-52E5-5B8A-35904B10DCB6}"/>
              </a:ext>
            </a:extLst>
          </p:cNvPr>
          <p:cNvSpPr>
            <a:spLocks noChangeArrowheads="1"/>
          </p:cNvSpPr>
          <p:nvPr/>
        </p:nvSpPr>
        <p:spPr bwMode="auto">
          <a:xfrm>
            <a:off x="8978400" y="42004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8" name="Line 159">
            <a:extLst>
              <a:ext uri="{FF2B5EF4-FFF2-40B4-BE49-F238E27FC236}">
                <a16:creationId xmlns:a16="http://schemas.microsoft.com/office/drawing/2014/main" id="{DD3A65BA-D4F5-B608-BC66-990B9EC2DC94}"/>
              </a:ext>
            </a:extLst>
          </p:cNvPr>
          <p:cNvSpPr>
            <a:spLocks noChangeShapeType="1"/>
          </p:cNvSpPr>
          <p:nvPr/>
        </p:nvSpPr>
        <p:spPr bwMode="auto">
          <a:xfrm flipH="1">
            <a:off x="6963155" y="4426360"/>
            <a:ext cx="12255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69" name="Oval 163">
            <a:extLst>
              <a:ext uri="{FF2B5EF4-FFF2-40B4-BE49-F238E27FC236}">
                <a16:creationId xmlns:a16="http://schemas.microsoft.com/office/drawing/2014/main" id="{26182B39-40F7-28DA-0B1F-887FA33D7E32}"/>
              </a:ext>
            </a:extLst>
          </p:cNvPr>
          <p:cNvSpPr>
            <a:spLocks noChangeArrowheads="1"/>
          </p:cNvSpPr>
          <p:nvPr/>
        </p:nvSpPr>
        <p:spPr bwMode="auto">
          <a:xfrm>
            <a:off x="7520159" y="43792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0" name="Line 167">
            <a:extLst>
              <a:ext uri="{FF2B5EF4-FFF2-40B4-BE49-F238E27FC236}">
                <a16:creationId xmlns:a16="http://schemas.microsoft.com/office/drawing/2014/main" id="{0C3DB98F-D716-F757-D58B-0F8E7F88A35F}"/>
              </a:ext>
            </a:extLst>
          </p:cNvPr>
          <p:cNvSpPr>
            <a:spLocks noChangeShapeType="1"/>
          </p:cNvSpPr>
          <p:nvPr/>
        </p:nvSpPr>
        <p:spPr bwMode="auto">
          <a:xfrm flipH="1">
            <a:off x="6963153" y="4506297"/>
            <a:ext cx="1225551"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1" name="Oval 168">
            <a:extLst>
              <a:ext uri="{FF2B5EF4-FFF2-40B4-BE49-F238E27FC236}">
                <a16:creationId xmlns:a16="http://schemas.microsoft.com/office/drawing/2014/main" id="{A51C1B79-FB9B-0255-CC1D-739976043B72}"/>
              </a:ext>
            </a:extLst>
          </p:cNvPr>
          <p:cNvSpPr>
            <a:spLocks noChangeArrowheads="1"/>
          </p:cNvSpPr>
          <p:nvPr/>
        </p:nvSpPr>
        <p:spPr bwMode="auto">
          <a:xfrm>
            <a:off x="7521141" y="44607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2" name="Line 159">
            <a:extLst>
              <a:ext uri="{FF2B5EF4-FFF2-40B4-BE49-F238E27FC236}">
                <a16:creationId xmlns:a16="http://schemas.microsoft.com/office/drawing/2014/main" id="{5EC37BDC-BEFB-9FC2-9B3D-2BF394DF6931}"/>
              </a:ext>
            </a:extLst>
          </p:cNvPr>
          <p:cNvSpPr>
            <a:spLocks noChangeShapeType="1"/>
          </p:cNvSpPr>
          <p:nvPr/>
        </p:nvSpPr>
        <p:spPr bwMode="auto">
          <a:xfrm flipH="1">
            <a:off x="6898068" y="4686710"/>
            <a:ext cx="909639"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3" name="Oval 163">
            <a:extLst>
              <a:ext uri="{FF2B5EF4-FFF2-40B4-BE49-F238E27FC236}">
                <a16:creationId xmlns:a16="http://schemas.microsoft.com/office/drawing/2014/main" id="{7C7EB7EA-E6D0-A500-A485-4E29364561E9}"/>
              </a:ext>
            </a:extLst>
          </p:cNvPr>
          <p:cNvSpPr>
            <a:spLocks noChangeArrowheads="1"/>
          </p:cNvSpPr>
          <p:nvPr/>
        </p:nvSpPr>
        <p:spPr bwMode="auto">
          <a:xfrm>
            <a:off x="7302671" y="463964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4" name="Line 167">
            <a:extLst>
              <a:ext uri="{FF2B5EF4-FFF2-40B4-BE49-F238E27FC236}">
                <a16:creationId xmlns:a16="http://schemas.microsoft.com/office/drawing/2014/main" id="{B40341A6-869C-196E-9189-DA6A61BF8033}"/>
              </a:ext>
            </a:extLst>
          </p:cNvPr>
          <p:cNvSpPr>
            <a:spLocks noChangeShapeType="1"/>
          </p:cNvSpPr>
          <p:nvPr/>
        </p:nvSpPr>
        <p:spPr bwMode="auto">
          <a:xfrm flipH="1">
            <a:off x="6957599" y="4766647"/>
            <a:ext cx="902495"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5" name="Oval 168">
            <a:extLst>
              <a:ext uri="{FF2B5EF4-FFF2-40B4-BE49-F238E27FC236}">
                <a16:creationId xmlns:a16="http://schemas.microsoft.com/office/drawing/2014/main" id="{666B1729-291C-4A6F-81B6-C03F2839305F}"/>
              </a:ext>
            </a:extLst>
          </p:cNvPr>
          <p:cNvSpPr>
            <a:spLocks noChangeArrowheads="1"/>
          </p:cNvSpPr>
          <p:nvPr/>
        </p:nvSpPr>
        <p:spPr bwMode="auto">
          <a:xfrm>
            <a:off x="7364707" y="472112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6" name="Line 159">
            <a:extLst>
              <a:ext uri="{FF2B5EF4-FFF2-40B4-BE49-F238E27FC236}">
                <a16:creationId xmlns:a16="http://schemas.microsoft.com/office/drawing/2014/main" id="{75AD017E-501C-20C4-F3D8-25BD8EBDEB04}"/>
              </a:ext>
            </a:extLst>
          </p:cNvPr>
          <p:cNvSpPr>
            <a:spLocks noChangeShapeType="1"/>
          </p:cNvSpPr>
          <p:nvPr/>
        </p:nvSpPr>
        <p:spPr bwMode="auto">
          <a:xfrm flipH="1">
            <a:off x="5755861" y="4921660"/>
            <a:ext cx="539752"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7" name="Oval 163">
            <a:extLst>
              <a:ext uri="{FF2B5EF4-FFF2-40B4-BE49-F238E27FC236}">
                <a16:creationId xmlns:a16="http://schemas.microsoft.com/office/drawing/2014/main" id="{DD3CDD3E-9D34-5257-EFFE-F65D8C3EC701}"/>
              </a:ext>
            </a:extLst>
          </p:cNvPr>
          <p:cNvSpPr>
            <a:spLocks noChangeArrowheads="1"/>
          </p:cNvSpPr>
          <p:nvPr/>
        </p:nvSpPr>
        <p:spPr bwMode="auto">
          <a:xfrm>
            <a:off x="5981871" y="48745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8" name="Line 167">
            <a:extLst>
              <a:ext uri="{FF2B5EF4-FFF2-40B4-BE49-F238E27FC236}">
                <a16:creationId xmlns:a16="http://schemas.microsoft.com/office/drawing/2014/main" id="{CE2B935A-1046-66EE-F541-8865367C2AC5}"/>
              </a:ext>
            </a:extLst>
          </p:cNvPr>
          <p:cNvSpPr>
            <a:spLocks noChangeShapeType="1"/>
          </p:cNvSpPr>
          <p:nvPr/>
        </p:nvSpPr>
        <p:spPr bwMode="auto">
          <a:xfrm flipH="1">
            <a:off x="5738400" y="5001597"/>
            <a:ext cx="552450"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79" name="Oval 168">
            <a:extLst>
              <a:ext uri="{FF2B5EF4-FFF2-40B4-BE49-F238E27FC236}">
                <a16:creationId xmlns:a16="http://schemas.microsoft.com/office/drawing/2014/main" id="{B94455FF-9D17-BB16-2EEF-8F2F42C3766F}"/>
              </a:ext>
            </a:extLst>
          </p:cNvPr>
          <p:cNvSpPr>
            <a:spLocks noChangeArrowheads="1"/>
          </p:cNvSpPr>
          <p:nvPr/>
        </p:nvSpPr>
        <p:spPr bwMode="auto">
          <a:xfrm>
            <a:off x="5967707" y="49560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0" name="Oval 163">
            <a:extLst>
              <a:ext uri="{FF2B5EF4-FFF2-40B4-BE49-F238E27FC236}">
                <a16:creationId xmlns:a16="http://schemas.microsoft.com/office/drawing/2014/main" id="{7D01B5AE-A4E6-F57C-E04A-C870F2220133}"/>
              </a:ext>
            </a:extLst>
          </p:cNvPr>
          <p:cNvSpPr>
            <a:spLocks noChangeArrowheads="1"/>
          </p:cNvSpPr>
          <p:nvPr/>
        </p:nvSpPr>
        <p:spPr bwMode="auto">
          <a:xfrm>
            <a:off x="4865522" y="3858590"/>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1" name="Oval 168">
            <a:extLst>
              <a:ext uri="{FF2B5EF4-FFF2-40B4-BE49-F238E27FC236}">
                <a16:creationId xmlns:a16="http://schemas.microsoft.com/office/drawing/2014/main" id="{EAD63E56-53D8-957C-C861-8B59722498B5}"/>
              </a:ext>
            </a:extLst>
          </p:cNvPr>
          <p:cNvSpPr>
            <a:spLocks noChangeArrowheads="1"/>
          </p:cNvSpPr>
          <p:nvPr/>
        </p:nvSpPr>
        <p:spPr bwMode="auto">
          <a:xfrm>
            <a:off x="4865522" y="3940077"/>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2" name="Oval 163">
            <a:extLst>
              <a:ext uri="{FF2B5EF4-FFF2-40B4-BE49-F238E27FC236}">
                <a16:creationId xmlns:a16="http://schemas.microsoft.com/office/drawing/2014/main" id="{BD116FBB-673B-87B2-9191-05964E078AC9}"/>
              </a:ext>
            </a:extLst>
          </p:cNvPr>
          <p:cNvSpPr>
            <a:spLocks noChangeArrowheads="1"/>
          </p:cNvSpPr>
          <p:nvPr/>
        </p:nvSpPr>
        <p:spPr bwMode="auto">
          <a:xfrm>
            <a:off x="4865522" y="5160341"/>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3" name="Oval 168">
            <a:extLst>
              <a:ext uri="{FF2B5EF4-FFF2-40B4-BE49-F238E27FC236}">
                <a16:creationId xmlns:a16="http://schemas.microsoft.com/office/drawing/2014/main" id="{CEDE1FDA-157F-AAC6-61ED-322ABA7EB359}"/>
              </a:ext>
            </a:extLst>
          </p:cNvPr>
          <p:cNvSpPr>
            <a:spLocks noChangeArrowheads="1"/>
          </p:cNvSpPr>
          <p:nvPr/>
        </p:nvSpPr>
        <p:spPr bwMode="auto">
          <a:xfrm>
            <a:off x="4865522" y="5241828"/>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4" name="Rectangle: Rounded Corners 83">
            <a:extLst>
              <a:ext uri="{FF2B5EF4-FFF2-40B4-BE49-F238E27FC236}">
                <a16:creationId xmlns:a16="http://schemas.microsoft.com/office/drawing/2014/main" id="{6C1391FF-823E-530E-4DE7-63A8AD16EDB7}"/>
              </a:ext>
            </a:extLst>
          </p:cNvPr>
          <p:cNvSpPr/>
          <p:nvPr/>
        </p:nvSpPr>
        <p:spPr>
          <a:xfrm>
            <a:off x="442918" y="1297593"/>
            <a:ext cx="10542247" cy="560733"/>
          </a:xfrm>
          <a:prstGeom prst="roundRect">
            <a:avLst>
              <a:gd name="adj" fmla="val 50000"/>
            </a:avLst>
          </a:prstGeom>
          <a:solidFill>
            <a:schemeClr val="accent3"/>
          </a:solidFill>
          <a:ln w="12700" cap="flat" cmpd="sng" algn="ctr">
            <a:noFill/>
            <a:prstDash val="solid"/>
            <a:miter lim="800000"/>
          </a:ln>
          <a:effectLst/>
        </p:spPr>
        <p:txBody>
          <a:bodyPr wrap="square" lIns="0" tIns="0" rIns="0" bIns="0" rtlCol="0" anchor="ctr" anchorCtr="1">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i="0" u="none" strike="noStrike" kern="1200" cap="none" spc="0" normalizeH="0" baseline="0" noProof="0" dirty="0">
                <a:ln>
                  <a:noFill/>
                </a:ln>
                <a:solidFill>
                  <a:prstClr val="white"/>
                </a:solidFill>
                <a:effectLst/>
                <a:uLnTx/>
                <a:uFillTx/>
                <a:ea typeface="+mn-ea"/>
                <a:cs typeface="+mn-cs"/>
              </a:rPr>
              <a:t>Association of cumulative SCS dose and average SCS daily exposure with risk of death among patients with asthma</a:t>
            </a:r>
            <a:r>
              <a:rPr kumimoji="0" lang="en-GB" sz="1400" i="0" u="none" strike="noStrike" kern="1200" cap="none" spc="0" normalizeH="0" baseline="30000" noProof="0" dirty="0">
                <a:ln>
                  <a:noFill/>
                </a:ln>
                <a:solidFill>
                  <a:prstClr val="white"/>
                </a:solidFill>
                <a:effectLst/>
                <a:uLnTx/>
                <a:uFillTx/>
                <a:ea typeface="+mn-ea"/>
                <a:cs typeface="+mn-cs"/>
              </a:rPr>
              <a:t>1</a:t>
            </a:r>
            <a:r>
              <a:rPr kumimoji="0" lang="en-GB" sz="1400" i="0" u="none" strike="noStrike" kern="1200" cap="none" spc="0" normalizeH="0" baseline="0" noProof="0" dirty="0">
                <a:ln>
                  <a:noFill/>
                </a:ln>
                <a:solidFill>
                  <a:prstClr val="white"/>
                </a:solidFill>
                <a:effectLst/>
                <a:uLnTx/>
                <a:uFillTx/>
                <a:ea typeface="+mn-ea"/>
                <a:cs typeface="+mn-cs"/>
              </a:rPr>
              <a:t> </a:t>
            </a:r>
            <a:br>
              <a:rPr kumimoji="0" lang="en-GB" sz="1400" i="0" u="none" strike="noStrike" kern="1200" cap="none" spc="0" normalizeH="0" baseline="0" noProof="0" dirty="0">
                <a:ln>
                  <a:noFill/>
                </a:ln>
                <a:solidFill>
                  <a:prstClr val="white"/>
                </a:solidFill>
                <a:effectLst/>
                <a:uLnTx/>
                <a:uFillTx/>
                <a:ea typeface="+mn-ea"/>
                <a:cs typeface="+mn-cs"/>
              </a:rPr>
            </a:br>
            <a:r>
              <a:rPr kumimoji="0" lang="en-GB" sz="1400" i="0" u="none" strike="noStrike" kern="1200" cap="none" spc="0" normalizeH="0" baseline="0" noProof="0" dirty="0">
                <a:ln>
                  <a:noFill/>
                </a:ln>
                <a:solidFill>
                  <a:prstClr val="white"/>
                </a:solidFill>
                <a:effectLst/>
                <a:uLnTx/>
                <a:uFillTx/>
                <a:ea typeface="+mn-ea"/>
                <a:cs typeface="+mn-cs"/>
              </a:rPr>
              <a:t>(N=9,413 matched pairs)</a:t>
            </a:r>
          </a:p>
        </p:txBody>
      </p:sp>
      <p:sp>
        <p:nvSpPr>
          <p:cNvPr id="85" name="TextBox 84">
            <a:extLst>
              <a:ext uri="{FF2B5EF4-FFF2-40B4-BE49-F238E27FC236}">
                <a16:creationId xmlns:a16="http://schemas.microsoft.com/office/drawing/2014/main" id="{66AE3624-E65B-B7C3-D7DF-E86CDF4EF8F9}"/>
              </a:ext>
            </a:extLst>
          </p:cNvPr>
          <p:cNvSpPr txBox="1"/>
          <p:nvPr/>
        </p:nvSpPr>
        <p:spPr>
          <a:xfrm>
            <a:off x="4076629" y="2128192"/>
            <a:ext cx="737510"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a:ln>
                  <a:noFill/>
                </a:ln>
                <a:effectLst/>
                <a:uLnTx/>
                <a:uFillTx/>
                <a:ea typeface="+mn-ea"/>
                <a:cs typeface="+mn-cs"/>
              </a:rPr>
              <a:t>Adjusted</a:t>
            </a:r>
          </a:p>
        </p:txBody>
      </p:sp>
      <p:sp>
        <p:nvSpPr>
          <p:cNvPr id="86" name="Line 63">
            <a:extLst>
              <a:ext uri="{FF2B5EF4-FFF2-40B4-BE49-F238E27FC236}">
                <a16:creationId xmlns:a16="http://schemas.microsoft.com/office/drawing/2014/main" id="{D946D242-1912-56D5-9A28-409A4C6C67EF}"/>
              </a:ext>
            </a:extLst>
          </p:cNvPr>
          <p:cNvSpPr>
            <a:spLocks noChangeShapeType="1"/>
          </p:cNvSpPr>
          <p:nvPr/>
        </p:nvSpPr>
        <p:spPr bwMode="auto">
          <a:xfrm rot="10800000" flipH="1">
            <a:off x="5063426" y="2266799"/>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7" name="Oval 67">
            <a:extLst>
              <a:ext uri="{FF2B5EF4-FFF2-40B4-BE49-F238E27FC236}">
                <a16:creationId xmlns:a16="http://schemas.microsoft.com/office/drawing/2014/main" id="{BF01D2A3-C94B-A2F0-BDB5-EC5D8160B337}"/>
              </a:ext>
            </a:extLst>
          </p:cNvPr>
          <p:cNvSpPr>
            <a:spLocks noChangeArrowheads="1"/>
          </p:cNvSpPr>
          <p:nvPr/>
        </p:nvSpPr>
        <p:spPr bwMode="auto">
          <a:xfrm rot="10800000">
            <a:off x="5104538" y="2221171"/>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8" name="Line 71">
            <a:extLst>
              <a:ext uri="{FF2B5EF4-FFF2-40B4-BE49-F238E27FC236}">
                <a16:creationId xmlns:a16="http://schemas.microsoft.com/office/drawing/2014/main" id="{2B54DF60-F281-73E4-59D1-EED13A3F9F47}"/>
              </a:ext>
            </a:extLst>
          </p:cNvPr>
          <p:cNvSpPr>
            <a:spLocks noChangeShapeType="1"/>
          </p:cNvSpPr>
          <p:nvPr/>
        </p:nvSpPr>
        <p:spPr bwMode="auto">
          <a:xfrm rot="10800000" flipH="1">
            <a:off x="3908489" y="2266691"/>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89" name="Oval 72">
            <a:extLst>
              <a:ext uri="{FF2B5EF4-FFF2-40B4-BE49-F238E27FC236}">
                <a16:creationId xmlns:a16="http://schemas.microsoft.com/office/drawing/2014/main" id="{6BC729C8-D587-0094-C2D4-050BE394CE23}"/>
              </a:ext>
            </a:extLst>
          </p:cNvPr>
          <p:cNvSpPr>
            <a:spLocks noChangeArrowheads="1"/>
          </p:cNvSpPr>
          <p:nvPr/>
        </p:nvSpPr>
        <p:spPr bwMode="auto">
          <a:xfrm rot="10800000">
            <a:off x="3960166" y="2221171"/>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90" name="TextBox 89">
            <a:extLst>
              <a:ext uri="{FF2B5EF4-FFF2-40B4-BE49-F238E27FC236}">
                <a16:creationId xmlns:a16="http://schemas.microsoft.com/office/drawing/2014/main" id="{56B3D5AC-BF8F-96C6-7395-723DEEEABF3A}"/>
              </a:ext>
            </a:extLst>
          </p:cNvPr>
          <p:cNvSpPr txBox="1"/>
          <p:nvPr/>
        </p:nvSpPr>
        <p:spPr>
          <a:xfrm>
            <a:off x="5205341" y="2128192"/>
            <a:ext cx="901016"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200" b="0" i="0" u="none" strike="noStrike" kern="1200" cap="none" spc="0" normalizeH="0" baseline="0" noProof="0">
                <a:ln>
                  <a:noFill/>
                </a:ln>
                <a:effectLst/>
                <a:uLnTx/>
                <a:uFillTx/>
                <a:ea typeface="+mn-ea"/>
                <a:cs typeface="+mn-cs"/>
              </a:rPr>
              <a:t>Unadjusted</a:t>
            </a:r>
          </a:p>
        </p:txBody>
      </p:sp>
      <p:sp>
        <p:nvSpPr>
          <p:cNvPr id="91" name="Rectangle 90">
            <a:extLst>
              <a:ext uri="{FF2B5EF4-FFF2-40B4-BE49-F238E27FC236}">
                <a16:creationId xmlns:a16="http://schemas.microsoft.com/office/drawing/2014/main" id="{1701B749-C69B-528C-798E-3B1F8321D922}"/>
              </a:ext>
            </a:extLst>
          </p:cNvPr>
          <p:cNvSpPr/>
          <p:nvPr/>
        </p:nvSpPr>
        <p:spPr>
          <a:xfrm>
            <a:off x="9876248" y="2116333"/>
            <a:ext cx="1877826" cy="369332"/>
          </a:xfrm>
          <a:prstGeom prst="rect">
            <a:avLst/>
          </a:prstGeom>
        </p:spPr>
        <p:txBody>
          <a:bodyPr wrap="square" lIns="0" tIns="0" rIns="0" bIns="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cs typeface="+mn-cs"/>
              </a:rPr>
              <a:t>Hazard ratio</a:t>
            </a:r>
            <a:br>
              <a:rPr kumimoji="0" lang="en-GB" sz="1200" b="1" i="0" u="none" strike="noStrike" kern="1200" cap="none" spc="0" normalizeH="0" baseline="0" noProof="0" dirty="0">
                <a:ln>
                  <a:noFill/>
                </a:ln>
                <a:effectLst/>
                <a:uLnTx/>
                <a:uFillTx/>
                <a:ea typeface="+mn-ea"/>
                <a:cs typeface="+mn-cs"/>
              </a:rPr>
            </a:br>
            <a:r>
              <a:rPr kumimoji="0" lang="en-GB" sz="1200" b="1" i="0" u="none" strike="noStrike" kern="1200" cap="none" spc="0" normalizeH="0" baseline="0" noProof="0" dirty="0">
                <a:ln>
                  <a:noFill/>
                </a:ln>
                <a:effectLst/>
                <a:uLnTx/>
                <a:uFillTx/>
                <a:ea typeface="+mn-ea"/>
                <a:cs typeface="+mn-cs"/>
              </a:rPr>
              <a:t> (95% CI)</a:t>
            </a:r>
          </a:p>
        </p:txBody>
      </p:sp>
      <p:sp>
        <p:nvSpPr>
          <p:cNvPr id="92" name="Footer Placeholder 2">
            <a:extLst>
              <a:ext uri="{FF2B5EF4-FFF2-40B4-BE49-F238E27FC236}">
                <a16:creationId xmlns:a16="http://schemas.microsoft.com/office/drawing/2014/main" id="{375A696B-D403-E5A3-8339-426443EFBA94}"/>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 time-to-event design with multivariable Cox proportional hazard models adjusting for confounders was used to assess the association between measures of SCS exposure (average daily and cumulative dose) and overall and cause-specific deaths. The median follow-up was 8.7 years.</a:t>
            </a:r>
            <a:r>
              <a:rPr kumimoji="0" lang="en-GB" b="0" i="0" u="none" strike="noStrike" kern="1200" cap="none" spc="20" normalizeH="0" baseline="30000" noProof="0" dirty="0">
                <a:ln>
                  <a:noFill/>
                </a:ln>
                <a:solidFill>
                  <a:srgbClr val="656665"/>
                </a:solidFill>
                <a:effectLst/>
                <a:uLnTx/>
                <a:uFillTx/>
                <a:latin typeface="Calibri"/>
                <a:ea typeface="+mn-ea"/>
                <a:cs typeface="+mn-cs"/>
              </a:rPr>
              <a:t>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CI, confidence </a:t>
            </a:r>
            <a:r>
              <a:rPr lang="en-GB" dirty="0">
                <a:solidFill>
                  <a:srgbClr val="656665"/>
                </a:solidFill>
                <a:latin typeface="Calibri"/>
              </a:rPr>
              <a:t>interval; </a:t>
            </a:r>
            <a:r>
              <a:rPr kumimoji="0" lang="en-GB" b="0" i="0" u="none" strike="noStrike" kern="1200" cap="none" spc="20" normalizeH="0" baseline="0" noProof="0" dirty="0">
                <a:ln>
                  <a:noFill/>
                </a:ln>
                <a:solidFill>
                  <a:srgbClr val="656665"/>
                </a:solidFill>
                <a:effectLst/>
                <a:uLnTx/>
                <a:uFillTx/>
                <a:latin typeface="Calibri"/>
                <a:ea typeface="+mn-ea"/>
                <a:cs typeface="+mn-cs"/>
              </a:rPr>
              <a:t>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Xu X, et al. Thorax. 2021;76(Suppl. 2):A7–A8.</a:t>
            </a:r>
          </a:p>
        </p:txBody>
      </p:sp>
      <p:sp>
        <p:nvSpPr>
          <p:cNvPr id="93" name="Rectangle: Top Corners Rounded 92">
            <a:extLst>
              <a:ext uri="{FF2B5EF4-FFF2-40B4-BE49-F238E27FC236}">
                <a16:creationId xmlns:a16="http://schemas.microsoft.com/office/drawing/2014/main" id="{611A6027-91C1-B75B-0342-B7E75A54A133}"/>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sp>
        <p:nvSpPr>
          <p:cNvPr id="94" name="Slide Number Placeholder 25">
            <a:extLst>
              <a:ext uri="{FF2B5EF4-FFF2-40B4-BE49-F238E27FC236}">
                <a16:creationId xmlns:a16="http://schemas.microsoft.com/office/drawing/2014/main" id="{D08D0709-0ABD-1F26-68C8-71A332E0271E}"/>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33000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1FC3D-A281-2AD1-72D8-7F2BD1275B44}"/>
              </a:ext>
            </a:extLst>
          </p:cNvPr>
          <p:cNvSpPr>
            <a:spLocks noGrp="1"/>
          </p:cNvSpPr>
          <p:nvPr>
            <p:ph type="title"/>
          </p:nvPr>
        </p:nvSpPr>
        <p:spPr/>
        <p:txBody>
          <a:bodyPr/>
          <a:lstStyle/>
          <a:p>
            <a:r>
              <a:rPr lang="en-GB" dirty="0"/>
              <a:t>Use of high-dose corticosteroids is associated with an increased risk of mortality</a:t>
            </a:r>
            <a:r>
              <a:rPr lang="en-GB" baseline="30000" dirty="0"/>
              <a:t>1–4</a:t>
            </a:r>
          </a:p>
        </p:txBody>
      </p:sp>
      <p:sp>
        <p:nvSpPr>
          <p:cNvPr id="4" name="Rectangle: Top Corners Rounded 3">
            <a:extLst>
              <a:ext uri="{FF2B5EF4-FFF2-40B4-BE49-F238E27FC236}">
                <a16:creationId xmlns:a16="http://schemas.microsoft.com/office/drawing/2014/main" id="{AB1D4846-6F1B-88AD-ADBA-3BA7E6DB199F}"/>
              </a:ext>
            </a:extLst>
          </p:cNvPr>
          <p:cNvSpPr/>
          <p:nvPr/>
        </p:nvSpPr>
        <p:spPr>
          <a:xfrm>
            <a:off x="10392000" y="0"/>
            <a:ext cx="1800000" cy="288000"/>
          </a:xfrm>
          <a:prstGeom prst="round2SameRect">
            <a:avLst>
              <a:gd name="adj1" fmla="val 0"/>
              <a:gd name="adj2" fmla="val 2553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01 </a:t>
            </a:r>
            <a:r>
              <a:rPr kumimoji="0" lang="en-GB" sz="1300" b="0" i="0" u="none" strike="noStrike" kern="1200" cap="none" spc="0" normalizeH="0" baseline="0" noProof="0">
                <a:ln>
                  <a:noFill/>
                </a:ln>
                <a:solidFill>
                  <a:prstClr val="white"/>
                </a:solidFill>
                <a:effectLst/>
                <a:uLnTx/>
                <a:uFillTx/>
                <a:latin typeface="Arial"/>
                <a:ea typeface="+mn-ea"/>
                <a:cs typeface="+mn-cs"/>
              </a:rPr>
              <a:t>Clinical burden</a:t>
            </a:r>
          </a:p>
        </p:txBody>
      </p:sp>
      <p:pic>
        <p:nvPicPr>
          <p:cNvPr id="5" name="Picture 4">
            <a:extLst>
              <a:ext uri="{FF2B5EF4-FFF2-40B4-BE49-F238E27FC236}">
                <a16:creationId xmlns:a16="http://schemas.microsoft.com/office/drawing/2014/main" id="{DE9262C2-F24A-1ABA-6DD0-EC7B49C0E225}"/>
              </a:ext>
            </a:extLst>
          </p:cNvPr>
          <p:cNvPicPr>
            <a:picLocks noChangeAspect="1"/>
          </p:cNvPicPr>
          <p:nvPr/>
        </p:nvPicPr>
        <p:blipFill rotWithShape="1">
          <a:blip r:embed="rId2">
            <a:extLst>
              <a:ext uri="{BEBA8EAE-BF5A-486C-A8C5-ECC9F3942E4B}">
                <a14:imgProps xmlns:a14="http://schemas.microsoft.com/office/drawing/2010/main">
                  <a14:imgLayer r:embed="rId3">
                    <a14:imgEffect>
                      <a14:saturation sat="0"/>
                    </a14:imgEffect>
                  </a14:imgLayer>
                </a14:imgProps>
              </a:ext>
            </a:extLst>
          </a:blip>
          <a:srcRect l="15086" t="11150" r="14002" b="10881"/>
          <a:stretch/>
        </p:blipFill>
        <p:spPr>
          <a:xfrm>
            <a:off x="1625352" y="1089538"/>
            <a:ext cx="8941296" cy="4773896"/>
          </a:xfrm>
          <a:custGeom>
            <a:avLst/>
            <a:gdLst>
              <a:gd name="connsiteX0" fmla="*/ 4623464 w 9390506"/>
              <a:gd name="connsiteY0" fmla="*/ 0 h 5013736"/>
              <a:gd name="connsiteX1" fmla="*/ 8688307 w 9390506"/>
              <a:gd name="connsiteY1" fmla="*/ 734245 h 5013736"/>
              <a:gd name="connsiteX2" fmla="*/ 8786281 w 9390506"/>
              <a:gd name="connsiteY2" fmla="*/ 781254 h 5013736"/>
              <a:gd name="connsiteX3" fmla="*/ 8823815 w 9390506"/>
              <a:gd name="connsiteY3" fmla="*/ 834779 h 5013736"/>
              <a:gd name="connsiteX4" fmla="*/ 9390506 w 9390506"/>
              <a:gd name="connsiteY4" fmla="*/ 2773691 h 5013736"/>
              <a:gd name="connsiteX5" fmla="*/ 9179417 w 9390506"/>
              <a:gd name="connsiteY5" fmla="*/ 3983304 h 5013736"/>
              <a:gd name="connsiteX6" fmla="*/ 9152434 w 9390506"/>
              <a:gd name="connsiteY6" fmla="*/ 4047174 h 5013736"/>
              <a:gd name="connsiteX7" fmla="*/ 9059330 w 9390506"/>
              <a:gd name="connsiteY7" fmla="*/ 4101469 h 5013736"/>
              <a:gd name="connsiteX8" fmla="*/ 4623464 w 9390506"/>
              <a:gd name="connsiteY8" fmla="*/ 5013736 h 5013736"/>
              <a:gd name="connsiteX9" fmla="*/ 558619 w 9390506"/>
              <a:gd name="connsiteY9" fmla="*/ 4279492 h 5013736"/>
              <a:gd name="connsiteX10" fmla="*/ 279676 w 9390506"/>
              <a:gd name="connsiteY10" fmla="*/ 4145650 h 5013736"/>
              <a:gd name="connsiteX11" fmla="*/ 211090 w 9390506"/>
              <a:gd name="connsiteY11" fmla="*/ 3983304 h 5013736"/>
              <a:gd name="connsiteX12" fmla="*/ 0 w 9390506"/>
              <a:gd name="connsiteY12" fmla="*/ 2773691 h 5013736"/>
              <a:gd name="connsiteX13" fmla="*/ 566692 w 9390506"/>
              <a:gd name="connsiteY13" fmla="*/ 834779 h 5013736"/>
              <a:gd name="connsiteX14" fmla="*/ 667433 w 9390506"/>
              <a:gd name="connsiteY14" fmla="*/ 691117 h 5013736"/>
              <a:gd name="connsiteX15" fmla="*/ 966847 w 9390506"/>
              <a:gd name="connsiteY15" fmla="*/ 572447 h 5013736"/>
              <a:gd name="connsiteX16" fmla="*/ 4623464 w 9390506"/>
              <a:gd name="connsiteY16" fmla="*/ 0 h 5013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0506" h="5013736">
                <a:moveTo>
                  <a:pt x="4623464" y="0"/>
                </a:moveTo>
                <a:cubicBezTo>
                  <a:pt x="6210884" y="0"/>
                  <a:pt x="7648023" y="280591"/>
                  <a:pt x="8688307" y="734245"/>
                </a:cubicBezTo>
                <a:lnTo>
                  <a:pt x="8786281" y="781254"/>
                </a:lnTo>
                <a:lnTo>
                  <a:pt x="8823815" y="834779"/>
                </a:lnTo>
                <a:cubicBezTo>
                  <a:pt x="9185219" y="1411146"/>
                  <a:pt x="9390506" y="2071649"/>
                  <a:pt x="9390506" y="2773691"/>
                </a:cubicBezTo>
                <a:cubicBezTo>
                  <a:pt x="9390506" y="3194916"/>
                  <a:pt x="9316603" y="3601187"/>
                  <a:pt x="9179417" y="3983304"/>
                </a:cubicBezTo>
                <a:lnTo>
                  <a:pt x="9152434" y="4047174"/>
                </a:lnTo>
                <a:lnTo>
                  <a:pt x="9059330" y="4101469"/>
                </a:lnTo>
                <a:cubicBezTo>
                  <a:pt x="8004960" y="4658614"/>
                  <a:pt x="6409311" y="5013736"/>
                  <a:pt x="4623464" y="5013736"/>
                </a:cubicBezTo>
                <a:cubicBezTo>
                  <a:pt x="3036043" y="5013736"/>
                  <a:pt x="1598903" y="4733145"/>
                  <a:pt x="558619" y="4279492"/>
                </a:cubicBezTo>
                <a:lnTo>
                  <a:pt x="279676" y="4145650"/>
                </a:lnTo>
                <a:lnTo>
                  <a:pt x="211090" y="3983304"/>
                </a:lnTo>
                <a:cubicBezTo>
                  <a:pt x="73904" y="3601187"/>
                  <a:pt x="0" y="3194916"/>
                  <a:pt x="0" y="2773691"/>
                </a:cubicBezTo>
                <a:cubicBezTo>
                  <a:pt x="0" y="2071649"/>
                  <a:pt x="205287" y="1411146"/>
                  <a:pt x="566692" y="834779"/>
                </a:cubicBezTo>
                <a:lnTo>
                  <a:pt x="667433" y="691117"/>
                </a:lnTo>
                <a:lnTo>
                  <a:pt x="966847" y="572447"/>
                </a:lnTo>
                <a:cubicBezTo>
                  <a:pt x="1960536" y="214827"/>
                  <a:pt x="3234471" y="0"/>
                  <a:pt x="4623464" y="0"/>
                </a:cubicBezTo>
                <a:close/>
              </a:path>
            </a:pathLst>
          </a:custGeom>
        </p:spPr>
      </p:pic>
      <p:sp>
        <p:nvSpPr>
          <p:cNvPr id="6" name="Rectangle: Rounded Corners 5">
            <a:extLst>
              <a:ext uri="{FF2B5EF4-FFF2-40B4-BE49-F238E27FC236}">
                <a16:creationId xmlns:a16="http://schemas.microsoft.com/office/drawing/2014/main" id="{D2EADE68-6DEE-9756-5276-3D24CF6E0CC0}"/>
              </a:ext>
            </a:extLst>
          </p:cNvPr>
          <p:cNvSpPr/>
          <p:nvPr/>
        </p:nvSpPr>
        <p:spPr>
          <a:xfrm>
            <a:off x="6030862" y="1595674"/>
            <a:ext cx="3618105" cy="11700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108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mn-ea"/>
                <a:cs typeface="+mn-cs"/>
              </a:rPr>
              <a:t>Regular OCS use was associated with an increased incidence of </a:t>
            </a:r>
            <a:br>
              <a:rPr kumimoji="0" lang="en-US" sz="1600" b="0" i="0" u="none" strike="noStrike" kern="0" cap="none" spc="0" normalizeH="0" baseline="0" noProof="0" dirty="0">
                <a:ln>
                  <a:noFill/>
                </a:ln>
                <a:solidFill>
                  <a:prstClr val="white"/>
                </a:solidFill>
                <a:effectLst/>
                <a:uLnTx/>
                <a:uFillTx/>
                <a:ea typeface="+mn-ea"/>
                <a:cs typeface="+mn-cs"/>
              </a:rPr>
            </a:br>
            <a:r>
              <a:rPr kumimoji="0" lang="en-US" sz="1600" b="0" i="0" u="none" strike="noStrike" kern="0" cap="none" spc="0" normalizeH="0" baseline="0" noProof="0" dirty="0">
                <a:ln>
                  <a:noFill/>
                </a:ln>
                <a:solidFill>
                  <a:prstClr val="white"/>
                </a:solidFill>
                <a:effectLst/>
                <a:uLnTx/>
                <a:uFillTx/>
                <a:ea typeface="+mn-ea"/>
                <a:cs typeface="+mn-cs"/>
              </a:rPr>
              <a:t>all-cause mortality </a:t>
            </a:r>
            <a:r>
              <a:rPr lang="en-GB" sz="1600" kern="0" dirty="0">
                <a:solidFill>
                  <a:prstClr val="white"/>
                </a:solidFill>
              </a:rPr>
              <a:t>compared</a:t>
            </a:r>
            <a:r>
              <a:rPr kumimoji="0" lang="en-GB" sz="1600" b="0" i="0" u="none" strike="noStrike" kern="0" cap="none" spc="0" normalizeH="0" baseline="0" noProof="0" dirty="0">
                <a:ln>
                  <a:noFill/>
                </a:ln>
                <a:solidFill>
                  <a:prstClr val="white"/>
                </a:solidFill>
                <a:effectLst/>
                <a:uLnTx/>
                <a:uFillTx/>
                <a:ea typeface="+mn-ea"/>
                <a:cs typeface="+mn-cs"/>
              </a:rPr>
              <a:t> with </a:t>
            </a:r>
            <a:br>
              <a:rPr kumimoji="0" lang="en-GB" sz="1600" b="0" i="0" u="none" strike="noStrike" kern="0" cap="none" spc="0" normalizeH="0" baseline="0" noProof="0" dirty="0">
                <a:ln>
                  <a:noFill/>
                </a:ln>
                <a:solidFill>
                  <a:prstClr val="white"/>
                </a:solidFill>
                <a:effectLst/>
                <a:uLnTx/>
                <a:uFillTx/>
                <a:ea typeface="+mn-ea"/>
                <a:cs typeface="+mn-cs"/>
              </a:rPr>
            </a:br>
            <a:r>
              <a:rPr kumimoji="0" lang="en-GB" sz="1600" b="0" i="0" u="none" strike="noStrike" kern="0" cap="none" spc="0" normalizeH="0" baseline="0" noProof="0" dirty="0">
                <a:ln>
                  <a:noFill/>
                </a:ln>
                <a:solidFill>
                  <a:prstClr val="white"/>
                </a:solidFill>
                <a:effectLst/>
                <a:uLnTx/>
                <a:uFillTx/>
                <a:ea typeface="+mn-ea"/>
                <a:cs typeface="+mn-cs"/>
              </a:rPr>
              <a:t>non-OCS use</a:t>
            </a:r>
            <a:r>
              <a:rPr kumimoji="0" lang="en-GB" sz="1600" b="0" i="0" u="none" strike="noStrike" kern="0" cap="none" spc="0" normalizeH="0" baseline="30000" noProof="0" dirty="0">
                <a:ln>
                  <a:noFill/>
                </a:ln>
                <a:solidFill>
                  <a:prstClr val="white"/>
                </a:solidFill>
                <a:effectLst/>
                <a:uLnTx/>
                <a:uFillTx/>
                <a:ea typeface="+mn-ea"/>
                <a:cs typeface="+mn-cs"/>
              </a:rPr>
              <a:t>1</a:t>
            </a:r>
            <a:endParaRPr kumimoji="0" lang="en-US" sz="1600" b="0" i="0" u="none" strike="noStrike" kern="0" cap="none" spc="0" normalizeH="0" baseline="30000" noProof="0" dirty="0">
              <a:ln>
                <a:noFill/>
              </a:ln>
              <a:solidFill>
                <a:prstClr val="white"/>
              </a:solidFill>
              <a:effectLst/>
              <a:uLnTx/>
              <a:uFillTx/>
              <a:ea typeface="+mn-ea"/>
              <a:cs typeface="+mn-cs"/>
            </a:endParaRPr>
          </a:p>
        </p:txBody>
      </p:sp>
      <p:sp>
        <p:nvSpPr>
          <p:cNvPr id="7" name="Graphic 17">
            <a:extLst>
              <a:ext uri="{FF2B5EF4-FFF2-40B4-BE49-F238E27FC236}">
                <a16:creationId xmlns:a16="http://schemas.microsoft.com/office/drawing/2014/main" id="{BAE5565C-370C-5429-A6C5-7DBD44F18D23}"/>
              </a:ext>
            </a:extLst>
          </p:cNvPr>
          <p:cNvSpPr/>
          <p:nvPr/>
        </p:nvSpPr>
        <p:spPr>
          <a:xfrm flipH="1">
            <a:off x="4120701" y="1834242"/>
            <a:ext cx="2146722" cy="346477"/>
          </a:xfrm>
          <a:custGeom>
            <a:avLst/>
            <a:gdLst>
              <a:gd name="connsiteX0" fmla="*/ 10062972 w 10058400"/>
              <a:gd name="connsiteY0" fmla="*/ 798195 h 790575"/>
              <a:gd name="connsiteX1" fmla="*/ 216122 w 10058400"/>
              <a:gd name="connsiteY1" fmla="*/ 798195 h 790575"/>
              <a:gd name="connsiteX2" fmla="*/ 0 w 10058400"/>
              <a:gd name="connsiteY2" fmla="*/ 582073 h 790575"/>
              <a:gd name="connsiteX3" fmla="*/ 0 w 10058400"/>
              <a:gd name="connsiteY3" fmla="*/ 0 h 790575"/>
              <a:gd name="connsiteX0" fmla="*/ 10062972 w 10062972"/>
              <a:gd name="connsiteY0" fmla="*/ 798195 h 798278"/>
              <a:gd name="connsiteX1" fmla="*/ 8106647 w 10062972"/>
              <a:gd name="connsiteY1" fmla="*/ 798278 h 798278"/>
              <a:gd name="connsiteX2" fmla="*/ 216122 w 10062972"/>
              <a:gd name="connsiteY2" fmla="*/ 798195 h 798278"/>
              <a:gd name="connsiteX3" fmla="*/ 0 w 10062972"/>
              <a:gd name="connsiteY3" fmla="*/ 582073 h 798278"/>
              <a:gd name="connsiteX4" fmla="*/ 0 w 10062972"/>
              <a:gd name="connsiteY4" fmla="*/ 0 h 798278"/>
              <a:gd name="connsiteX0" fmla="*/ 8106647 w 8106647"/>
              <a:gd name="connsiteY0" fmla="*/ 798278 h 798278"/>
              <a:gd name="connsiteX1" fmla="*/ 216122 w 8106647"/>
              <a:gd name="connsiteY1" fmla="*/ 798195 h 798278"/>
              <a:gd name="connsiteX2" fmla="*/ 0 w 8106647"/>
              <a:gd name="connsiteY2" fmla="*/ 582073 h 798278"/>
              <a:gd name="connsiteX3" fmla="*/ 0 w 8106647"/>
              <a:gd name="connsiteY3" fmla="*/ 0 h 798278"/>
            </a:gdLst>
            <a:ahLst/>
            <a:cxnLst>
              <a:cxn ang="0">
                <a:pos x="connsiteX0" y="connsiteY0"/>
              </a:cxn>
              <a:cxn ang="0">
                <a:pos x="connsiteX1" y="connsiteY1"/>
              </a:cxn>
              <a:cxn ang="0">
                <a:pos x="connsiteX2" y="connsiteY2"/>
              </a:cxn>
              <a:cxn ang="0">
                <a:pos x="connsiteX3" y="connsiteY3"/>
              </a:cxn>
            </a:cxnLst>
            <a:rect l="l" t="t" r="r" b="b"/>
            <a:pathLst>
              <a:path w="8106647" h="798278">
                <a:moveTo>
                  <a:pt x="8106647" y="798278"/>
                </a:moveTo>
                <a:lnTo>
                  <a:pt x="216122" y="798195"/>
                </a:lnTo>
                <a:cubicBezTo>
                  <a:pt x="96774" y="798195"/>
                  <a:pt x="0" y="701421"/>
                  <a:pt x="0" y="582073"/>
                </a:cubicBezTo>
                <a:lnTo>
                  <a:pt x="0" y="0"/>
                </a:lnTo>
              </a:path>
            </a:pathLst>
          </a:custGeom>
          <a:ln w="19050" cap="rnd">
            <a:solidFill>
              <a:schemeClr val="tx2"/>
            </a:solidFill>
            <a:round/>
            <a:headEnd type="oval" w="med" len="med"/>
            <a:tailEnd type="none" w="med" len="med"/>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8" name="Connector: Elbow 7">
            <a:extLst>
              <a:ext uri="{FF2B5EF4-FFF2-40B4-BE49-F238E27FC236}">
                <a16:creationId xmlns:a16="http://schemas.microsoft.com/office/drawing/2014/main" id="{8D277E46-5492-7F6A-C59B-A98E30F19940}"/>
              </a:ext>
            </a:extLst>
          </p:cNvPr>
          <p:cNvCxnSpPr/>
          <p:nvPr/>
        </p:nvCxnSpPr>
        <p:spPr>
          <a:xfrm rot="16200000" flipH="1">
            <a:off x="3687225" y="2925222"/>
            <a:ext cx="792000" cy="756000"/>
          </a:xfrm>
          <a:prstGeom prst="bentConnector3">
            <a:avLst>
              <a:gd name="adj1" fmla="val 100244"/>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sp>
        <p:nvSpPr>
          <p:cNvPr id="9" name="Rectangle: Rounded Corners 8">
            <a:extLst>
              <a:ext uri="{FF2B5EF4-FFF2-40B4-BE49-F238E27FC236}">
                <a16:creationId xmlns:a16="http://schemas.microsoft.com/office/drawing/2014/main" id="{548B3490-6C2D-48DC-0F4B-B7E5F76B7FAB}"/>
              </a:ext>
            </a:extLst>
          </p:cNvPr>
          <p:cNvSpPr/>
          <p:nvPr/>
        </p:nvSpPr>
        <p:spPr>
          <a:xfrm>
            <a:off x="4379483" y="3118909"/>
            <a:ext cx="3618105" cy="1170098"/>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dirty="0">
                <a:solidFill>
                  <a:prstClr val="white"/>
                </a:solidFill>
              </a:rPr>
              <a:t>M</a:t>
            </a:r>
            <a:r>
              <a:rPr kumimoji="0" lang="en-US" sz="1600" b="0" i="0" u="none" strike="noStrike" kern="0" cap="none" spc="0" normalizeH="0" baseline="0" noProof="0" dirty="0" err="1">
                <a:ln>
                  <a:noFill/>
                </a:ln>
                <a:solidFill>
                  <a:prstClr val="white"/>
                </a:solidFill>
                <a:effectLst/>
                <a:uLnTx/>
                <a:uFillTx/>
                <a:ea typeface="+mn-ea"/>
                <a:cs typeface="+mn-cs"/>
              </a:rPr>
              <a:t>ortality</a:t>
            </a:r>
            <a:r>
              <a:rPr kumimoji="0" lang="en-US" sz="1600" b="0" i="0" u="none" strike="noStrike" kern="0" cap="none" spc="0" normalizeH="0" baseline="0" noProof="0" dirty="0">
                <a:ln>
                  <a:noFill/>
                </a:ln>
                <a:solidFill>
                  <a:prstClr val="white"/>
                </a:solidFill>
                <a:effectLst/>
                <a:uLnTx/>
                <a:uFillTx/>
                <a:ea typeface="+mn-ea"/>
                <a:cs typeface="+mn-cs"/>
              </a:rPr>
              <a:t> rates of OCS users increased compared with non-users, and mortality rates increased with increasing </a:t>
            </a:r>
            <a:br>
              <a:rPr kumimoji="0" lang="en-US" sz="1600" b="0" i="0" u="none" strike="noStrike" kern="0" cap="none" spc="0" normalizeH="0" baseline="0" noProof="0" dirty="0">
                <a:ln>
                  <a:noFill/>
                </a:ln>
                <a:solidFill>
                  <a:prstClr val="white"/>
                </a:solidFill>
                <a:effectLst/>
                <a:uLnTx/>
                <a:uFillTx/>
                <a:ea typeface="+mn-ea"/>
                <a:cs typeface="+mn-cs"/>
              </a:rPr>
            </a:br>
            <a:r>
              <a:rPr kumimoji="0" lang="en-US" sz="1600" b="0" i="0" u="none" strike="noStrike" kern="0" cap="none" spc="0" normalizeH="0" baseline="0" noProof="0" dirty="0">
                <a:ln>
                  <a:noFill/>
                </a:ln>
                <a:solidFill>
                  <a:prstClr val="white"/>
                </a:solidFill>
                <a:effectLst/>
                <a:uLnTx/>
                <a:uFillTx/>
                <a:ea typeface="+mn-ea"/>
                <a:cs typeface="+mn-cs"/>
              </a:rPr>
              <a:t>OCS exposure</a:t>
            </a:r>
            <a:r>
              <a:rPr kumimoji="0" lang="en-US" sz="1600" b="0" i="0" u="none" strike="noStrike" kern="0" cap="none" spc="0" normalizeH="0" baseline="30000" noProof="0" dirty="0">
                <a:ln>
                  <a:noFill/>
                </a:ln>
                <a:solidFill>
                  <a:prstClr val="white"/>
                </a:solidFill>
                <a:effectLst/>
                <a:uLnTx/>
                <a:uFillTx/>
                <a:ea typeface="+mn-ea"/>
                <a:cs typeface="+mn-cs"/>
              </a:rPr>
              <a:t>2</a:t>
            </a:r>
          </a:p>
        </p:txBody>
      </p:sp>
      <p:cxnSp>
        <p:nvCxnSpPr>
          <p:cNvPr id="10" name="Connector: Elbow 9">
            <a:extLst>
              <a:ext uri="{FF2B5EF4-FFF2-40B4-BE49-F238E27FC236}">
                <a16:creationId xmlns:a16="http://schemas.microsoft.com/office/drawing/2014/main" id="{13FC592E-DB94-87BC-D1A2-4B51ADB3F536}"/>
              </a:ext>
            </a:extLst>
          </p:cNvPr>
          <p:cNvCxnSpPr>
            <a:cxnSpLocks/>
          </p:cNvCxnSpPr>
          <p:nvPr/>
        </p:nvCxnSpPr>
        <p:spPr>
          <a:xfrm flipH="1">
            <a:off x="2180096" y="3017366"/>
            <a:ext cx="936000" cy="1080000"/>
          </a:xfrm>
          <a:prstGeom prst="bentConnector3">
            <a:avLst>
              <a:gd name="adj1" fmla="val 100244"/>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D3577BC0-A4A8-EB98-0471-BC57B556C5B9}"/>
              </a:ext>
            </a:extLst>
          </p:cNvPr>
          <p:cNvCxnSpPr>
            <a:cxnSpLocks/>
          </p:cNvCxnSpPr>
          <p:nvPr/>
        </p:nvCxnSpPr>
        <p:spPr>
          <a:xfrm>
            <a:off x="9307772" y="4090013"/>
            <a:ext cx="702000" cy="1080000"/>
          </a:xfrm>
          <a:prstGeom prst="bentConnector3">
            <a:avLst>
              <a:gd name="adj1" fmla="val 100244"/>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sp>
        <p:nvSpPr>
          <p:cNvPr id="12" name="Rectangle: Rounded Corners 11">
            <a:extLst>
              <a:ext uri="{FF2B5EF4-FFF2-40B4-BE49-F238E27FC236}">
                <a16:creationId xmlns:a16="http://schemas.microsoft.com/office/drawing/2014/main" id="{B9D783F3-9F56-9548-8960-64F360B1B67C}"/>
              </a:ext>
            </a:extLst>
          </p:cNvPr>
          <p:cNvSpPr/>
          <p:nvPr/>
        </p:nvSpPr>
        <p:spPr>
          <a:xfrm>
            <a:off x="613081" y="3885320"/>
            <a:ext cx="3132000" cy="14425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prstClr val="white"/>
                </a:solidFill>
                <a:effectLst/>
                <a:uLnTx/>
                <a:uFillTx/>
                <a:ea typeface="+mn-ea"/>
                <a:cs typeface="+mn-cs"/>
              </a:rPr>
              <a:t>The risk of mortality in patients exposed to </a:t>
            </a:r>
            <a:r>
              <a:rPr lang="en-GB" sz="1600" dirty="0"/>
              <a:t>≥10-g cumulative dose of SCS was more than twice that for patients exposed to a &lt;0.5-g cumulative dose</a:t>
            </a:r>
            <a:r>
              <a:rPr kumimoji="0" lang="en-US" sz="1600" b="0" i="0" u="none" strike="noStrike" kern="0" cap="none" spc="0" normalizeH="0" baseline="30000" noProof="0" dirty="0">
                <a:ln>
                  <a:noFill/>
                </a:ln>
                <a:solidFill>
                  <a:prstClr val="white"/>
                </a:solidFill>
                <a:effectLst/>
                <a:uLnTx/>
                <a:uFillTx/>
                <a:ea typeface="+mn-ea"/>
                <a:cs typeface="+mn-cs"/>
              </a:rPr>
              <a:t>3</a:t>
            </a:r>
          </a:p>
        </p:txBody>
      </p:sp>
      <p:sp>
        <p:nvSpPr>
          <p:cNvPr id="13" name="Rectangle: Rounded Corners 12">
            <a:extLst>
              <a:ext uri="{FF2B5EF4-FFF2-40B4-BE49-F238E27FC236}">
                <a16:creationId xmlns:a16="http://schemas.microsoft.com/office/drawing/2014/main" id="{ED92AA7E-4FCB-1C42-73F6-9C48EE786C5A}"/>
              </a:ext>
            </a:extLst>
          </p:cNvPr>
          <p:cNvSpPr/>
          <p:nvPr/>
        </p:nvSpPr>
        <p:spPr>
          <a:xfrm>
            <a:off x="8392106" y="4312411"/>
            <a:ext cx="3235562" cy="144251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kern="0">
                <a:solidFill>
                  <a:prstClr val="white"/>
                </a:solidFill>
              </a:rPr>
              <a:t>Patients with asthma receiving high-dose corticosteroids had a higher hazard ratio of mortality than patients treated with </a:t>
            </a:r>
            <a:br>
              <a:rPr lang="en-US" sz="1600" kern="0">
                <a:solidFill>
                  <a:prstClr val="white"/>
                </a:solidFill>
              </a:rPr>
            </a:br>
            <a:r>
              <a:rPr lang="en-US" sz="1600" kern="0">
                <a:solidFill>
                  <a:prstClr val="white"/>
                </a:solidFill>
              </a:rPr>
              <a:t>low-dose corticosteroids</a:t>
            </a:r>
            <a:r>
              <a:rPr kumimoji="0" lang="en-US" sz="1600" b="0" i="0" u="none" strike="noStrike" kern="0" cap="none" spc="0" normalizeH="0" baseline="30000" noProof="0">
                <a:ln>
                  <a:noFill/>
                </a:ln>
                <a:solidFill>
                  <a:prstClr val="white"/>
                </a:solidFill>
                <a:effectLst/>
                <a:uLnTx/>
                <a:uFillTx/>
                <a:ea typeface="+mn-ea"/>
                <a:cs typeface="+mn-cs"/>
              </a:rPr>
              <a:t>4</a:t>
            </a:r>
          </a:p>
        </p:txBody>
      </p:sp>
      <p:sp>
        <p:nvSpPr>
          <p:cNvPr id="14" name="Footer Placeholder 2">
            <a:extLst>
              <a:ext uri="{FF2B5EF4-FFF2-40B4-BE49-F238E27FC236}">
                <a16:creationId xmlns:a16="http://schemas.microsoft.com/office/drawing/2014/main" id="{E90F1D8F-FD30-22CE-8AA4-65202E31A51B}"/>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ea typeface="+mn-ea"/>
                <a:cs typeface="+mn-cs"/>
              </a:rPr>
              <a:t>OCS, oral corticosteroid(s);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ea typeface="+mn-ea"/>
                <a:cs typeface="+mn-cs"/>
              </a:rPr>
              <a:t>1. </a:t>
            </a:r>
            <a:r>
              <a:rPr kumimoji="0" lang="en-GB" b="0" i="0" u="none" strike="noStrike" kern="1200" cap="none" spc="20" normalizeH="0" baseline="0" noProof="0" dirty="0" err="1">
                <a:ln>
                  <a:noFill/>
                </a:ln>
                <a:solidFill>
                  <a:srgbClr val="656665"/>
                </a:solidFill>
                <a:effectLst/>
                <a:uLnTx/>
                <a:uFillTx/>
                <a:ea typeface="+mn-ea"/>
                <a:cs typeface="+mn-cs"/>
              </a:rPr>
              <a:t>Ekström</a:t>
            </a:r>
            <a:r>
              <a:rPr kumimoji="0" lang="en-GB" b="0" i="0" u="none" strike="noStrike" kern="1200" cap="none" spc="20" normalizeH="0" baseline="0" noProof="0" dirty="0">
                <a:ln>
                  <a:noFill/>
                </a:ln>
                <a:solidFill>
                  <a:srgbClr val="656665"/>
                </a:solidFill>
                <a:effectLst/>
                <a:uLnTx/>
                <a:uFillTx/>
                <a:ea typeface="+mn-ea"/>
                <a:cs typeface="+mn-cs"/>
              </a:rPr>
              <a:t> M, et al. Allergy. 2019;74:2181–2190; 2. </a:t>
            </a:r>
            <a:r>
              <a:rPr kumimoji="0" lang="en-GB" b="0" i="0" u="none" strike="noStrike" kern="1200" cap="none" spc="20" normalizeH="0" baseline="0" noProof="0" dirty="0" err="1">
                <a:ln>
                  <a:noFill/>
                </a:ln>
                <a:solidFill>
                  <a:srgbClr val="656665"/>
                </a:solidFill>
                <a:effectLst/>
                <a:uLnTx/>
                <a:uFillTx/>
                <a:ea typeface="+mn-ea"/>
                <a:cs typeface="+mn-cs"/>
              </a:rPr>
              <a:t>Skov</a:t>
            </a:r>
            <a:r>
              <a:rPr kumimoji="0" lang="en-GB" b="0" i="0" u="none" strike="noStrike" kern="1200" cap="none" spc="20" normalizeH="0" baseline="0" noProof="0" dirty="0">
                <a:ln>
                  <a:noFill/>
                </a:ln>
                <a:solidFill>
                  <a:srgbClr val="656665"/>
                </a:solidFill>
                <a:effectLst/>
                <a:uLnTx/>
                <a:uFillTx/>
                <a:ea typeface="+mn-ea"/>
                <a:cs typeface="+mn-cs"/>
              </a:rPr>
              <a:t> IR, et al. </a:t>
            </a:r>
            <a:r>
              <a:rPr kumimoji="0" lang="en-GB" b="0" i="0" u="none" strike="noStrike" kern="1200" cap="none" spc="20" normalizeH="0" baseline="0" noProof="0" dirty="0" err="1">
                <a:ln>
                  <a:noFill/>
                </a:ln>
                <a:solidFill>
                  <a:srgbClr val="656665"/>
                </a:solidFill>
                <a:effectLst/>
                <a:uLnTx/>
                <a:uFillTx/>
                <a:ea typeface="+mn-ea"/>
                <a:cs typeface="+mn-cs"/>
              </a:rPr>
              <a:t>Eur</a:t>
            </a:r>
            <a:r>
              <a:rPr kumimoji="0" lang="en-GB" b="0" i="0" u="none" strike="noStrike" kern="1200" cap="none" spc="20" normalizeH="0" baseline="0" noProof="0" dirty="0">
                <a:ln>
                  <a:noFill/>
                </a:ln>
                <a:solidFill>
                  <a:srgbClr val="656665"/>
                </a:solidFill>
                <a:effectLst/>
                <a:uLnTx/>
                <a:uFillTx/>
                <a:ea typeface="+mn-ea"/>
                <a:cs typeface="+mn-cs"/>
              </a:rPr>
              <a:t> Respir J. 2022;15;60:2103054; 3. Xu X, et al. Thorax. 2021;76(Suppl. 2):A7–A8; 4. Lee H, et al. </a:t>
            </a:r>
            <a:r>
              <a:rPr kumimoji="0" lang="en-GB" b="0" i="0" u="none" strike="noStrike" kern="1200" cap="none" spc="20" normalizeH="0" baseline="0" noProof="0" dirty="0" err="1">
                <a:ln>
                  <a:noFill/>
                </a:ln>
                <a:solidFill>
                  <a:srgbClr val="656665"/>
                </a:solidFill>
                <a:effectLst/>
                <a:uLnTx/>
                <a:uFillTx/>
                <a:ea typeface="+mn-ea"/>
                <a:cs typeface="+mn-cs"/>
              </a:rPr>
              <a:t>Eur</a:t>
            </a:r>
            <a:r>
              <a:rPr kumimoji="0" lang="en-GB" b="0" i="0" u="none" strike="noStrike" kern="1200" cap="none" spc="20" normalizeH="0" baseline="0" noProof="0" dirty="0">
                <a:ln>
                  <a:noFill/>
                </a:ln>
                <a:solidFill>
                  <a:srgbClr val="656665"/>
                </a:solidFill>
                <a:effectLst/>
                <a:uLnTx/>
                <a:uFillTx/>
                <a:ea typeface="+mn-ea"/>
                <a:cs typeface="+mn-cs"/>
              </a:rPr>
              <a:t> Respir J. 2019;54:1900804.</a:t>
            </a:r>
          </a:p>
        </p:txBody>
      </p:sp>
      <p:sp>
        <p:nvSpPr>
          <p:cNvPr id="3" name="Slide Number Placeholder 25">
            <a:extLst>
              <a:ext uri="{FF2B5EF4-FFF2-40B4-BE49-F238E27FC236}">
                <a16:creationId xmlns:a16="http://schemas.microsoft.com/office/drawing/2014/main" id="{DD9AC694-8A7C-B161-E520-5FB6C558349D}"/>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GB" sz="900" b="1" i="0" u="none" strike="noStrike" kern="1200" cap="none" spc="0" normalizeH="0" baseline="0" noProof="0" dirty="0">
              <a:ln>
                <a:noFill/>
              </a:ln>
              <a:solidFill>
                <a:srgbClr val="FFFFFF"/>
              </a:solidFill>
              <a:effectLst/>
              <a:uLnTx/>
              <a:uFillTx/>
              <a:ea typeface="+mn-ea"/>
              <a:cs typeface="+mn-cs"/>
            </a:endParaRPr>
          </a:p>
        </p:txBody>
      </p:sp>
    </p:spTree>
    <p:extLst>
      <p:ext uri="{BB962C8B-B14F-4D97-AF65-F5344CB8AC3E}">
        <p14:creationId xmlns:p14="http://schemas.microsoft.com/office/powerpoint/2010/main" val="296178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EE4F6-375C-BB40-0B25-C86D39DBB8ED}"/>
              </a:ext>
            </a:extLst>
          </p:cNvPr>
          <p:cNvSpPr>
            <a:spLocks noGrp="1"/>
          </p:cNvSpPr>
          <p:nvPr>
            <p:ph type="title"/>
          </p:nvPr>
        </p:nvSpPr>
        <p:spPr/>
        <p:txBody>
          <a:bodyPr/>
          <a:lstStyle/>
          <a:p>
            <a:r>
              <a:rPr lang="en-GB"/>
              <a:t>Contents</a:t>
            </a:r>
          </a:p>
        </p:txBody>
      </p:sp>
      <p:grpSp>
        <p:nvGrpSpPr>
          <p:cNvPr id="52" name="Group 51">
            <a:extLst>
              <a:ext uri="{FF2B5EF4-FFF2-40B4-BE49-F238E27FC236}">
                <a16:creationId xmlns:a16="http://schemas.microsoft.com/office/drawing/2014/main" id="{BC828C64-2FAF-DC78-0E27-893F70BEA094}"/>
              </a:ext>
            </a:extLst>
          </p:cNvPr>
          <p:cNvGrpSpPr/>
          <p:nvPr/>
        </p:nvGrpSpPr>
        <p:grpSpPr>
          <a:xfrm>
            <a:off x="8343709" y="2783043"/>
            <a:ext cx="2527350" cy="1508105"/>
            <a:chOff x="6272722" y="2152573"/>
            <a:chExt cx="2527350" cy="1508105"/>
          </a:xfrm>
        </p:grpSpPr>
        <p:grpSp>
          <p:nvGrpSpPr>
            <p:cNvPr id="4" name="Group 3">
              <a:extLst>
                <a:ext uri="{FF2B5EF4-FFF2-40B4-BE49-F238E27FC236}">
                  <a16:creationId xmlns:a16="http://schemas.microsoft.com/office/drawing/2014/main" id="{286A6EEB-300C-67C9-16CD-C31E3637549A}"/>
                </a:ext>
              </a:extLst>
            </p:cNvPr>
            <p:cNvGrpSpPr/>
            <p:nvPr/>
          </p:nvGrpSpPr>
          <p:grpSpPr>
            <a:xfrm>
              <a:off x="6272722" y="2152573"/>
              <a:ext cx="2527350" cy="1508105"/>
              <a:chOff x="6532269" y="2152573"/>
              <a:chExt cx="2527350" cy="1508105"/>
            </a:xfrm>
          </p:grpSpPr>
          <p:cxnSp>
            <p:nvCxnSpPr>
              <p:cNvPr id="5" name="Straight Connector 4">
                <a:extLst>
                  <a:ext uri="{FF2B5EF4-FFF2-40B4-BE49-F238E27FC236}">
                    <a16:creationId xmlns:a16="http://schemas.microsoft.com/office/drawing/2014/main" id="{FE02CDE1-6FF9-6594-EDC2-2B24A745F27B}"/>
                  </a:ext>
                </a:extLst>
              </p:cNvPr>
              <p:cNvCxnSpPr>
                <a:cxnSpLocks/>
              </p:cNvCxnSpPr>
              <p:nvPr/>
            </p:nvCxnSpPr>
            <p:spPr>
              <a:xfrm>
                <a:off x="6532269"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898F017-8C89-01FE-EF9D-0F3D54FFF3F4}"/>
                  </a:ext>
                </a:extLst>
              </p:cNvPr>
              <p:cNvSpPr txBox="1"/>
              <p:nvPr/>
            </p:nvSpPr>
            <p:spPr>
              <a:xfrm>
                <a:off x="6532269" y="2152573"/>
                <a:ext cx="2281733" cy="1508105"/>
              </a:xfrm>
              <a:prstGeom prst="rect">
                <a:avLst/>
              </a:prstGeom>
              <a:noFill/>
            </p:spPr>
            <p:txBody>
              <a:bodyPr wrap="square" rtlCol="0">
                <a:spAutoFit/>
              </a:bodyPr>
              <a:lstStyle/>
              <a:p>
                <a:r>
                  <a:rPr lang="en-GB" sz="2000" b="1">
                    <a:solidFill>
                      <a:schemeClr val="tx2"/>
                    </a:solidFill>
                  </a:rPr>
                  <a:t>Part 3</a:t>
                </a:r>
              </a:p>
              <a:p>
                <a:endParaRPr lang="en-GB">
                  <a:solidFill>
                    <a:schemeClr val="tx2"/>
                  </a:solidFill>
                </a:endParaRPr>
              </a:p>
              <a:p>
                <a:r>
                  <a:rPr lang="en-GB">
                    <a:solidFill>
                      <a:schemeClr val="tx2"/>
                    </a:solidFill>
                  </a:rPr>
                  <a:t>Practical solutions </a:t>
                </a:r>
                <a:br>
                  <a:rPr lang="en-GB">
                    <a:solidFill>
                      <a:schemeClr val="tx2"/>
                    </a:solidFill>
                  </a:rPr>
                </a:br>
                <a:r>
                  <a:rPr lang="en-GB">
                    <a:solidFill>
                      <a:schemeClr val="tx2"/>
                    </a:solidFill>
                  </a:rPr>
                  <a:t>for implementing </a:t>
                </a:r>
                <a:br>
                  <a:rPr lang="en-GB">
                    <a:solidFill>
                      <a:schemeClr val="tx2"/>
                    </a:solidFill>
                  </a:rPr>
                </a:br>
                <a:r>
                  <a:rPr lang="en-GB">
                    <a:solidFill>
                      <a:schemeClr val="tx2"/>
                    </a:solidFill>
                  </a:rPr>
                  <a:t>OCS stewardship</a:t>
                </a:r>
              </a:p>
            </p:txBody>
          </p:sp>
          <p:sp>
            <p:nvSpPr>
              <p:cNvPr id="7" name="Oval 18">
                <a:extLst>
                  <a:ext uri="{FF2B5EF4-FFF2-40B4-BE49-F238E27FC236}">
                    <a16:creationId xmlns:a16="http://schemas.microsoft.com/office/drawing/2014/main" id="{6B9A4830-9C5F-C923-B086-0F0168E89537}"/>
                  </a:ext>
                </a:extLst>
              </p:cNvPr>
              <p:cNvSpPr>
                <a:spLocks noChangeArrowheads="1"/>
              </p:cNvSpPr>
              <p:nvPr/>
            </p:nvSpPr>
            <p:spPr bwMode="auto">
              <a:xfrm>
                <a:off x="8411619" y="2237880"/>
                <a:ext cx="648000" cy="648000"/>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sp>
            <p:nvSpPr>
              <p:cNvPr id="11" name="Freeform: Shape 10">
                <a:extLst>
                  <a:ext uri="{FF2B5EF4-FFF2-40B4-BE49-F238E27FC236}">
                    <a16:creationId xmlns:a16="http://schemas.microsoft.com/office/drawing/2014/main" id="{2015A107-738A-36EA-F68C-83B32A7374E1}"/>
                  </a:ext>
                </a:extLst>
              </p:cNvPr>
              <p:cNvSpPr/>
              <p:nvPr/>
            </p:nvSpPr>
            <p:spPr>
              <a:xfrm>
                <a:off x="8769665" y="2568844"/>
                <a:ext cx="42537" cy="42536"/>
              </a:xfrm>
              <a:custGeom>
                <a:avLst/>
                <a:gdLst>
                  <a:gd name="connsiteX0" fmla="*/ 127311 w 700158"/>
                  <a:gd name="connsiteY0" fmla="*/ 0 h 698791"/>
                  <a:gd name="connsiteX1" fmla="*/ 0 w 700158"/>
                  <a:gd name="connsiteY1" fmla="*/ 127062 h 698791"/>
                  <a:gd name="connsiteX2" fmla="*/ 127311 w 700158"/>
                  <a:gd name="connsiteY2" fmla="*/ 254124 h 698791"/>
                  <a:gd name="connsiteX3" fmla="*/ 445538 w 700158"/>
                  <a:gd name="connsiteY3" fmla="*/ 571729 h 698791"/>
                  <a:gd name="connsiteX4" fmla="*/ 572848 w 700158"/>
                  <a:gd name="connsiteY4" fmla="*/ 698791 h 698791"/>
                  <a:gd name="connsiteX5" fmla="*/ 700159 w 700158"/>
                  <a:gd name="connsiteY5" fmla="*/ 571729 h 698791"/>
                  <a:gd name="connsiteX6" fmla="*/ 127311 w 700158"/>
                  <a:gd name="connsiteY6" fmla="*/ 0 h 698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0158" h="698791">
                    <a:moveTo>
                      <a:pt x="127311" y="0"/>
                    </a:moveTo>
                    <a:cubicBezTo>
                      <a:pt x="56991" y="0"/>
                      <a:pt x="0" y="56880"/>
                      <a:pt x="0" y="127062"/>
                    </a:cubicBezTo>
                    <a:cubicBezTo>
                      <a:pt x="0" y="197244"/>
                      <a:pt x="56991" y="254124"/>
                      <a:pt x="127311" y="254124"/>
                    </a:cubicBezTo>
                    <a:cubicBezTo>
                      <a:pt x="302761" y="254124"/>
                      <a:pt x="445538" y="396622"/>
                      <a:pt x="445538" y="571729"/>
                    </a:cubicBezTo>
                    <a:cubicBezTo>
                      <a:pt x="445538" y="641911"/>
                      <a:pt x="502529" y="698791"/>
                      <a:pt x="572848" y="698791"/>
                    </a:cubicBezTo>
                    <a:cubicBezTo>
                      <a:pt x="643168" y="698791"/>
                      <a:pt x="700159" y="641911"/>
                      <a:pt x="700159" y="571729"/>
                    </a:cubicBezTo>
                    <a:cubicBezTo>
                      <a:pt x="700159" y="256457"/>
                      <a:pt x="443200" y="0"/>
                      <a:pt x="127311" y="0"/>
                    </a:cubicBezTo>
                    <a:close/>
                  </a:path>
                </a:pathLst>
              </a:custGeom>
              <a:solidFill>
                <a:schemeClr val="bg1"/>
              </a:solidFill>
              <a:ln w="12731" cap="flat">
                <a:noFill/>
                <a:prstDash val="solid"/>
                <a:miter/>
              </a:ln>
            </p:spPr>
            <p:txBody>
              <a:bodyPr rtlCol="0" anchor="ctr"/>
              <a:lstStyle/>
              <a:p>
                <a:endParaRPr lang="en-GB"/>
              </a:p>
            </p:txBody>
          </p:sp>
        </p:grpSp>
        <p:pic>
          <p:nvPicPr>
            <p:cNvPr id="47" name="Graphic 46">
              <a:hlinkClick r:id="" action="ppaction://noaction"/>
              <a:extLst>
                <a:ext uri="{FF2B5EF4-FFF2-40B4-BE49-F238E27FC236}">
                  <a16:creationId xmlns:a16="http://schemas.microsoft.com/office/drawing/2014/main" id="{4CCB2677-0365-BBAA-3DEE-9872C84A4E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63582" y="2291481"/>
              <a:ext cx="493071" cy="493071"/>
            </a:xfrm>
            <a:prstGeom prst="rect">
              <a:avLst/>
            </a:prstGeom>
          </p:spPr>
        </p:pic>
      </p:grpSp>
      <p:grpSp>
        <p:nvGrpSpPr>
          <p:cNvPr id="51" name="Group 50">
            <a:extLst>
              <a:ext uri="{FF2B5EF4-FFF2-40B4-BE49-F238E27FC236}">
                <a16:creationId xmlns:a16="http://schemas.microsoft.com/office/drawing/2014/main" id="{4485438F-265D-0EA8-62E9-8E144B6248BD}"/>
              </a:ext>
            </a:extLst>
          </p:cNvPr>
          <p:cNvGrpSpPr/>
          <p:nvPr/>
        </p:nvGrpSpPr>
        <p:grpSpPr>
          <a:xfrm>
            <a:off x="4762596" y="2783043"/>
            <a:ext cx="2538452" cy="1508105"/>
            <a:chOff x="3384743" y="2152573"/>
            <a:chExt cx="2538452" cy="1508105"/>
          </a:xfrm>
        </p:grpSpPr>
        <p:grpSp>
          <p:nvGrpSpPr>
            <p:cNvPr id="42" name="Group 41">
              <a:extLst>
                <a:ext uri="{FF2B5EF4-FFF2-40B4-BE49-F238E27FC236}">
                  <a16:creationId xmlns:a16="http://schemas.microsoft.com/office/drawing/2014/main" id="{741A854F-B470-3376-9D7D-9E0E9A51A1FC}"/>
                </a:ext>
              </a:extLst>
            </p:cNvPr>
            <p:cNvGrpSpPr/>
            <p:nvPr/>
          </p:nvGrpSpPr>
          <p:grpSpPr>
            <a:xfrm>
              <a:off x="3384743" y="2152573"/>
              <a:ext cx="2538452" cy="1508105"/>
              <a:chOff x="3524350" y="2152573"/>
              <a:chExt cx="2538452" cy="1508105"/>
            </a:xfrm>
          </p:grpSpPr>
          <p:cxnSp>
            <p:nvCxnSpPr>
              <p:cNvPr id="43" name="Straight Connector 42">
                <a:extLst>
                  <a:ext uri="{FF2B5EF4-FFF2-40B4-BE49-F238E27FC236}">
                    <a16:creationId xmlns:a16="http://schemas.microsoft.com/office/drawing/2014/main" id="{D2C7DF20-ACA8-670D-9C2C-23B019A3A886}"/>
                  </a:ext>
                </a:extLst>
              </p:cNvPr>
              <p:cNvCxnSpPr>
                <a:cxnSpLocks/>
              </p:cNvCxnSpPr>
              <p:nvPr/>
            </p:nvCxnSpPr>
            <p:spPr>
              <a:xfrm>
                <a:off x="3534438"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BB249640-3844-268A-ADF1-7F5B9DE15945}"/>
                  </a:ext>
                </a:extLst>
              </p:cNvPr>
              <p:cNvSpPr txBox="1"/>
              <p:nvPr/>
            </p:nvSpPr>
            <p:spPr>
              <a:xfrm>
                <a:off x="3524350" y="2152573"/>
                <a:ext cx="2281733" cy="1508105"/>
              </a:xfrm>
              <a:prstGeom prst="rect">
                <a:avLst/>
              </a:prstGeom>
              <a:noFill/>
            </p:spPr>
            <p:txBody>
              <a:bodyPr wrap="square" rtlCol="0">
                <a:spAutoFit/>
              </a:bodyPr>
              <a:lstStyle/>
              <a:p>
                <a:r>
                  <a:rPr lang="en-GB" sz="2000" b="1">
                    <a:solidFill>
                      <a:schemeClr val="tx2"/>
                    </a:solidFill>
                  </a:rPr>
                  <a:t>Part 2</a:t>
                </a:r>
              </a:p>
              <a:p>
                <a:endParaRPr lang="en-GB">
                  <a:solidFill>
                    <a:schemeClr val="tx2"/>
                  </a:solidFill>
                </a:endParaRPr>
              </a:p>
              <a:p>
                <a:r>
                  <a:rPr lang="en-GB">
                    <a:solidFill>
                      <a:schemeClr val="tx2"/>
                    </a:solidFill>
                  </a:rPr>
                  <a:t>The impact and burden of OCS and use in asthma</a:t>
                </a:r>
              </a:p>
            </p:txBody>
          </p:sp>
          <p:sp>
            <p:nvSpPr>
              <p:cNvPr id="45" name="Oval 18">
                <a:extLst>
                  <a:ext uri="{FF2B5EF4-FFF2-40B4-BE49-F238E27FC236}">
                    <a16:creationId xmlns:a16="http://schemas.microsoft.com/office/drawing/2014/main" id="{2217AAF9-D664-A005-8F8F-227A4A705F47}"/>
                  </a:ext>
                </a:extLst>
              </p:cNvPr>
              <p:cNvSpPr>
                <a:spLocks noChangeArrowheads="1"/>
              </p:cNvSpPr>
              <p:nvPr/>
            </p:nvSpPr>
            <p:spPr bwMode="auto">
              <a:xfrm>
                <a:off x="5413788" y="2235072"/>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48" name="Picture 47" descr="A close up of a logo&#10;&#10;Description automatically generated">
              <a:hlinkClick r:id="" action="ppaction://noaction"/>
              <a:extLst>
                <a:ext uri="{FF2B5EF4-FFF2-40B4-BE49-F238E27FC236}">
                  <a16:creationId xmlns:a16="http://schemas.microsoft.com/office/drawing/2014/main" id="{C5210A00-E400-54C4-F978-94B3A43903D2}"/>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5346293" y="2291481"/>
              <a:ext cx="491562" cy="491562"/>
            </a:xfrm>
            <a:prstGeom prst="rect">
              <a:avLst/>
            </a:prstGeom>
          </p:spPr>
        </p:pic>
      </p:grpSp>
      <p:grpSp>
        <p:nvGrpSpPr>
          <p:cNvPr id="50" name="Group 49">
            <a:extLst>
              <a:ext uri="{FF2B5EF4-FFF2-40B4-BE49-F238E27FC236}">
                <a16:creationId xmlns:a16="http://schemas.microsoft.com/office/drawing/2014/main" id="{992B44C7-4D96-EA74-6430-267A6B6433B2}"/>
              </a:ext>
            </a:extLst>
          </p:cNvPr>
          <p:cNvGrpSpPr/>
          <p:nvPr/>
        </p:nvGrpSpPr>
        <p:grpSpPr>
          <a:xfrm>
            <a:off x="1190905" y="2784080"/>
            <a:ext cx="2529030" cy="1261884"/>
            <a:chOff x="508325" y="2152573"/>
            <a:chExt cx="2529030" cy="1261884"/>
          </a:xfrm>
        </p:grpSpPr>
        <p:grpSp>
          <p:nvGrpSpPr>
            <p:cNvPr id="19" name="Group 18">
              <a:extLst>
                <a:ext uri="{FF2B5EF4-FFF2-40B4-BE49-F238E27FC236}">
                  <a16:creationId xmlns:a16="http://schemas.microsoft.com/office/drawing/2014/main" id="{60F4724D-EAD6-D147-E78F-F69350EAD760}"/>
                </a:ext>
              </a:extLst>
            </p:cNvPr>
            <p:cNvGrpSpPr/>
            <p:nvPr/>
          </p:nvGrpSpPr>
          <p:grpSpPr>
            <a:xfrm>
              <a:off x="508325" y="2152573"/>
              <a:ext cx="2529030" cy="1261884"/>
              <a:chOff x="597692" y="2152573"/>
              <a:chExt cx="2529030" cy="1261884"/>
            </a:xfrm>
          </p:grpSpPr>
          <p:sp>
            <p:nvSpPr>
              <p:cNvPr id="20" name="TextBox 19">
                <a:extLst>
                  <a:ext uri="{FF2B5EF4-FFF2-40B4-BE49-F238E27FC236}">
                    <a16:creationId xmlns:a16="http://schemas.microsoft.com/office/drawing/2014/main" id="{C9F5ED33-9702-3198-14CF-EAE962ED2062}"/>
                  </a:ext>
                </a:extLst>
              </p:cNvPr>
              <p:cNvSpPr txBox="1"/>
              <p:nvPr/>
            </p:nvSpPr>
            <p:spPr>
              <a:xfrm>
                <a:off x="597692" y="2152573"/>
                <a:ext cx="2281733" cy="1261884"/>
              </a:xfrm>
              <a:prstGeom prst="rect">
                <a:avLst/>
              </a:prstGeom>
              <a:noFill/>
            </p:spPr>
            <p:txBody>
              <a:bodyPr wrap="square" rtlCol="0">
                <a:spAutoFit/>
              </a:bodyPr>
              <a:lstStyle/>
              <a:p>
                <a:r>
                  <a:rPr lang="en-GB" sz="2000" b="1">
                    <a:solidFill>
                      <a:schemeClr val="tx2"/>
                    </a:solidFill>
                  </a:rPr>
                  <a:t>Part 1</a:t>
                </a:r>
              </a:p>
              <a:p>
                <a:endParaRPr lang="en-GB" sz="2000">
                  <a:solidFill>
                    <a:schemeClr val="accent1"/>
                  </a:solidFill>
                </a:endParaRPr>
              </a:p>
              <a:p>
                <a:r>
                  <a:rPr lang="en-GB">
                    <a:solidFill>
                      <a:schemeClr val="tx2"/>
                    </a:solidFill>
                  </a:rPr>
                  <a:t>Current patterns of OCS use</a:t>
                </a:r>
              </a:p>
            </p:txBody>
          </p:sp>
          <p:cxnSp>
            <p:nvCxnSpPr>
              <p:cNvPr id="21" name="Straight Connector 20">
                <a:extLst>
                  <a:ext uri="{FF2B5EF4-FFF2-40B4-BE49-F238E27FC236}">
                    <a16:creationId xmlns:a16="http://schemas.microsoft.com/office/drawing/2014/main" id="{2AA01FFD-FA30-7F43-68EC-CF8E646F669F}"/>
                  </a:ext>
                </a:extLst>
              </p:cNvPr>
              <p:cNvCxnSpPr>
                <a:cxnSpLocks/>
              </p:cNvCxnSpPr>
              <p:nvPr/>
            </p:nvCxnSpPr>
            <p:spPr>
              <a:xfrm>
                <a:off x="601192" y="2561880"/>
                <a:ext cx="1800000" cy="0"/>
              </a:xfrm>
              <a:prstGeom prst="line">
                <a:avLst/>
              </a:prstGeom>
              <a:ln w="19050" cap="rnd">
                <a:solidFill>
                  <a:schemeClr val="tx2"/>
                </a:solidFill>
                <a:round/>
              </a:ln>
            </p:spPr>
            <p:style>
              <a:lnRef idx="1">
                <a:schemeClr val="accent1"/>
              </a:lnRef>
              <a:fillRef idx="0">
                <a:schemeClr val="accent1"/>
              </a:fillRef>
              <a:effectRef idx="0">
                <a:schemeClr val="accent1"/>
              </a:effectRef>
              <a:fontRef idx="minor">
                <a:schemeClr val="tx1"/>
              </a:fontRef>
            </p:style>
          </p:cxnSp>
          <p:sp>
            <p:nvSpPr>
              <p:cNvPr id="22" name="Oval 18">
                <a:extLst>
                  <a:ext uri="{FF2B5EF4-FFF2-40B4-BE49-F238E27FC236}">
                    <a16:creationId xmlns:a16="http://schemas.microsoft.com/office/drawing/2014/main" id="{089472C3-0BCA-9067-6FEB-2FA256543D82}"/>
                  </a:ext>
                </a:extLst>
              </p:cNvPr>
              <p:cNvSpPr>
                <a:spLocks noChangeArrowheads="1"/>
              </p:cNvSpPr>
              <p:nvPr/>
            </p:nvSpPr>
            <p:spPr bwMode="auto">
              <a:xfrm>
                <a:off x="2477708" y="2242036"/>
                <a:ext cx="649014" cy="653616"/>
              </a:xfrm>
              <a:prstGeom prst="ellipse">
                <a:avLst/>
              </a:prstGeom>
              <a:solidFill>
                <a:schemeClr val="tx2"/>
              </a:solidFill>
              <a:ln>
                <a:noFill/>
              </a:ln>
            </p:spPr>
            <p:txBody>
              <a:bodyPr vert="horz" wrap="square" lIns="91440" tIns="45720" rIns="91440" bIns="45720" numCol="1" anchor="t" anchorCtr="0" compatLnSpc="1">
                <a:prstTxWarp prst="textNoShape">
                  <a:avLst/>
                </a:prstTxWarp>
              </a:bodyPr>
              <a:lstStyle/>
              <a:p>
                <a:endParaRPr lang="en-GB"/>
              </a:p>
            </p:txBody>
          </p:sp>
        </p:grpSp>
        <p:pic>
          <p:nvPicPr>
            <p:cNvPr id="49" name="Picture 4" descr="Image result for transparent objective icon png">
              <a:hlinkClick r:id="rId6" action="ppaction://hlinksldjump"/>
              <a:extLst>
                <a:ext uri="{FF2B5EF4-FFF2-40B4-BE49-F238E27FC236}">
                  <a16:creationId xmlns:a16="http://schemas.microsoft.com/office/drawing/2014/main" id="{F76812DE-3E3D-91CE-E093-8A616B9E45FD}"/>
                </a:ext>
              </a:extLst>
            </p:cNvPr>
            <p:cNvPicPr>
              <a:picLocks noChangeAspect="1" noChangeArrowheads="1"/>
            </p:cNvPicPr>
            <p:nvPr/>
          </p:nvPicPr>
          <p:blipFill>
            <a:blip r:embed="rId7">
              <a:lum bright="70000" contrast="-70000"/>
              <a:extLst>
                <a:ext uri="{BEBA8EAE-BF5A-486C-A8C5-ECC9F3942E4B}">
                  <a14:imgProps xmlns:a14="http://schemas.microsoft.com/office/drawing/2010/main">
                    <a14:imgLayer r:embed="rId8">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2475663" y="2328174"/>
              <a:ext cx="523875" cy="523875"/>
            </a:xfrm>
            <a:prstGeom prst="rect">
              <a:avLst/>
            </a:prstGeom>
            <a:noFill/>
            <a:extLst>
              <a:ext uri="{909E8E84-426E-40DD-AFC4-6F175D3DCCD1}">
                <a14:hiddenFill xmlns:a14="http://schemas.microsoft.com/office/drawing/2010/main">
                  <a:solidFill>
                    <a:srgbClr val="FFFFFF"/>
                  </a:solidFill>
                </a14:hiddenFill>
              </a:ext>
            </a:extLst>
          </p:spPr>
        </p:pic>
      </p:grpSp>
      <p:sp>
        <p:nvSpPr>
          <p:cNvPr id="53" name="Footer Placeholder 2">
            <a:extLst>
              <a:ext uri="{FF2B5EF4-FFF2-40B4-BE49-F238E27FC236}">
                <a16:creationId xmlns:a16="http://schemas.microsoft.com/office/drawing/2014/main" id="{0B66C998-0AE7-2117-0A6D-8E8E19B6FC11}"/>
              </a:ext>
            </a:extLst>
          </p:cNvPr>
          <p:cNvSpPr>
            <a:spLocks noGrp="1"/>
          </p:cNvSpPr>
          <p:nvPr>
            <p:ph type="ftr" sz="quarter" idx="11"/>
          </p:nvPr>
        </p:nvSpPr>
        <p:spPr>
          <a:xfrm>
            <a:off x="548282" y="6303600"/>
            <a:ext cx="10620000" cy="288000"/>
          </a:xfrm>
        </p:spPr>
        <p:txBody>
          <a:bodyPr/>
          <a:lstStyle/>
          <a:p>
            <a:r>
              <a:rPr lang="da-DK" dirty="0"/>
              <a:t>OCS, oral corticosteroid(s).</a:t>
            </a:r>
          </a:p>
        </p:txBody>
      </p:sp>
    </p:spTree>
    <p:extLst>
      <p:ext uri="{BB962C8B-B14F-4D97-AF65-F5344CB8AC3E}">
        <p14:creationId xmlns:p14="http://schemas.microsoft.com/office/powerpoint/2010/main" val="29848729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9323F3-5316-12D5-3ABD-F953AD3AE0A9}"/>
              </a:ext>
            </a:extLst>
          </p:cNvPr>
          <p:cNvSpPr>
            <a:spLocks noGrp="1"/>
          </p:cNvSpPr>
          <p:nvPr>
            <p:ph type="title"/>
          </p:nvPr>
        </p:nvSpPr>
        <p:spPr/>
        <p:txBody>
          <a:bodyPr/>
          <a:lstStyle/>
          <a:p>
            <a:r>
              <a:rPr lang="en-GB" dirty="0"/>
              <a:t>Corticosteroid use is associated with higher HCRU and related costs associated with each patient</a:t>
            </a:r>
            <a:r>
              <a:rPr lang="en-GB" baseline="30000" dirty="0"/>
              <a:t>1</a:t>
            </a:r>
          </a:p>
        </p:txBody>
      </p:sp>
      <p:sp>
        <p:nvSpPr>
          <p:cNvPr id="4" name="Rectangle: Top Corners Rounded 3">
            <a:extLst>
              <a:ext uri="{FF2B5EF4-FFF2-40B4-BE49-F238E27FC236}">
                <a16:creationId xmlns:a16="http://schemas.microsoft.com/office/drawing/2014/main" id="{07DCD5D5-FE67-BDCC-0EE8-7E3001792062}"/>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02 </a:t>
            </a:r>
            <a:r>
              <a:rPr lang="en-GB" sz="1300" dirty="0">
                <a:solidFill>
                  <a:prstClr val="white"/>
                </a:solidFill>
                <a:latin typeface="Arial"/>
              </a:rPr>
              <a:t>Economic</a:t>
            </a:r>
            <a:r>
              <a:rPr kumimoji="0" lang="en-GB" sz="1300" b="0" i="0" u="none" strike="noStrike" kern="1200" cap="none" spc="0" normalizeH="0" baseline="0" noProof="0" dirty="0">
                <a:ln>
                  <a:noFill/>
                </a:ln>
                <a:solidFill>
                  <a:prstClr val="white"/>
                </a:solidFill>
                <a:effectLst/>
                <a:uLnTx/>
                <a:uFillTx/>
                <a:latin typeface="Arial"/>
                <a:ea typeface="+mn-ea"/>
                <a:cs typeface="+mn-cs"/>
              </a:rPr>
              <a:t> burden</a:t>
            </a:r>
          </a:p>
        </p:txBody>
      </p:sp>
      <p:grpSp>
        <p:nvGrpSpPr>
          <p:cNvPr id="5" name="Group 4">
            <a:extLst>
              <a:ext uri="{FF2B5EF4-FFF2-40B4-BE49-F238E27FC236}">
                <a16:creationId xmlns:a16="http://schemas.microsoft.com/office/drawing/2014/main" id="{D213B7BF-EEE4-5D62-CA91-9EE0BD072ACB}"/>
              </a:ext>
            </a:extLst>
          </p:cNvPr>
          <p:cNvGrpSpPr/>
          <p:nvPr/>
        </p:nvGrpSpPr>
        <p:grpSpPr>
          <a:xfrm>
            <a:off x="503243" y="2367531"/>
            <a:ext cx="5777076" cy="3638348"/>
            <a:chOff x="1823053" y="1576110"/>
            <a:chExt cx="6635482" cy="4106932"/>
          </a:xfrm>
        </p:grpSpPr>
        <p:graphicFrame>
          <p:nvGraphicFramePr>
            <p:cNvPr id="6" name="Chart 5">
              <a:extLst>
                <a:ext uri="{FF2B5EF4-FFF2-40B4-BE49-F238E27FC236}">
                  <a16:creationId xmlns:a16="http://schemas.microsoft.com/office/drawing/2014/main" id="{804DF930-3F1F-EA1E-76DB-C42E0914EBE2}"/>
                </a:ext>
              </a:extLst>
            </p:cNvPr>
            <p:cNvGraphicFramePr/>
            <p:nvPr>
              <p:extLst>
                <p:ext uri="{D42A27DB-BD31-4B8C-83A1-F6EECF244321}">
                  <p14:modId xmlns:p14="http://schemas.microsoft.com/office/powerpoint/2010/main" val="3471892936"/>
                </p:ext>
              </p:extLst>
            </p:nvPr>
          </p:nvGraphicFramePr>
          <p:xfrm>
            <a:off x="1823053" y="1576110"/>
            <a:ext cx="6635482" cy="410693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2A10BD5F-CC66-DBB4-0805-380934BB21EF}"/>
                </a:ext>
              </a:extLst>
            </p:cNvPr>
            <p:cNvSpPr/>
            <p:nvPr/>
          </p:nvSpPr>
          <p:spPr>
            <a:xfrm>
              <a:off x="6382975" y="1594426"/>
              <a:ext cx="1205054"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2172F"/>
                  </a:solidFill>
                  <a:effectLst/>
                  <a:uLnTx/>
                  <a:uFillTx/>
                  <a:ea typeface="+mn-ea"/>
                  <a:cs typeface="+mn-cs"/>
                </a:rPr>
                <a:t>Total cost</a:t>
              </a:r>
              <a:br>
                <a:rPr kumimoji="0" lang="en-GB" sz="1400" b="1" i="0" u="none" strike="noStrike" kern="1200" cap="none" spc="0" normalizeH="0" baseline="0" noProof="0" dirty="0">
                  <a:ln>
                    <a:noFill/>
                  </a:ln>
                  <a:solidFill>
                    <a:srgbClr val="12172F"/>
                  </a:solidFill>
                  <a:effectLst/>
                  <a:uLnTx/>
                  <a:uFillTx/>
                  <a:ea typeface="+mn-ea"/>
                  <a:cs typeface="+mn-cs"/>
                </a:rPr>
              </a:br>
              <a:r>
                <a:rPr kumimoji="0" lang="en-GB" sz="1400" b="1" i="0" u="none" strike="noStrike" kern="1200" cap="none" spc="0" normalizeH="0" baseline="0" noProof="0" dirty="0">
                  <a:ln>
                    <a:noFill/>
                  </a:ln>
                  <a:solidFill>
                    <a:srgbClr val="12172F"/>
                  </a:solidFill>
                  <a:effectLst/>
                  <a:uLnTx/>
                  <a:uFillTx/>
                  <a:ea typeface="+mn-ea"/>
                  <a:cs typeface="+mn-cs"/>
                </a:rPr>
                <a:t>= £402.93</a:t>
              </a:r>
            </a:p>
          </p:txBody>
        </p:sp>
        <p:sp>
          <p:nvSpPr>
            <p:cNvPr id="8" name="Rectangle 7">
              <a:extLst>
                <a:ext uri="{FF2B5EF4-FFF2-40B4-BE49-F238E27FC236}">
                  <a16:creationId xmlns:a16="http://schemas.microsoft.com/office/drawing/2014/main" id="{DAAD417F-BAA6-103A-614B-A8B6DE244027}"/>
                </a:ext>
              </a:extLst>
            </p:cNvPr>
            <p:cNvSpPr/>
            <p:nvPr/>
          </p:nvSpPr>
          <p:spPr>
            <a:xfrm>
              <a:off x="3300062" y="3452697"/>
              <a:ext cx="1225020" cy="3352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9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12172F"/>
                  </a:solidFill>
                  <a:effectLst/>
                  <a:uLnTx/>
                  <a:uFillTx/>
                  <a:ea typeface="+mn-ea"/>
                  <a:cs typeface="+mn-cs"/>
                </a:rPr>
                <a:t>Total cost</a:t>
              </a:r>
              <a:br>
                <a:rPr kumimoji="0" lang="en-GB" sz="1400" b="1" i="0" u="none" strike="noStrike" kern="1200" cap="none" spc="0" normalizeH="0" baseline="0" noProof="0" dirty="0">
                  <a:ln>
                    <a:noFill/>
                  </a:ln>
                  <a:solidFill>
                    <a:srgbClr val="12172F"/>
                  </a:solidFill>
                  <a:effectLst/>
                  <a:uLnTx/>
                  <a:uFillTx/>
                  <a:ea typeface="+mn-ea"/>
                  <a:cs typeface="+mn-cs"/>
                </a:rPr>
              </a:br>
              <a:r>
                <a:rPr kumimoji="0" lang="en-GB" sz="1400" b="1" i="0" u="none" strike="noStrike" kern="1200" cap="none" spc="0" normalizeH="0" baseline="0" noProof="0" dirty="0">
                  <a:ln>
                    <a:noFill/>
                  </a:ln>
                  <a:solidFill>
                    <a:srgbClr val="12172F"/>
                  </a:solidFill>
                  <a:effectLst/>
                  <a:uLnTx/>
                  <a:uFillTx/>
                  <a:ea typeface="+mn-ea"/>
                  <a:cs typeface="+mn-cs"/>
                </a:rPr>
                <a:t>= £166.39</a:t>
              </a:r>
            </a:p>
          </p:txBody>
        </p:sp>
        <p:sp>
          <p:nvSpPr>
            <p:cNvPr id="9" name="Rectangle 8">
              <a:extLst>
                <a:ext uri="{FF2B5EF4-FFF2-40B4-BE49-F238E27FC236}">
                  <a16:creationId xmlns:a16="http://schemas.microsoft.com/office/drawing/2014/main" id="{146E6199-C428-80D3-CCE0-5F3DF3C38418}"/>
                </a:ext>
              </a:extLst>
            </p:cNvPr>
            <p:cNvSpPr/>
            <p:nvPr/>
          </p:nvSpPr>
          <p:spPr>
            <a:xfrm>
              <a:off x="6451362" y="2959723"/>
              <a:ext cx="1205055"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ea typeface="+mn-ea"/>
                  <a:cs typeface="+mn-cs"/>
                </a:rPr>
                <a:t>226.72</a:t>
              </a:r>
            </a:p>
          </p:txBody>
        </p:sp>
        <p:sp>
          <p:nvSpPr>
            <p:cNvPr id="10" name="Rectangle 9">
              <a:extLst>
                <a:ext uri="{FF2B5EF4-FFF2-40B4-BE49-F238E27FC236}">
                  <a16:creationId xmlns:a16="http://schemas.microsoft.com/office/drawing/2014/main" id="{5F0D8250-FBC4-FA9F-18B1-A324BE004098}"/>
                </a:ext>
              </a:extLst>
            </p:cNvPr>
            <p:cNvSpPr/>
            <p:nvPr/>
          </p:nvSpPr>
          <p:spPr>
            <a:xfrm>
              <a:off x="6447094" y="3856745"/>
              <a:ext cx="1205055" cy="27432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46.86</a:t>
              </a:r>
              <a:endParaRPr kumimoji="0" lang="en-GB" sz="1400" b="1" i="0" u="none" strike="noStrike" kern="1200" cap="none" spc="0" normalizeH="0" baseline="0" noProof="0">
                <a:ln>
                  <a:noFill/>
                </a:ln>
                <a:solidFill>
                  <a:schemeClr val="tx1"/>
                </a:solidFill>
                <a:effectLst/>
                <a:uLnTx/>
                <a:uFillTx/>
                <a:ea typeface="+mn-ea"/>
                <a:cs typeface="+mn-cs"/>
              </a:endParaRPr>
            </a:p>
          </p:txBody>
        </p:sp>
        <p:sp>
          <p:nvSpPr>
            <p:cNvPr id="11" name="Rectangle 10">
              <a:extLst>
                <a:ext uri="{FF2B5EF4-FFF2-40B4-BE49-F238E27FC236}">
                  <a16:creationId xmlns:a16="http://schemas.microsoft.com/office/drawing/2014/main" id="{DA0F9B33-D80D-6EFF-1224-7F5FBE10990F}"/>
                </a:ext>
              </a:extLst>
            </p:cNvPr>
            <p:cNvSpPr/>
            <p:nvPr/>
          </p:nvSpPr>
          <p:spPr>
            <a:xfrm>
              <a:off x="6454588" y="4196787"/>
              <a:ext cx="1188720"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36.64</a:t>
              </a:r>
            </a:p>
          </p:txBody>
        </p:sp>
        <p:sp>
          <p:nvSpPr>
            <p:cNvPr id="12" name="Rectangle 11">
              <a:extLst>
                <a:ext uri="{FF2B5EF4-FFF2-40B4-BE49-F238E27FC236}">
                  <a16:creationId xmlns:a16="http://schemas.microsoft.com/office/drawing/2014/main" id="{2A05AF66-3E82-9DB5-72E3-973C3F94FBE9}"/>
                </a:ext>
              </a:extLst>
            </p:cNvPr>
            <p:cNvSpPr/>
            <p:nvPr/>
          </p:nvSpPr>
          <p:spPr>
            <a:xfrm>
              <a:off x="6409212" y="4677410"/>
              <a:ext cx="1280160"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95.24</a:t>
              </a:r>
            </a:p>
          </p:txBody>
        </p:sp>
        <p:sp>
          <p:nvSpPr>
            <p:cNvPr id="13" name="Rectangle 12">
              <a:extLst>
                <a:ext uri="{FF2B5EF4-FFF2-40B4-BE49-F238E27FC236}">
                  <a16:creationId xmlns:a16="http://schemas.microsoft.com/office/drawing/2014/main" id="{D44039FA-1704-7709-3AF3-36B70D4B558F}"/>
                </a:ext>
              </a:extLst>
            </p:cNvPr>
            <p:cNvSpPr/>
            <p:nvPr/>
          </p:nvSpPr>
          <p:spPr>
            <a:xfrm>
              <a:off x="3368655" y="4305325"/>
              <a:ext cx="1205055" cy="2490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ea typeface="+mn-ea"/>
                  <a:cs typeface="+mn-cs"/>
                </a:rPr>
                <a:t>106.08</a:t>
              </a:r>
            </a:p>
          </p:txBody>
        </p:sp>
        <p:sp>
          <p:nvSpPr>
            <p:cNvPr id="14" name="Rectangle 13">
              <a:extLst>
                <a:ext uri="{FF2B5EF4-FFF2-40B4-BE49-F238E27FC236}">
                  <a16:creationId xmlns:a16="http://schemas.microsoft.com/office/drawing/2014/main" id="{7E1AA5D7-826B-A1D8-20CC-80D5B368B03C}"/>
                </a:ext>
              </a:extLst>
            </p:cNvPr>
            <p:cNvSpPr/>
            <p:nvPr/>
          </p:nvSpPr>
          <p:spPr>
            <a:xfrm>
              <a:off x="3321882" y="4798526"/>
              <a:ext cx="1280160" cy="3108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marL="0" marR="0" lvl="0" indent="0" algn="ct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schemeClr val="tx1"/>
                  </a:solidFill>
                  <a:effectLst/>
                  <a:uLnTx/>
                  <a:uFillTx/>
                  <a:ea typeface="+mn-ea"/>
                  <a:cs typeface="+mn-cs"/>
                </a:rPr>
                <a:t>48.16</a:t>
              </a:r>
              <a:endParaRPr kumimoji="0" lang="en-GB" sz="1400" b="1" i="0" u="none" strike="noStrike" kern="1200" cap="none" spc="0" normalizeH="0" baseline="0" noProof="0">
                <a:ln>
                  <a:noFill/>
                </a:ln>
                <a:solidFill>
                  <a:schemeClr val="tx1"/>
                </a:solidFill>
                <a:effectLst/>
                <a:uLnTx/>
                <a:uFillTx/>
                <a:ea typeface="+mn-ea"/>
                <a:cs typeface="+mn-cs"/>
              </a:endParaRPr>
            </a:p>
          </p:txBody>
        </p:sp>
      </p:grpSp>
      <p:sp>
        <p:nvSpPr>
          <p:cNvPr id="15" name="Rectangle: Rounded Corners 14">
            <a:extLst>
              <a:ext uri="{FF2B5EF4-FFF2-40B4-BE49-F238E27FC236}">
                <a16:creationId xmlns:a16="http://schemas.microsoft.com/office/drawing/2014/main" id="{43FD5620-7548-8D56-3F64-0918A496E0E1}"/>
              </a:ext>
            </a:extLst>
          </p:cNvPr>
          <p:cNvSpPr/>
          <p:nvPr/>
        </p:nvSpPr>
        <p:spPr bwMode="auto">
          <a:xfrm>
            <a:off x="535481" y="1322525"/>
            <a:ext cx="10982325" cy="504932"/>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651917" rtl="0" eaLnBrk="1" fontAlgn="auto" latinLnBrk="0" hangingPunct="1">
              <a:lnSpc>
                <a:spcPct val="90000"/>
              </a:lnSpc>
              <a:spcBef>
                <a:spcPct val="0"/>
              </a:spcBef>
              <a:spcAft>
                <a:spcPct val="35000"/>
              </a:spcAft>
              <a:buClrTx/>
              <a:buSzTx/>
              <a:buFontTx/>
              <a:buNone/>
              <a:tabLst/>
              <a:defRPr/>
            </a:pPr>
            <a:r>
              <a:rPr kumimoji="0" lang="en-GB" sz="1600" b="1" i="0" u="none" strike="noStrike" kern="1200" cap="none" spc="0" normalizeH="0" baseline="0" noProof="0">
                <a:ln>
                  <a:noFill/>
                </a:ln>
                <a:solidFill>
                  <a:prstClr val="white"/>
                </a:solidFill>
                <a:effectLst/>
                <a:uLnTx/>
                <a:uFillTx/>
                <a:ea typeface="+mn-ea"/>
                <a:cs typeface="+mn-cs"/>
              </a:rPr>
              <a:t>RWE analysis of patients with asthma exposed to treatment with </a:t>
            </a:r>
            <a:br>
              <a:rPr kumimoji="0" lang="en-GB" sz="1600" b="1" i="0" u="none" strike="noStrike" kern="1200" cap="none" spc="0" normalizeH="0" baseline="0" noProof="0">
                <a:ln>
                  <a:noFill/>
                </a:ln>
                <a:solidFill>
                  <a:prstClr val="white"/>
                </a:solidFill>
                <a:effectLst/>
                <a:uLnTx/>
                <a:uFillTx/>
                <a:ea typeface="+mn-ea"/>
                <a:cs typeface="+mn-cs"/>
              </a:rPr>
            </a:br>
            <a:r>
              <a:rPr kumimoji="0" lang="en-GB" sz="1600" b="1" i="0" u="none" strike="noStrike" kern="1200" cap="none" spc="0" normalizeH="0" baseline="0" noProof="0">
                <a:ln>
                  <a:noFill/>
                </a:ln>
                <a:solidFill>
                  <a:prstClr val="white"/>
                </a:solidFill>
                <a:effectLst/>
                <a:uLnTx/>
                <a:uFillTx/>
                <a:ea typeface="+mn-ea"/>
                <a:cs typeface="+mn-cs"/>
              </a:rPr>
              <a:t>corticosteroids, and those who were not</a:t>
            </a:r>
            <a:r>
              <a:rPr kumimoji="0" lang="en-GB" sz="1600" b="1" i="0" u="none" strike="noStrike" kern="1200" cap="none" spc="0" normalizeH="0" baseline="30000" noProof="0">
                <a:ln>
                  <a:noFill/>
                </a:ln>
                <a:solidFill>
                  <a:prstClr val="white"/>
                </a:solidFill>
                <a:effectLst/>
                <a:uLnTx/>
                <a:uFillTx/>
                <a:ea typeface="+mn-ea"/>
                <a:cs typeface="+mn-cs"/>
              </a:rPr>
              <a:t>1</a:t>
            </a:r>
            <a:r>
              <a:rPr kumimoji="0" lang="en-GB" sz="1600" b="1" i="0" u="none" strike="noStrike" kern="1200" cap="none" spc="0" normalizeH="0" baseline="0" noProof="0">
                <a:ln>
                  <a:noFill/>
                </a:ln>
                <a:solidFill>
                  <a:prstClr val="white"/>
                </a:solidFill>
                <a:effectLst/>
                <a:uLnTx/>
                <a:uFillTx/>
                <a:ea typeface="+mn-ea"/>
                <a:cs typeface="+mn-cs"/>
              </a:rPr>
              <a:t> </a:t>
            </a:r>
          </a:p>
        </p:txBody>
      </p:sp>
      <p:cxnSp>
        <p:nvCxnSpPr>
          <p:cNvPr id="16" name="Straight Connector 15">
            <a:extLst>
              <a:ext uri="{FF2B5EF4-FFF2-40B4-BE49-F238E27FC236}">
                <a16:creationId xmlns:a16="http://schemas.microsoft.com/office/drawing/2014/main" id="{335D4978-8B5E-77CC-9DBA-5A0EEED95230}"/>
              </a:ext>
            </a:extLst>
          </p:cNvPr>
          <p:cNvCxnSpPr>
            <a:cxnSpLocks/>
          </p:cNvCxnSpPr>
          <p:nvPr/>
        </p:nvCxnSpPr>
        <p:spPr>
          <a:xfrm>
            <a:off x="1043136" y="5520165"/>
            <a:ext cx="4969886"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EF18951-1065-8FEC-D6BE-26D07761359C}"/>
              </a:ext>
            </a:extLst>
          </p:cNvPr>
          <p:cNvSpPr/>
          <p:nvPr/>
        </p:nvSpPr>
        <p:spPr>
          <a:xfrm>
            <a:off x="2980448" y="4799078"/>
            <a:ext cx="561631"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2.99</a:t>
            </a:r>
          </a:p>
        </p:txBody>
      </p:sp>
      <p:sp>
        <p:nvSpPr>
          <p:cNvPr id="18" name="Rectangle 17">
            <a:extLst>
              <a:ext uri="{FF2B5EF4-FFF2-40B4-BE49-F238E27FC236}">
                <a16:creationId xmlns:a16="http://schemas.microsoft.com/office/drawing/2014/main" id="{8C7DD5EE-51D3-D270-FFA5-B9A5AE61CC37}"/>
              </a:ext>
            </a:extLst>
          </p:cNvPr>
          <p:cNvSpPr/>
          <p:nvPr/>
        </p:nvSpPr>
        <p:spPr>
          <a:xfrm>
            <a:off x="2909474" y="5146427"/>
            <a:ext cx="702039"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10.27</a:t>
            </a:r>
          </a:p>
        </p:txBody>
      </p:sp>
      <p:sp>
        <p:nvSpPr>
          <p:cNvPr id="19" name="Rectangle 18">
            <a:extLst>
              <a:ext uri="{FF2B5EF4-FFF2-40B4-BE49-F238E27FC236}">
                <a16:creationId xmlns:a16="http://schemas.microsoft.com/office/drawing/2014/main" id="{0107CAAF-F92E-2CBA-9083-A2CB13BF3E9A}"/>
              </a:ext>
            </a:extLst>
          </p:cNvPr>
          <p:cNvSpPr/>
          <p:nvPr/>
        </p:nvSpPr>
        <p:spPr>
          <a:xfrm>
            <a:off x="2965746" y="4972379"/>
            <a:ext cx="561631"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0.22</a:t>
            </a:r>
          </a:p>
        </p:txBody>
      </p:sp>
      <p:grpSp>
        <p:nvGrpSpPr>
          <p:cNvPr id="20" name="Group 19">
            <a:extLst>
              <a:ext uri="{FF2B5EF4-FFF2-40B4-BE49-F238E27FC236}">
                <a16:creationId xmlns:a16="http://schemas.microsoft.com/office/drawing/2014/main" id="{81721E6A-8913-A7AE-97DD-3B16F54DBB2B}"/>
              </a:ext>
            </a:extLst>
          </p:cNvPr>
          <p:cNvGrpSpPr/>
          <p:nvPr/>
        </p:nvGrpSpPr>
        <p:grpSpPr>
          <a:xfrm>
            <a:off x="2935083" y="5002044"/>
            <a:ext cx="164307" cy="259656"/>
            <a:chOff x="3579976" y="5704688"/>
            <a:chExt cx="164307" cy="259656"/>
          </a:xfrm>
        </p:grpSpPr>
        <p:cxnSp>
          <p:nvCxnSpPr>
            <p:cNvPr id="21" name="Straight Connector 20">
              <a:extLst>
                <a:ext uri="{FF2B5EF4-FFF2-40B4-BE49-F238E27FC236}">
                  <a16:creationId xmlns:a16="http://schemas.microsoft.com/office/drawing/2014/main" id="{D7BAE1F7-934F-3FF8-9B4C-63C1C028A755}"/>
                </a:ext>
              </a:extLst>
            </p:cNvPr>
            <p:cNvCxnSpPr/>
            <p:nvPr/>
          </p:nvCxnSpPr>
          <p:spPr>
            <a:xfrm flipH="1">
              <a:off x="3583236" y="5828576"/>
              <a:ext cx="161047" cy="0"/>
            </a:xfrm>
            <a:prstGeom prst="line">
              <a:avLst/>
            </a:prstGeom>
            <a:ln w="19050" cap="rnd">
              <a:solidFill>
                <a:schemeClr val="accent1"/>
              </a:solidFill>
              <a:round/>
            </a:ln>
          </p:spPr>
          <p:style>
            <a:lnRef idx="1">
              <a:schemeClr val="accent1"/>
            </a:lnRef>
            <a:fillRef idx="0">
              <a:schemeClr val="accent1"/>
            </a:fillRef>
            <a:effectRef idx="0">
              <a:schemeClr val="accent1"/>
            </a:effectRef>
            <a:fontRef idx="minor">
              <a:schemeClr val="tx1"/>
            </a:fontRef>
          </p:style>
        </p:cxnSp>
        <p:sp>
          <p:nvSpPr>
            <p:cNvPr id="22" name="Freeform: Shape 21">
              <a:extLst>
                <a:ext uri="{FF2B5EF4-FFF2-40B4-BE49-F238E27FC236}">
                  <a16:creationId xmlns:a16="http://schemas.microsoft.com/office/drawing/2014/main" id="{A5D2DA78-5299-9C50-7CC7-BC995648A8EE}"/>
                </a:ext>
              </a:extLst>
            </p:cNvPr>
            <p:cNvSpPr/>
            <p:nvPr/>
          </p:nvSpPr>
          <p:spPr>
            <a:xfrm>
              <a:off x="3579976" y="5704688"/>
              <a:ext cx="164307" cy="97631"/>
            </a:xfrm>
            <a:custGeom>
              <a:avLst/>
              <a:gdLst>
                <a:gd name="connsiteX0" fmla="*/ 0 w 190500"/>
                <a:gd name="connsiteY0" fmla="*/ 97631 h 97631"/>
                <a:gd name="connsiteX1" fmla="*/ 92869 w 190500"/>
                <a:gd name="connsiteY1" fmla="*/ 97631 h 97631"/>
                <a:gd name="connsiteX2" fmla="*/ 190500 w 190500"/>
                <a:gd name="connsiteY2" fmla="*/ 0 h 97631"/>
              </a:gdLst>
              <a:ahLst/>
              <a:cxnLst>
                <a:cxn ang="0">
                  <a:pos x="connsiteX0" y="connsiteY0"/>
                </a:cxn>
                <a:cxn ang="0">
                  <a:pos x="connsiteX1" y="connsiteY1"/>
                </a:cxn>
                <a:cxn ang="0">
                  <a:pos x="connsiteX2" y="connsiteY2"/>
                </a:cxn>
              </a:cxnLst>
              <a:rect l="l" t="t" r="r" b="b"/>
              <a:pathLst>
                <a:path w="190500" h="97631">
                  <a:moveTo>
                    <a:pt x="0" y="97631"/>
                  </a:moveTo>
                  <a:lnTo>
                    <a:pt x="92869" y="97631"/>
                  </a:lnTo>
                  <a:lnTo>
                    <a:pt x="190500" y="0"/>
                  </a:lnTo>
                </a:path>
              </a:pathLst>
            </a:custGeom>
            <a:noFill/>
            <a:ln w="19050" cap="rnd">
              <a:solidFill>
                <a:schemeClr val="bg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3" name="Freeform: Shape 22">
              <a:extLst>
                <a:ext uri="{FF2B5EF4-FFF2-40B4-BE49-F238E27FC236}">
                  <a16:creationId xmlns:a16="http://schemas.microsoft.com/office/drawing/2014/main" id="{2E107B30-9FF7-7F98-1C86-9D4F5A349C4B}"/>
                </a:ext>
              </a:extLst>
            </p:cNvPr>
            <p:cNvSpPr/>
            <p:nvPr/>
          </p:nvSpPr>
          <p:spPr>
            <a:xfrm flipV="1">
              <a:off x="3579976" y="5866713"/>
              <a:ext cx="164307" cy="97631"/>
            </a:xfrm>
            <a:custGeom>
              <a:avLst/>
              <a:gdLst>
                <a:gd name="connsiteX0" fmla="*/ 0 w 190500"/>
                <a:gd name="connsiteY0" fmla="*/ 97631 h 97631"/>
                <a:gd name="connsiteX1" fmla="*/ 92869 w 190500"/>
                <a:gd name="connsiteY1" fmla="*/ 97631 h 97631"/>
                <a:gd name="connsiteX2" fmla="*/ 190500 w 190500"/>
                <a:gd name="connsiteY2" fmla="*/ 0 h 97631"/>
              </a:gdLst>
              <a:ahLst/>
              <a:cxnLst>
                <a:cxn ang="0">
                  <a:pos x="connsiteX0" y="connsiteY0"/>
                </a:cxn>
                <a:cxn ang="0">
                  <a:pos x="connsiteX1" y="connsiteY1"/>
                </a:cxn>
                <a:cxn ang="0">
                  <a:pos x="connsiteX2" y="connsiteY2"/>
                </a:cxn>
              </a:cxnLst>
              <a:rect l="l" t="t" r="r" b="b"/>
              <a:pathLst>
                <a:path w="190500" h="97631">
                  <a:moveTo>
                    <a:pt x="0" y="97631"/>
                  </a:moveTo>
                  <a:lnTo>
                    <a:pt x="92869" y="97631"/>
                  </a:lnTo>
                  <a:lnTo>
                    <a:pt x="190500" y="0"/>
                  </a:lnTo>
                </a:path>
              </a:pathLst>
            </a:custGeom>
            <a:noFill/>
            <a:ln w="1905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24" name="Rectangle 23">
            <a:extLst>
              <a:ext uri="{FF2B5EF4-FFF2-40B4-BE49-F238E27FC236}">
                <a16:creationId xmlns:a16="http://schemas.microsoft.com/office/drawing/2014/main" id="{9118B2E5-D7E3-8E91-18E9-E0EA4E5A8D7B}"/>
              </a:ext>
            </a:extLst>
          </p:cNvPr>
          <p:cNvSpPr/>
          <p:nvPr/>
        </p:nvSpPr>
        <p:spPr>
          <a:xfrm>
            <a:off x="5507601" y="4477848"/>
            <a:ext cx="561631" cy="3097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0" rtlCol="0" anchor="ctr">
            <a:noAutofit/>
          </a:bodyPr>
          <a:lstStyle/>
          <a:p>
            <a:pPr marL="0" marR="0" lvl="0" indent="0" algn="r" defTabSz="609585" rtl="0" eaLnBrk="1" fontAlgn="auto" latinLnBrk="0" hangingPunct="1">
              <a:lnSpc>
                <a:spcPts val="9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1.36</a:t>
            </a:r>
          </a:p>
        </p:txBody>
      </p:sp>
      <p:cxnSp>
        <p:nvCxnSpPr>
          <p:cNvPr id="25" name="Straight Connector 24">
            <a:extLst>
              <a:ext uri="{FF2B5EF4-FFF2-40B4-BE49-F238E27FC236}">
                <a16:creationId xmlns:a16="http://schemas.microsoft.com/office/drawing/2014/main" id="{EBC4ED73-D3BF-B1E8-03A3-4D23463A175A}"/>
              </a:ext>
            </a:extLst>
          </p:cNvPr>
          <p:cNvCxnSpPr/>
          <p:nvPr/>
        </p:nvCxnSpPr>
        <p:spPr>
          <a:xfrm flipH="1">
            <a:off x="5555694" y="4650148"/>
            <a:ext cx="108000" cy="0"/>
          </a:xfrm>
          <a:prstGeom prst="line">
            <a:avLst/>
          </a:prstGeom>
          <a:ln w="190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7E816ADA-A1BB-839C-69ED-4E2900766E30}"/>
              </a:ext>
            </a:extLst>
          </p:cNvPr>
          <p:cNvSpPr txBox="1"/>
          <p:nvPr/>
        </p:nvSpPr>
        <p:spPr>
          <a:xfrm>
            <a:off x="456184" y="1935784"/>
            <a:ext cx="5653088"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Asthma-related HCRU costs*</a:t>
            </a:r>
          </a:p>
        </p:txBody>
      </p:sp>
      <p:graphicFrame>
        <p:nvGraphicFramePr>
          <p:cNvPr id="27" name="Table 4">
            <a:extLst>
              <a:ext uri="{FF2B5EF4-FFF2-40B4-BE49-F238E27FC236}">
                <a16:creationId xmlns:a16="http://schemas.microsoft.com/office/drawing/2014/main" id="{F0DBB579-E613-6206-857D-E8F8A374B1B7}"/>
              </a:ext>
            </a:extLst>
          </p:cNvPr>
          <p:cNvGraphicFramePr>
            <a:graphicFrameLocks noGrp="1"/>
          </p:cNvGraphicFramePr>
          <p:nvPr>
            <p:extLst>
              <p:ext uri="{D42A27DB-BD31-4B8C-83A1-F6EECF244321}">
                <p14:modId xmlns:p14="http://schemas.microsoft.com/office/powerpoint/2010/main" val="135786607"/>
              </p:ext>
            </p:extLst>
          </p:nvPr>
        </p:nvGraphicFramePr>
        <p:xfrm>
          <a:off x="1196368" y="2561232"/>
          <a:ext cx="1744447" cy="487680"/>
        </p:xfrm>
        <a:graphic>
          <a:graphicData uri="http://schemas.openxmlformats.org/drawingml/2006/table">
            <a:tbl>
              <a:tblPr firstRow="1" bandRow="1">
                <a:tableStyleId>{2D5ABB26-0587-4C30-8999-92F81FD0307C}</a:tableStyleId>
              </a:tblPr>
              <a:tblGrid>
                <a:gridCol w="244806">
                  <a:extLst>
                    <a:ext uri="{9D8B030D-6E8A-4147-A177-3AD203B41FA5}">
                      <a16:colId xmlns:a16="http://schemas.microsoft.com/office/drawing/2014/main" val="3220694841"/>
                    </a:ext>
                  </a:extLst>
                </a:gridCol>
                <a:gridCol w="1499641">
                  <a:extLst>
                    <a:ext uri="{9D8B030D-6E8A-4147-A177-3AD203B41FA5}">
                      <a16:colId xmlns:a16="http://schemas.microsoft.com/office/drawing/2014/main" val="3011576171"/>
                    </a:ext>
                  </a:extLst>
                </a:gridCol>
              </a:tblGrid>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r>
                        <a:rPr lang="en-GB" sz="1000" dirty="0"/>
                        <a:t>Medication costs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485397"/>
                  </a:ext>
                </a:extLst>
              </a:tr>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r>
                        <a:rPr lang="en-GB" sz="1000" dirty="0"/>
                        <a:t>Hospitalisation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514689"/>
                  </a:ext>
                </a:extLst>
              </a:tr>
            </a:tbl>
          </a:graphicData>
        </a:graphic>
      </p:graphicFrame>
      <p:graphicFrame>
        <p:nvGraphicFramePr>
          <p:cNvPr id="28" name="Table 4">
            <a:extLst>
              <a:ext uri="{FF2B5EF4-FFF2-40B4-BE49-F238E27FC236}">
                <a16:creationId xmlns:a16="http://schemas.microsoft.com/office/drawing/2014/main" id="{B46E77EF-9D22-D5F7-DDB2-88D6C4C8F11C}"/>
              </a:ext>
            </a:extLst>
          </p:cNvPr>
          <p:cNvGraphicFramePr>
            <a:graphicFrameLocks noGrp="1"/>
          </p:cNvGraphicFramePr>
          <p:nvPr>
            <p:extLst>
              <p:ext uri="{D42A27DB-BD31-4B8C-83A1-F6EECF244321}">
                <p14:modId xmlns:p14="http://schemas.microsoft.com/office/powerpoint/2010/main" val="37418272"/>
              </p:ext>
            </p:extLst>
          </p:nvPr>
        </p:nvGraphicFramePr>
        <p:xfrm>
          <a:off x="1196365" y="3036752"/>
          <a:ext cx="1754611" cy="487680"/>
        </p:xfrm>
        <a:graphic>
          <a:graphicData uri="http://schemas.openxmlformats.org/drawingml/2006/table">
            <a:tbl>
              <a:tblPr firstRow="1" bandRow="1">
                <a:tableStyleId>{2D5ABB26-0587-4C30-8999-92F81FD0307C}</a:tableStyleId>
              </a:tblPr>
              <a:tblGrid>
                <a:gridCol w="244525">
                  <a:extLst>
                    <a:ext uri="{9D8B030D-6E8A-4147-A177-3AD203B41FA5}">
                      <a16:colId xmlns:a16="http://schemas.microsoft.com/office/drawing/2014/main" val="3220694841"/>
                    </a:ext>
                  </a:extLst>
                </a:gridCol>
                <a:gridCol w="1510086">
                  <a:extLst>
                    <a:ext uri="{9D8B030D-6E8A-4147-A177-3AD203B41FA5}">
                      <a16:colId xmlns:a16="http://schemas.microsoft.com/office/drawing/2014/main" val="3011576171"/>
                    </a:ext>
                  </a:extLst>
                </a:gridCol>
              </a:tblGrid>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r>
                        <a:rPr lang="en-GB" sz="1000" dirty="0"/>
                        <a:t>A&amp;E department visits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485397"/>
                  </a:ext>
                </a:extLst>
              </a:tr>
              <a:tr h="212857">
                <a:tc>
                  <a:txBody>
                    <a:bodyPr/>
                    <a:lstStyle/>
                    <a:p>
                      <a:endParaRPr lang="en-GB" sz="100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r>
                        <a:rPr lang="en-GB" sz="1000" dirty="0"/>
                        <a:t>Specialist visit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06514689"/>
                  </a:ext>
                </a:extLst>
              </a:tr>
            </a:tbl>
          </a:graphicData>
        </a:graphic>
      </p:graphicFrame>
      <p:graphicFrame>
        <p:nvGraphicFramePr>
          <p:cNvPr id="29" name="Table 4">
            <a:extLst>
              <a:ext uri="{FF2B5EF4-FFF2-40B4-BE49-F238E27FC236}">
                <a16:creationId xmlns:a16="http://schemas.microsoft.com/office/drawing/2014/main" id="{216D0705-4488-E1AF-7F27-CBC1CBE2FA32}"/>
              </a:ext>
            </a:extLst>
          </p:cNvPr>
          <p:cNvGraphicFramePr>
            <a:graphicFrameLocks noGrp="1"/>
          </p:cNvGraphicFramePr>
          <p:nvPr>
            <p:extLst>
              <p:ext uri="{D42A27DB-BD31-4B8C-83A1-F6EECF244321}">
                <p14:modId xmlns:p14="http://schemas.microsoft.com/office/powerpoint/2010/main" val="1893518628"/>
              </p:ext>
            </p:extLst>
          </p:nvPr>
        </p:nvGraphicFramePr>
        <p:xfrm>
          <a:off x="1196368" y="3521325"/>
          <a:ext cx="1738696" cy="243840"/>
        </p:xfrm>
        <a:graphic>
          <a:graphicData uri="http://schemas.openxmlformats.org/drawingml/2006/table">
            <a:tbl>
              <a:tblPr firstRow="1" bandRow="1">
                <a:tableStyleId>{2D5ABB26-0587-4C30-8999-92F81FD0307C}</a:tableStyleId>
              </a:tblPr>
              <a:tblGrid>
                <a:gridCol w="247491">
                  <a:extLst>
                    <a:ext uri="{9D8B030D-6E8A-4147-A177-3AD203B41FA5}">
                      <a16:colId xmlns:a16="http://schemas.microsoft.com/office/drawing/2014/main" val="3220694841"/>
                    </a:ext>
                  </a:extLst>
                </a:gridCol>
                <a:gridCol w="1491205">
                  <a:extLst>
                    <a:ext uri="{9D8B030D-6E8A-4147-A177-3AD203B41FA5}">
                      <a16:colId xmlns:a16="http://schemas.microsoft.com/office/drawing/2014/main" val="3011576171"/>
                    </a:ext>
                  </a:extLst>
                </a:gridCol>
              </a:tblGrid>
              <a:tr h="212857">
                <a:tc>
                  <a:txBody>
                    <a:bodyPr/>
                    <a:lstStyle/>
                    <a:p>
                      <a:endParaRPr lang="en-GB" sz="10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r>
                        <a:rPr lang="en-GB" sz="1000" dirty="0"/>
                        <a:t>GP visit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2485397"/>
                  </a:ext>
                </a:extLst>
              </a:tr>
            </a:tbl>
          </a:graphicData>
        </a:graphic>
      </p:graphicFrame>
      <p:graphicFrame>
        <p:nvGraphicFramePr>
          <p:cNvPr id="30" name="Chart 29">
            <a:extLst>
              <a:ext uri="{FF2B5EF4-FFF2-40B4-BE49-F238E27FC236}">
                <a16:creationId xmlns:a16="http://schemas.microsoft.com/office/drawing/2014/main" id="{E329F362-5437-0DB4-E4D3-0ECD9CA10FC8}"/>
              </a:ext>
            </a:extLst>
          </p:cNvPr>
          <p:cNvGraphicFramePr/>
          <p:nvPr>
            <p:extLst>
              <p:ext uri="{D42A27DB-BD31-4B8C-83A1-F6EECF244321}">
                <p14:modId xmlns:p14="http://schemas.microsoft.com/office/powerpoint/2010/main" val="41825715"/>
              </p:ext>
            </p:extLst>
          </p:nvPr>
        </p:nvGraphicFramePr>
        <p:xfrm>
          <a:off x="6767867" y="2478560"/>
          <a:ext cx="5346847" cy="3558916"/>
        </p:xfrm>
        <a:graphic>
          <a:graphicData uri="http://schemas.openxmlformats.org/drawingml/2006/chart">
            <c:chart xmlns:c="http://schemas.openxmlformats.org/drawingml/2006/chart" xmlns:r="http://schemas.openxmlformats.org/officeDocument/2006/relationships" r:id="rId3"/>
          </a:graphicData>
        </a:graphic>
      </p:graphicFrame>
      <p:cxnSp>
        <p:nvCxnSpPr>
          <p:cNvPr id="31" name="Straight Connector 30">
            <a:extLst>
              <a:ext uri="{FF2B5EF4-FFF2-40B4-BE49-F238E27FC236}">
                <a16:creationId xmlns:a16="http://schemas.microsoft.com/office/drawing/2014/main" id="{FD35CE98-EE80-8E5F-0C95-1C0141B9A44E}"/>
              </a:ext>
            </a:extLst>
          </p:cNvPr>
          <p:cNvCxnSpPr>
            <a:cxnSpLocks/>
          </p:cNvCxnSpPr>
          <p:nvPr/>
        </p:nvCxnSpPr>
        <p:spPr>
          <a:xfrm>
            <a:off x="11472577" y="4380284"/>
            <a:ext cx="108000" cy="0"/>
          </a:xfrm>
          <a:prstGeom prst="line">
            <a:avLst/>
          </a:prstGeom>
          <a:ln w="19050" cap="rnd">
            <a:solidFill>
              <a:schemeClr val="accent5"/>
            </a:solidFill>
            <a:roun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CBC34492-49A4-3AAC-47E4-27D8CC9FF8C6}"/>
              </a:ext>
            </a:extLst>
          </p:cNvPr>
          <p:cNvSpPr txBox="1"/>
          <p:nvPr/>
        </p:nvSpPr>
        <p:spPr>
          <a:xfrm>
            <a:off x="11523516" y="4250788"/>
            <a:ext cx="70239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black"/>
                </a:solidFill>
                <a:effectLst/>
                <a:uLnTx/>
                <a:uFillTx/>
                <a:ea typeface="+mn-ea"/>
                <a:cs typeface="+mn-cs"/>
              </a:rPr>
              <a:t>28.15</a:t>
            </a:r>
          </a:p>
        </p:txBody>
      </p:sp>
      <p:sp>
        <p:nvSpPr>
          <p:cNvPr id="33" name="TextBox 32">
            <a:extLst>
              <a:ext uri="{FF2B5EF4-FFF2-40B4-BE49-F238E27FC236}">
                <a16:creationId xmlns:a16="http://schemas.microsoft.com/office/drawing/2014/main" id="{83D8997F-B5E9-6A0F-8B44-C8A8DCE34209}"/>
              </a:ext>
            </a:extLst>
          </p:cNvPr>
          <p:cNvSpPr txBox="1"/>
          <p:nvPr/>
        </p:nvSpPr>
        <p:spPr>
          <a:xfrm>
            <a:off x="7898317" y="2840262"/>
            <a:ext cx="12384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Total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 £1164.83</a:t>
            </a:r>
          </a:p>
        </p:txBody>
      </p:sp>
      <p:sp>
        <p:nvSpPr>
          <p:cNvPr id="34" name="TextBox 33">
            <a:extLst>
              <a:ext uri="{FF2B5EF4-FFF2-40B4-BE49-F238E27FC236}">
                <a16:creationId xmlns:a16="http://schemas.microsoft.com/office/drawing/2014/main" id="{549FC618-EA2B-BCF8-5784-751A6E763FA2}"/>
              </a:ext>
            </a:extLst>
          </p:cNvPr>
          <p:cNvSpPr txBox="1"/>
          <p:nvPr/>
        </p:nvSpPr>
        <p:spPr>
          <a:xfrm>
            <a:off x="10314125" y="2317042"/>
            <a:ext cx="1238416"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Total cost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srgbClr val="19195A"/>
                </a:solidFill>
                <a:effectLst/>
                <a:uLnTx/>
                <a:uFillTx/>
                <a:ea typeface="+mn-ea"/>
                <a:cs typeface="+mn-cs"/>
              </a:rPr>
              <a:t> = £1483.03</a:t>
            </a:r>
          </a:p>
        </p:txBody>
      </p:sp>
      <p:sp>
        <p:nvSpPr>
          <p:cNvPr id="35" name="TextBox 34">
            <a:extLst>
              <a:ext uri="{FF2B5EF4-FFF2-40B4-BE49-F238E27FC236}">
                <a16:creationId xmlns:a16="http://schemas.microsoft.com/office/drawing/2014/main" id="{B4F3F25A-2A39-274B-FC71-382DA6E57390}"/>
              </a:ext>
            </a:extLst>
          </p:cNvPr>
          <p:cNvSpPr txBox="1"/>
          <p:nvPr/>
        </p:nvSpPr>
        <p:spPr>
          <a:xfrm>
            <a:off x="6788217" y="1945370"/>
            <a:ext cx="4728040" cy="30777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effectLst/>
                <a:uLnTx/>
                <a:uFillTx/>
                <a:ea typeface="+mn-ea"/>
                <a:cs typeface="+mn-cs"/>
              </a:rPr>
              <a:t>All-cause adverse-outcome associated costs*</a:t>
            </a:r>
          </a:p>
        </p:txBody>
      </p:sp>
      <p:sp>
        <p:nvSpPr>
          <p:cNvPr id="36" name="TextBox 35">
            <a:extLst>
              <a:ext uri="{FF2B5EF4-FFF2-40B4-BE49-F238E27FC236}">
                <a16:creationId xmlns:a16="http://schemas.microsoft.com/office/drawing/2014/main" id="{87E6E0AE-EA29-9980-F4D5-8CE805EB6BC7}"/>
              </a:ext>
            </a:extLst>
          </p:cNvPr>
          <p:cNvSpPr txBox="1"/>
          <p:nvPr/>
        </p:nvSpPr>
        <p:spPr>
          <a:xfrm rot="16200000">
            <a:off x="-1535713" y="3891508"/>
            <a:ext cx="375572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rPr>
              <a:t>Mean annual asthma-related HCRU costs (2016 £)</a:t>
            </a:r>
            <a:r>
              <a:rPr kumimoji="0" lang="en-GB" sz="1200" b="0" i="0" u="none" strike="noStrike" kern="0" cap="none" spc="0" normalizeH="0" baseline="30000" noProof="0" dirty="0">
                <a:ln>
                  <a:noFill/>
                </a:ln>
                <a:effectLst/>
                <a:uLnTx/>
                <a:uFillTx/>
                <a:ea typeface="+mn-ea"/>
                <a:cs typeface="Arial" panose="020B0604020202020204" pitchFamily="34" charset="0"/>
              </a:rPr>
              <a:t>†</a:t>
            </a:r>
            <a:endParaRPr kumimoji="0" lang="en-GB" sz="1200" b="1" i="0" u="none" strike="noStrike" kern="1200" cap="none" spc="0" normalizeH="0" baseline="0" noProof="0" dirty="0">
              <a:ln>
                <a:noFill/>
              </a:ln>
              <a:effectLst/>
              <a:uLnTx/>
              <a:uFillTx/>
              <a:ea typeface="+mn-ea"/>
            </a:endParaRPr>
          </a:p>
        </p:txBody>
      </p:sp>
      <p:sp>
        <p:nvSpPr>
          <p:cNvPr id="37" name="TextBox 36">
            <a:extLst>
              <a:ext uri="{FF2B5EF4-FFF2-40B4-BE49-F238E27FC236}">
                <a16:creationId xmlns:a16="http://schemas.microsoft.com/office/drawing/2014/main" id="{E27BAC5E-6D84-47A3-AD98-7617422CD374}"/>
              </a:ext>
            </a:extLst>
          </p:cNvPr>
          <p:cNvSpPr txBox="1"/>
          <p:nvPr/>
        </p:nvSpPr>
        <p:spPr>
          <a:xfrm rot="16200000">
            <a:off x="4597447" y="3787852"/>
            <a:ext cx="375572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ea typeface="+mn-ea"/>
              </a:rPr>
              <a:t>Mean annual all-cause adverse outcome-associated HCRU costs (2016)</a:t>
            </a:r>
            <a:r>
              <a:rPr kumimoji="0" lang="en-GB" sz="1200" b="0" i="0" u="none" strike="noStrike" kern="0" cap="none" spc="0" normalizeH="0" baseline="30000" noProof="0" dirty="0">
                <a:ln>
                  <a:noFill/>
                </a:ln>
                <a:effectLst/>
                <a:uLnTx/>
                <a:uFillTx/>
                <a:ea typeface="+mn-ea"/>
                <a:cs typeface="Arial" panose="020B0604020202020204" pitchFamily="34" charset="0"/>
              </a:rPr>
              <a:t>†</a:t>
            </a:r>
            <a:endParaRPr kumimoji="0" lang="en-GB" sz="1200" b="1" i="0" u="none" strike="noStrike" kern="1200" cap="none" spc="0" normalizeH="0" baseline="0" noProof="0" dirty="0">
              <a:ln>
                <a:noFill/>
              </a:ln>
              <a:effectLst/>
              <a:uLnTx/>
              <a:uFillTx/>
              <a:ea typeface="+mn-ea"/>
            </a:endParaRPr>
          </a:p>
        </p:txBody>
      </p:sp>
      <p:sp>
        <p:nvSpPr>
          <p:cNvPr id="38" name="Footer Placeholder 2">
            <a:extLst>
              <a:ext uri="{FF2B5EF4-FFF2-40B4-BE49-F238E27FC236}">
                <a16:creationId xmlns:a16="http://schemas.microsoft.com/office/drawing/2014/main" id="{718B9A09-A3BD-70A6-8EF7-364783F4870A}"/>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20" normalizeH="0" baseline="0" noProof="0" dirty="0">
              <a:ln>
                <a:noFill/>
              </a:ln>
              <a:solidFill>
                <a:srgbClr val="656665"/>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*Median follow up was ~7 years with a minimum 1-year baseline and 2-year follow-up period from 1994 to 2016 (N=18826);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†in 2016, the annualised exchange rate between the British pound and Euro was 1.224833.</a:t>
            </a:r>
            <a:r>
              <a:rPr kumimoji="0" lang="en-GB" b="0" i="0" u="none" strike="noStrike" kern="1200" cap="none" spc="20" normalizeH="0" baseline="30000" noProof="0" dirty="0">
                <a:ln>
                  <a:noFill/>
                </a:ln>
                <a:solidFill>
                  <a:srgbClr val="656665"/>
                </a:solidFill>
                <a:effectLst/>
                <a:uLnTx/>
                <a:uFillTx/>
                <a:latin typeface="Calibri"/>
                <a:ea typeface="+mn-ea"/>
                <a:cs typeface="+mn-cs"/>
              </a:rPr>
              <a:t>2</a:t>
            </a:r>
            <a:r>
              <a:rPr kumimoji="0" lang="en-GB" b="0" i="0" u="none" strike="noStrike" kern="1200" cap="none" spc="20" normalizeH="0" baseline="0" noProof="0" dirty="0">
                <a:ln>
                  <a:noFill/>
                </a:ln>
                <a:solidFill>
                  <a:srgbClr val="656665"/>
                </a:solidFill>
                <a:effectLst/>
                <a:uLnTx/>
                <a:uFillTx/>
                <a:latin typeface="Calibri"/>
                <a:ea typeface="+mn-ea"/>
                <a:cs typeface="+mn-cs"/>
              </a:rPr>
              <a:t> Note: the median corticosteroid dose was 10-mg/day prednisolone equivalent.</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A&amp;E, accident and emergency; GP, general practitioner; HCRU, healthcare resource utilisation; RWE, real-world evidence;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a:t>
            </a:r>
            <a:r>
              <a:rPr kumimoji="0" lang="en-GB"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b="0" i="0" u="none" strike="noStrike" kern="1200" cap="none" spc="20" normalizeH="0" baseline="0" noProof="0" dirty="0">
                <a:ln>
                  <a:noFill/>
                </a:ln>
                <a:solidFill>
                  <a:srgbClr val="656665"/>
                </a:solidFill>
                <a:effectLst/>
                <a:uLnTx/>
                <a:uFillTx/>
                <a:latin typeface="Calibri"/>
                <a:ea typeface="+mn-ea"/>
                <a:cs typeface="+mn-cs"/>
              </a:rPr>
              <a:t> J, et al. Allergy. 2019;74:273–283; 2. OFX. Yearly average rates (2022). Available from: https://www.ofx.com/en-gb/forex-news/historical-exchange-rates/yearly-average-rates/ (Accessed May 2024).</a:t>
            </a:r>
          </a:p>
        </p:txBody>
      </p:sp>
      <p:sp>
        <p:nvSpPr>
          <p:cNvPr id="40" name="Slide Number Placeholder 25">
            <a:extLst>
              <a:ext uri="{FF2B5EF4-FFF2-40B4-BE49-F238E27FC236}">
                <a16:creationId xmlns:a16="http://schemas.microsoft.com/office/drawing/2014/main" id="{DFED69F1-AAD9-BD58-14A4-F140AAC09C8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6AD0DB16-1FE3-DDC8-6828-849E3C0147D1}"/>
              </a:ext>
            </a:extLst>
          </p:cNvPr>
          <p:cNvSpPr txBox="1"/>
          <p:nvPr/>
        </p:nvSpPr>
        <p:spPr>
          <a:xfrm>
            <a:off x="9262394" y="5962980"/>
            <a:ext cx="2103461" cy="246221"/>
          </a:xfrm>
          <a:prstGeom prst="rect">
            <a:avLst/>
          </a:prstGeom>
          <a:noFill/>
        </p:spPr>
        <p:txBody>
          <a:bodyPr wrap="none" rtlCol="0">
            <a:spAutoFit/>
          </a:bodyPr>
          <a:lstStyle/>
          <a:p>
            <a:r>
              <a:rPr lang="en-GB" sz="1000" dirty="0"/>
              <a:t>Adapted from </a:t>
            </a:r>
            <a:r>
              <a:rPr lang="en-GB" sz="1000" dirty="0" err="1"/>
              <a:t>Voorham</a:t>
            </a:r>
            <a:r>
              <a:rPr lang="en-GB" sz="1000" dirty="0"/>
              <a:t> J, et al. 2019</a:t>
            </a:r>
          </a:p>
        </p:txBody>
      </p:sp>
      <p:sp>
        <p:nvSpPr>
          <p:cNvPr id="39" name="TextBox 38">
            <a:extLst>
              <a:ext uri="{FF2B5EF4-FFF2-40B4-BE49-F238E27FC236}">
                <a16:creationId xmlns:a16="http://schemas.microsoft.com/office/drawing/2014/main" id="{93090A31-10FD-508C-1D36-A43A3FE12A14}"/>
              </a:ext>
            </a:extLst>
          </p:cNvPr>
          <p:cNvSpPr txBox="1"/>
          <p:nvPr/>
        </p:nvSpPr>
        <p:spPr>
          <a:xfrm>
            <a:off x="2023885" y="5728926"/>
            <a:ext cx="670376" cy="261610"/>
          </a:xfrm>
          <a:prstGeom prst="rect">
            <a:avLst/>
          </a:prstGeom>
          <a:noFill/>
        </p:spPr>
        <p:txBody>
          <a:bodyPr wrap="none" rtlCol="0">
            <a:spAutoFit/>
          </a:bodyPr>
          <a:lstStyle/>
          <a:p>
            <a:r>
              <a:rPr lang="en-GB" sz="1100" dirty="0"/>
              <a:t>n: 9,413</a:t>
            </a:r>
          </a:p>
        </p:txBody>
      </p:sp>
      <p:sp>
        <p:nvSpPr>
          <p:cNvPr id="41" name="TextBox 40">
            <a:extLst>
              <a:ext uri="{FF2B5EF4-FFF2-40B4-BE49-F238E27FC236}">
                <a16:creationId xmlns:a16="http://schemas.microsoft.com/office/drawing/2014/main" id="{52FA8313-9F4D-B946-000E-E08975258F32}"/>
              </a:ext>
            </a:extLst>
          </p:cNvPr>
          <p:cNvSpPr txBox="1"/>
          <p:nvPr/>
        </p:nvSpPr>
        <p:spPr>
          <a:xfrm>
            <a:off x="4662658" y="5700131"/>
            <a:ext cx="670376" cy="261610"/>
          </a:xfrm>
          <a:prstGeom prst="rect">
            <a:avLst/>
          </a:prstGeom>
          <a:noFill/>
        </p:spPr>
        <p:txBody>
          <a:bodyPr wrap="none" rtlCol="0">
            <a:spAutoFit/>
          </a:bodyPr>
          <a:lstStyle/>
          <a:p>
            <a:r>
              <a:rPr lang="en-GB" sz="1100" dirty="0"/>
              <a:t>n: 9,413</a:t>
            </a:r>
          </a:p>
        </p:txBody>
      </p:sp>
      <p:sp>
        <p:nvSpPr>
          <p:cNvPr id="42" name="TextBox 41">
            <a:extLst>
              <a:ext uri="{FF2B5EF4-FFF2-40B4-BE49-F238E27FC236}">
                <a16:creationId xmlns:a16="http://schemas.microsoft.com/office/drawing/2014/main" id="{754495BB-C1DC-DB19-8BF4-9A1F6141EEB4}"/>
              </a:ext>
            </a:extLst>
          </p:cNvPr>
          <p:cNvSpPr txBox="1"/>
          <p:nvPr/>
        </p:nvSpPr>
        <p:spPr>
          <a:xfrm>
            <a:off x="8226220" y="5752729"/>
            <a:ext cx="670376" cy="261610"/>
          </a:xfrm>
          <a:prstGeom prst="rect">
            <a:avLst/>
          </a:prstGeom>
          <a:noFill/>
        </p:spPr>
        <p:txBody>
          <a:bodyPr wrap="none" rtlCol="0">
            <a:spAutoFit/>
          </a:bodyPr>
          <a:lstStyle/>
          <a:p>
            <a:r>
              <a:rPr lang="en-GB" sz="1100" dirty="0"/>
              <a:t>n: 9,413</a:t>
            </a:r>
          </a:p>
        </p:txBody>
      </p:sp>
      <p:sp>
        <p:nvSpPr>
          <p:cNvPr id="43" name="TextBox 42">
            <a:extLst>
              <a:ext uri="{FF2B5EF4-FFF2-40B4-BE49-F238E27FC236}">
                <a16:creationId xmlns:a16="http://schemas.microsoft.com/office/drawing/2014/main" id="{CBBEE01B-2E30-6701-5DC4-73855ABEC5A0}"/>
              </a:ext>
            </a:extLst>
          </p:cNvPr>
          <p:cNvSpPr txBox="1"/>
          <p:nvPr/>
        </p:nvSpPr>
        <p:spPr>
          <a:xfrm>
            <a:off x="10620437" y="5745200"/>
            <a:ext cx="670376" cy="261610"/>
          </a:xfrm>
          <a:prstGeom prst="rect">
            <a:avLst/>
          </a:prstGeom>
          <a:noFill/>
        </p:spPr>
        <p:txBody>
          <a:bodyPr wrap="none" rtlCol="0">
            <a:spAutoFit/>
          </a:bodyPr>
          <a:lstStyle/>
          <a:p>
            <a:r>
              <a:rPr lang="en-GB" sz="1100" dirty="0"/>
              <a:t>n: 9,413</a:t>
            </a:r>
          </a:p>
        </p:txBody>
      </p:sp>
    </p:spTree>
    <p:extLst>
      <p:ext uri="{BB962C8B-B14F-4D97-AF65-F5344CB8AC3E}">
        <p14:creationId xmlns:p14="http://schemas.microsoft.com/office/powerpoint/2010/main" val="36072431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3F96A-4110-26E2-5986-29E914086F36}"/>
              </a:ext>
            </a:extLst>
          </p:cNvPr>
          <p:cNvSpPr>
            <a:spLocks noGrp="1"/>
          </p:cNvSpPr>
          <p:nvPr>
            <p:ph type="title"/>
          </p:nvPr>
        </p:nvSpPr>
        <p:spPr/>
        <p:txBody>
          <a:bodyPr/>
          <a:lstStyle/>
          <a:p>
            <a:r>
              <a:rPr lang="en-GB" dirty="0"/>
              <a:t>OCS-associated HCRU is dose dependent</a:t>
            </a:r>
          </a:p>
        </p:txBody>
      </p:sp>
      <p:sp>
        <p:nvSpPr>
          <p:cNvPr id="4" name="Rectangle: Top Corners Rounded 3">
            <a:extLst>
              <a:ext uri="{FF2B5EF4-FFF2-40B4-BE49-F238E27FC236}">
                <a16:creationId xmlns:a16="http://schemas.microsoft.com/office/drawing/2014/main" id="{C60405D0-199F-00CC-C6EF-E40F4DF8E56C}"/>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02 </a:t>
            </a:r>
            <a:r>
              <a:rPr lang="en-GB" sz="1300" dirty="0">
                <a:solidFill>
                  <a:prstClr val="white"/>
                </a:solidFill>
                <a:latin typeface="Arial"/>
              </a:rPr>
              <a:t>Economic</a:t>
            </a:r>
            <a:r>
              <a:rPr kumimoji="0" lang="en-GB" sz="1300" b="0" i="0" u="none" strike="noStrike" kern="1200" cap="none" spc="0" normalizeH="0" baseline="0" noProof="0" dirty="0">
                <a:ln>
                  <a:noFill/>
                </a:ln>
                <a:solidFill>
                  <a:prstClr val="white"/>
                </a:solidFill>
                <a:effectLst/>
                <a:uLnTx/>
                <a:uFillTx/>
                <a:latin typeface="Arial"/>
                <a:ea typeface="+mn-ea"/>
                <a:cs typeface="+mn-cs"/>
              </a:rPr>
              <a:t> burden</a:t>
            </a:r>
          </a:p>
        </p:txBody>
      </p:sp>
      <p:grpSp>
        <p:nvGrpSpPr>
          <p:cNvPr id="5" name="Group 4">
            <a:extLst>
              <a:ext uri="{FF2B5EF4-FFF2-40B4-BE49-F238E27FC236}">
                <a16:creationId xmlns:a16="http://schemas.microsoft.com/office/drawing/2014/main" id="{C7BA151B-C768-10B3-9C1D-260D10D8150E}"/>
              </a:ext>
            </a:extLst>
          </p:cNvPr>
          <p:cNvGrpSpPr/>
          <p:nvPr/>
        </p:nvGrpSpPr>
        <p:grpSpPr>
          <a:xfrm>
            <a:off x="1490662" y="1189664"/>
            <a:ext cx="9210676" cy="4915082"/>
            <a:chOff x="1181760" y="1241620"/>
            <a:chExt cx="9210676" cy="4915082"/>
          </a:xfrm>
        </p:grpSpPr>
        <p:sp>
          <p:nvSpPr>
            <p:cNvPr id="6" name="Rectangle 5">
              <a:extLst>
                <a:ext uri="{FF2B5EF4-FFF2-40B4-BE49-F238E27FC236}">
                  <a16:creationId xmlns:a16="http://schemas.microsoft.com/office/drawing/2014/main" id="{FA3DEE2F-7912-0FB4-0B34-72ECAAFCC73A}"/>
                </a:ext>
              </a:extLst>
            </p:cNvPr>
            <p:cNvSpPr/>
            <p:nvPr/>
          </p:nvSpPr>
          <p:spPr>
            <a:xfrm>
              <a:off x="1181760" y="3516812"/>
              <a:ext cx="8989415" cy="769438"/>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 name="Rectangle 6">
              <a:extLst>
                <a:ext uri="{FF2B5EF4-FFF2-40B4-BE49-F238E27FC236}">
                  <a16:creationId xmlns:a16="http://schemas.microsoft.com/office/drawing/2014/main" id="{0F165D0E-20B3-979C-C913-BA1330A7C221}"/>
                </a:ext>
              </a:extLst>
            </p:cNvPr>
            <p:cNvSpPr/>
            <p:nvPr/>
          </p:nvSpPr>
          <p:spPr>
            <a:xfrm>
              <a:off x="1181760" y="5029200"/>
              <a:ext cx="8989415" cy="742950"/>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 name="Rectangle 7">
              <a:extLst>
                <a:ext uri="{FF2B5EF4-FFF2-40B4-BE49-F238E27FC236}">
                  <a16:creationId xmlns:a16="http://schemas.microsoft.com/office/drawing/2014/main" id="{741F7E7A-14B5-DDE8-A3F3-BE3D2385D2E5}"/>
                </a:ext>
              </a:extLst>
            </p:cNvPr>
            <p:cNvSpPr/>
            <p:nvPr/>
          </p:nvSpPr>
          <p:spPr>
            <a:xfrm>
              <a:off x="1181760" y="2011862"/>
              <a:ext cx="8989415" cy="769438"/>
            </a:xfrm>
            <a:prstGeom prst="rect">
              <a:avLst/>
            </a:prstGeom>
            <a:solidFill>
              <a:srgbClr val="E8E8E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BF5930DF-2717-1EC3-C2F1-9B7014B03A9D}"/>
                </a:ext>
              </a:extLst>
            </p:cNvPr>
            <p:cNvSpPr/>
            <p:nvPr/>
          </p:nvSpPr>
          <p:spPr>
            <a:xfrm>
              <a:off x="1213906" y="1241620"/>
              <a:ext cx="8957269" cy="406111"/>
            </a:xfrm>
            <a:prstGeom prst="roundRect">
              <a:avLst>
                <a:gd name="adj" fmla="val 50000"/>
              </a:avLst>
            </a:prstGeom>
            <a:solidFill>
              <a:schemeClr val="accent3"/>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ea typeface="+mn-ea"/>
                  <a:cs typeface="+mn-cs"/>
                </a:rPr>
                <a:t>Incidence rate ratio of HCRU for all SCS-related AEs by average daily SCS exposure</a:t>
              </a:r>
              <a:r>
                <a:rPr kumimoji="0" lang="en-GB" sz="1400" b="1" i="0" u="none" strike="noStrike" kern="1200" cap="none" spc="0" normalizeH="0" baseline="30000" noProof="0" dirty="0">
                  <a:ln>
                    <a:noFill/>
                  </a:ln>
                  <a:solidFill>
                    <a:prstClr val="white"/>
                  </a:solidFill>
                  <a:effectLst/>
                  <a:uLnTx/>
                  <a:uFillTx/>
                  <a:ea typeface="+mn-ea"/>
                  <a:cs typeface="+mn-cs"/>
                </a:rPr>
                <a:t>1</a:t>
              </a:r>
            </a:p>
          </p:txBody>
        </p:sp>
        <p:cxnSp>
          <p:nvCxnSpPr>
            <p:cNvPr id="10" name="Straight Connector 9">
              <a:extLst>
                <a:ext uri="{FF2B5EF4-FFF2-40B4-BE49-F238E27FC236}">
                  <a16:creationId xmlns:a16="http://schemas.microsoft.com/office/drawing/2014/main" id="{C54D971E-9655-C7F1-FFD9-3E98F5D69142}"/>
                </a:ext>
              </a:extLst>
            </p:cNvPr>
            <p:cNvCxnSpPr>
              <a:cxnSpLocks/>
            </p:cNvCxnSpPr>
            <p:nvPr/>
          </p:nvCxnSpPr>
          <p:spPr>
            <a:xfrm>
              <a:off x="6539186" y="1979279"/>
              <a:ext cx="0" cy="3778940"/>
            </a:xfrm>
            <a:prstGeom prst="line">
              <a:avLst/>
            </a:prstGeom>
            <a:ln w="952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C2F3239-7489-E0BE-9A7D-E271B7A09878}"/>
                </a:ext>
              </a:extLst>
            </p:cNvPr>
            <p:cNvCxnSpPr>
              <a:cxnSpLocks/>
            </p:cNvCxnSpPr>
            <p:nvPr/>
          </p:nvCxnSpPr>
          <p:spPr>
            <a:xfrm flipH="1">
              <a:off x="1186004" y="5758219"/>
              <a:ext cx="8989418"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17A6530-D0FF-3A9A-D3F6-18C0FCB5C669}"/>
                </a:ext>
              </a:extLst>
            </p:cNvPr>
            <p:cNvCxnSpPr>
              <a:cxnSpLocks/>
            </p:cNvCxnSpPr>
            <p:nvPr/>
          </p:nvCxnSpPr>
          <p:spPr>
            <a:xfrm>
              <a:off x="6244815"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48AB501-53BA-03E2-CCAD-B483B8B55A4C}"/>
                </a:ext>
              </a:extLst>
            </p:cNvPr>
            <p:cNvCxnSpPr>
              <a:cxnSpLocks/>
            </p:cNvCxnSpPr>
            <p:nvPr/>
          </p:nvCxnSpPr>
          <p:spPr>
            <a:xfrm>
              <a:off x="6539186"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FA0561AC-1720-3443-84F6-4AD6C7AB555E}"/>
                </a:ext>
              </a:extLst>
            </p:cNvPr>
            <p:cNvCxnSpPr>
              <a:cxnSpLocks/>
            </p:cNvCxnSpPr>
            <p:nvPr/>
          </p:nvCxnSpPr>
          <p:spPr>
            <a:xfrm>
              <a:off x="7602623"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A934A12-6196-C461-361E-A72D0EBC2762}"/>
                </a:ext>
              </a:extLst>
            </p:cNvPr>
            <p:cNvCxnSpPr>
              <a:cxnSpLocks/>
            </p:cNvCxnSpPr>
            <p:nvPr/>
          </p:nvCxnSpPr>
          <p:spPr>
            <a:xfrm>
              <a:off x="8350112"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31CE343-49A8-680D-2F50-A55141A3F430}"/>
                </a:ext>
              </a:extLst>
            </p:cNvPr>
            <p:cNvCxnSpPr>
              <a:cxnSpLocks/>
            </p:cNvCxnSpPr>
            <p:nvPr/>
          </p:nvCxnSpPr>
          <p:spPr>
            <a:xfrm>
              <a:off x="8955038"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A2BADC5-14B5-E9FF-EF8B-4742E83AC8BF}"/>
                </a:ext>
              </a:extLst>
            </p:cNvPr>
            <p:cNvCxnSpPr>
              <a:cxnSpLocks/>
            </p:cNvCxnSpPr>
            <p:nvPr/>
          </p:nvCxnSpPr>
          <p:spPr>
            <a:xfrm>
              <a:off x="9436667"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5DF36078-210E-AA0A-9802-1C4BE8628E50}"/>
                </a:ext>
              </a:extLst>
            </p:cNvPr>
            <p:cNvCxnSpPr>
              <a:cxnSpLocks/>
            </p:cNvCxnSpPr>
            <p:nvPr/>
          </p:nvCxnSpPr>
          <p:spPr>
            <a:xfrm>
              <a:off x="9829677"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9C1B3B6-3641-1D1F-77EF-76C66E8A449C}"/>
                </a:ext>
              </a:extLst>
            </p:cNvPr>
            <p:cNvCxnSpPr>
              <a:cxnSpLocks/>
            </p:cNvCxnSpPr>
            <p:nvPr/>
          </p:nvCxnSpPr>
          <p:spPr>
            <a:xfrm>
              <a:off x="10175422" y="5758219"/>
              <a:ext cx="0" cy="64398"/>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E2107C5-045A-72E2-A1DB-D5DFBE257FF1}"/>
                </a:ext>
              </a:extLst>
            </p:cNvPr>
            <p:cNvSpPr txBox="1"/>
            <p:nvPr/>
          </p:nvSpPr>
          <p:spPr>
            <a:xfrm>
              <a:off x="6034967"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0.9</a:t>
              </a:r>
            </a:p>
          </p:txBody>
        </p:sp>
        <p:sp>
          <p:nvSpPr>
            <p:cNvPr id="21" name="TextBox 20">
              <a:extLst>
                <a:ext uri="{FF2B5EF4-FFF2-40B4-BE49-F238E27FC236}">
                  <a16:creationId xmlns:a16="http://schemas.microsoft.com/office/drawing/2014/main" id="{EA4F8821-FCC5-2940-8E42-8E8255CE069B}"/>
                </a:ext>
              </a:extLst>
            </p:cNvPr>
            <p:cNvSpPr txBox="1"/>
            <p:nvPr/>
          </p:nvSpPr>
          <p:spPr>
            <a:xfrm>
              <a:off x="6346431"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1.0</a:t>
              </a:r>
            </a:p>
          </p:txBody>
        </p:sp>
        <p:sp>
          <p:nvSpPr>
            <p:cNvPr id="22" name="TextBox 21">
              <a:extLst>
                <a:ext uri="{FF2B5EF4-FFF2-40B4-BE49-F238E27FC236}">
                  <a16:creationId xmlns:a16="http://schemas.microsoft.com/office/drawing/2014/main" id="{5071E5E0-CC0B-8F9B-76D8-C3492F15201E}"/>
                </a:ext>
              </a:extLst>
            </p:cNvPr>
            <p:cNvSpPr txBox="1"/>
            <p:nvPr/>
          </p:nvSpPr>
          <p:spPr>
            <a:xfrm>
              <a:off x="7395845"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1.5</a:t>
              </a:r>
            </a:p>
          </p:txBody>
        </p:sp>
        <p:sp>
          <p:nvSpPr>
            <p:cNvPr id="23" name="TextBox 22">
              <a:extLst>
                <a:ext uri="{FF2B5EF4-FFF2-40B4-BE49-F238E27FC236}">
                  <a16:creationId xmlns:a16="http://schemas.microsoft.com/office/drawing/2014/main" id="{FF9E46DA-6B65-E30D-117E-9A131A03EF22}"/>
                </a:ext>
              </a:extLst>
            </p:cNvPr>
            <p:cNvSpPr txBox="1"/>
            <p:nvPr/>
          </p:nvSpPr>
          <p:spPr>
            <a:xfrm>
              <a:off x="8135627"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a:t>
              </a:r>
            </a:p>
          </p:txBody>
        </p:sp>
        <p:sp>
          <p:nvSpPr>
            <p:cNvPr id="24" name="TextBox 23">
              <a:extLst>
                <a:ext uri="{FF2B5EF4-FFF2-40B4-BE49-F238E27FC236}">
                  <a16:creationId xmlns:a16="http://schemas.microsoft.com/office/drawing/2014/main" id="{43725029-3758-9540-F8E7-9076C07D2F02}"/>
                </a:ext>
              </a:extLst>
            </p:cNvPr>
            <p:cNvSpPr txBox="1"/>
            <p:nvPr/>
          </p:nvSpPr>
          <p:spPr>
            <a:xfrm>
              <a:off x="8741838"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2.5</a:t>
              </a:r>
            </a:p>
          </p:txBody>
        </p:sp>
        <p:sp>
          <p:nvSpPr>
            <p:cNvPr id="25" name="TextBox 24">
              <a:extLst>
                <a:ext uri="{FF2B5EF4-FFF2-40B4-BE49-F238E27FC236}">
                  <a16:creationId xmlns:a16="http://schemas.microsoft.com/office/drawing/2014/main" id="{24D57D70-F416-2B74-35B9-6A5463ABE9FD}"/>
                </a:ext>
              </a:extLst>
            </p:cNvPr>
            <p:cNvSpPr txBox="1"/>
            <p:nvPr/>
          </p:nvSpPr>
          <p:spPr>
            <a:xfrm>
              <a:off x="9224752"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3.0</a:t>
              </a:r>
            </a:p>
          </p:txBody>
        </p:sp>
        <p:sp>
          <p:nvSpPr>
            <p:cNvPr id="26" name="TextBox 25">
              <a:extLst>
                <a:ext uri="{FF2B5EF4-FFF2-40B4-BE49-F238E27FC236}">
                  <a16:creationId xmlns:a16="http://schemas.microsoft.com/office/drawing/2014/main" id="{FE14195E-4B57-4DB3-EBF6-EFC42C31BB05}"/>
                </a:ext>
              </a:extLst>
            </p:cNvPr>
            <p:cNvSpPr txBox="1"/>
            <p:nvPr/>
          </p:nvSpPr>
          <p:spPr>
            <a:xfrm>
              <a:off x="9625467"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3.5</a:t>
              </a:r>
            </a:p>
          </p:txBody>
        </p:sp>
        <p:sp>
          <p:nvSpPr>
            <p:cNvPr id="27" name="TextBox 26">
              <a:extLst>
                <a:ext uri="{FF2B5EF4-FFF2-40B4-BE49-F238E27FC236}">
                  <a16:creationId xmlns:a16="http://schemas.microsoft.com/office/drawing/2014/main" id="{60FBB099-25D5-3E8F-F3FB-E8E14A28BC2D}"/>
                </a:ext>
              </a:extLst>
            </p:cNvPr>
            <p:cNvSpPr txBox="1"/>
            <p:nvPr/>
          </p:nvSpPr>
          <p:spPr>
            <a:xfrm>
              <a:off x="9960896" y="5832142"/>
              <a:ext cx="431540"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4.0</a:t>
              </a:r>
            </a:p>
          </p:txBody>
        </p:sp>
        <p:sp>
          <p:nvSpPr>
            <p:cNvPr id="28" name="TextBox 27">
              <a:extLst>
                <a:ext uri="{FF2B5EF4-FFF2-40B4-BE49-F238E27FC236}">
                  <a16:creationId xmlns:a16="http://schemas.microsoft.com/office/drawing/2014/main" id="{E4251B9A-2E4A-1099-A762-451AC921D8C1}"/>
                </a:ext>
              </a:extLst>
            </p:cNvPr>
            <p:cNvSpPr txBox="1"/>
            <p:nvPr/>
          </p:nvSpPr>
          <p:spPr>
            <a:xfrm>
              <a:off x="5325481" y="6002814"/>
              <a:ext cx="2435373" cy="153888"/>
            </a:xfrm>
            <a:prstGeom prst="rect">
              <a:avLst/>
            </a:prstGeom>
            <a:noFill/>
          </p:spPr>
          <p:txBody>
            <a:bodyPr wrap="square" lIns="0" tIns="0" rIns="0" bIns="0" rtlCol="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Incidence rate ratio</a:t>
              </a:r>
            </a:p>
          </p:txBody>
        </p:sp>
        <p:cxnSp>
          <p:nvCxnSpPr>
            <p:cNvPr id="29" name="Straight Connector 28">
              <a:extLst>
                <a:ext uri="{FF2B5EF4-FFF2-40B4-BE49-F238E27FC236}">
                  <a16:creationId xmlns:a16="http://schemas.microsoft.com/office/drawing/2014/main" id="{311C5AFD-E224-FF5B-9F87-D8AD939C6819}"/>
                </a:ext>
              </a:extLst>
            </p:cNvPr>
            <p:cNvCxnSpPr>
              <a:cxnSpLocks/>
            </p:cNvCxnSpPr>
            <p:nvPr/>
          </p:nvCxnSpPr>
          <p:spPr>
            <a:xfrm>
              <a:off x="8867960" y="2137647"/>
              <a:ext cx="100178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BA08611B-AA9B-6FD9-E119-0E8E5C9D3F9C}"/>
                </a:ext>
              </a:extLst>
            </p:cNvPr>
            <p:cNvSpPr/>
            <p:nvPr/>
          </p:nvSpPr>
          <p:spPr>
            <a:xfrm>
              <a:off x="9312759" y="209040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1" name="Straight Connector 30">
              <a:extLst>
                <a:ext uri="{FF2B5EF4-FFF2-40B4-BE49-F238E27FC236}">
                  <a16:creationId xmlns:a16="http://schemas.microsoft.com/office/drawing/2014/main" id="{DE48CC11-61F4-2FBD-69C3-BB5CED516B9A}"/>
                </a:ext>
              </a:extLst>
            </p:cNvPr>
            <p:cNvCxnSpPr>
              <a:cxnSpLocks/>
            </p:cNvCxnSpPr>
            <p:nvPr/>
          </p:nvCxnSpPr>
          <p:spPr>
            <a:xfrm>
              <a:off x="8702279" y="2204323"/>
              <a:ext cx="705106"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2" name="Rectangle 31">
              <a:extLst>
                <a:ext uri="{FF2B5EF4-FFF2-40B4-BE49-F238E27FC236}">
                  <a16:creationId xmlns:a16="http://schemas.microsoft.com/office/drawing/2014/main" id="{E629F3DA-918A-E822-BC06-27A0ADA3A9AC}"/>
                </a:ext>
              </a:extLst>
            </p:cNvPr>
            <p:cNvSpPr/>
            <p:nvPr/>
          </p:nvSpPr>
          <p:spPr>
            <a:xfrm>
              <a:off x="9019928" y="215708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3" name="Straight Connector 32">
              <a:extLst>
                <a:ext uri="{FF2B5EF4-FFF2-40B4-BE49-F238E27FC236}">
                  <a16:creationId xmlns:a16="http://schemas.microsoft.com/office/drawing/2014/main" id="{FAE600B8-2F81-A241-6E6C-4FBB7DF2E08F}"/>
                </a:ext>
              </a:extLst>
            </p:cNvPr>
            <p:cNvCxnSpPr>
              <a:cxnSpLocks/>
            </p:cNvCxnSpPr>
            <p:nvPr/>
          </p:nvCxnSpPr>
          <p:spPr>
            <a:xfrm>
              <a:off x="7816081" y="2280524"/>
              <a:ext cx="820698"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4" name="Rectangle 33">
              <a:extLst>
                <a:ext uri="{FF2B5EF4-FFF2-40B4-BE49-F238E27FC236}">
                  <a16:creationId xmlns:a16="http://schemas.microsoft.com/office/drawing/2014/main" id="{6AA36386-E761-AB97-39D5-AEE9295CD39E}"/>
                </a:ext>
              </a:extLst>
            </p:cNvPr>
            <p:cNvSpPr/>
            <p:nvPr/>
          </p:nvSpPr>
          <p:spPr>
            <a:xfrm>
              <a:off x="8190157" y="2233281"/>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5" name="Straight Connector 34">
              <a:extLst>
                <a:ext uri="{FF2B5EF4-FFF2-40B4-BE49-F238E27FC236}">
                  <a16:creationId xmlns:a16="http://schemas.microsoft.com/office/drawing/2014/main" id="{6342B727-260F-219E-C2AD-31DFB86E8FB8}"/>
                </a:ext>
              </a:extLst>
            </p:cNvPr>
            <p:cNvCxnSpPr>
              <a:cxnSpLocks/>
            </p:cNvCxnSpPr>
            <p:nvPr/>
          </p:nvCxnSpPr>
          <p:spPr>
            <a:xfrm>
              <a:off x="8620379" y="2323390"/>
              <a:ext cx="103591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BE185B8E-AE3E-9B06-41D3-B3C276B02CB0}"/>
                </a:ext>
              </a:extLst>
            </p:cNvPr>
            <p:cNvSpPr/>
            <p:nvPr/>
          </p:nvSpPr>
          <p:spPr>
            <a:xfrm>
              <a:off x="9100844" y="2276147"/>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7" name="Straight Connector 36">
              <a:extLst>
                <a:ext uri="{FF2B5EF4-FFF2-40B4-BE49-F238E27FC236}">
                  <a16:creationId xmlns:a16="http://schemas.microsoft.com/office/drawing/2014/main" id="{9E797A30-5DDD-5EA9-B9B2-7C5E5E61DC2B}"/>
                </a:ext>
              </a:extLst>
            </p:cNvPr>
            <p:cNvCxnSpPr>
              <a:cxnSpLocks/>
            </p:cNvCxnSpPr>
            <p:nvPr/>
          </p:nvCxnSpPr>
          <p:spPr>
            <a:xfrm>
              <a:off x="7669666" y="2404349"/>
              <a:ext cx="55676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A06BB9CF-04B8-6B72-C59F-3E507A92E797}"/>
                </a:ext>
              </a:extLst>
            </p:cNvPr>
            <p:cNvSpPr/>
            <p:nvPr/>
          </p:nvSpPr>
          <p:spPr>
            <a:xfrm>
              <a:off x="7912738" y="2357106"/>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39" name="Straight Connector 38">
              <a:extLst>
                <a:ext uri="{FF2B5EF4-FFF2-40B4-BE49-F238E27FC236}">
                  <a16:creationId xmlns:a16="http://schemas.microsoft.com/office/drawing/2014/main" id="{29FB0F80-2A73-C05E-C296-2C4733A6FFBB}"/>
                </a:ext>
              </a:extLst>
            </p:cNvPr>
            <p:cNvCxnSpPr>
              <a:cxnSpLocks/>
            </p:cNvCxnSpPr>
            <p:nvPr/>
          </p:nvCxnSpPr>
          <p:spPr>
            <a:xfrm>
              <a:off x="8079304" y="2447215"/>
              <a:ext cx="60756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9EB607BF-E8A1-C1DB-C315-D43CE9B72524}"/>
                </a:ext>
              </a:extLst>
            </p:cNvPr>
            <p:cNvSpPr/>
            <p:nvPr/>
          </p:nvSpPr>
          <p:spPr>
            <a:xfrm>
              <a:off x="8337943" y="2399972"/>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1" name="Straight Connector 40">
              <a:extLst>
                <a:ext uri="{FF2B5EF4-FFF2-40B4-BE49-F238E27FC236}">
                  <a16:creationId xmlns:a16="http://schemas.microsoft.com/office/drawing/2014/main" id="{BB0CF9C6-7EAE-08C1-F417-ACDCF2FF7F60}"/>
                </a:ext>
              </a:extLst>
            </p:cNvPr>
            <p:cNvCxnSpPr>
              <a:cxnSpLocks/>
            </p:cNvCxnSpPr>
            <p:nvPr/>
          </p:nvCxnSpPr>
          <p:spPr>
            <a:xfrm>
              <a:off x="6964560" y="2523411"/>
              <a:ext cx="327508"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47138DAE-E6C0-16FA-9A55-7EF1E9FD80F9}"/>
                </a:ext>
              </a:extLst>
            </p:cNvPr>
            <p:cNvSpPr/>
            <p:nvPr/>
          </p:nvSpPr>
          <p:spPr>
            <a:xfrm>
              <a:off x="7092042" y="2476168"/>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3" name="Straight Connector 42">
              <a:extLst>
                <a:ext uri="{FF2B5EF4-FFF2-40B4-BE49-F238E27FC236}">
                  <a16:creationId xmlns:a16="http://schemas.microsoft.com/office/drawing/2014/main" id="{EF95BB97-9AB9-B008-B37D-A2966618AA52}"/>
                </a:ext>
              </a:extLst>
            </p:cNvPr>
            <p:cNvCxnSpPr>
              <a:cxnSpLocks/>
            </p:cNvCxnSpPr>
            <p:nvPr/>
          </p:nvCxnSpPr>
          <p:spPr>
            <a:xfrm>
              <a:off x="7095564" y="2575801"/>
              <a:ext cx="43154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EE63FF7D-382F-B889-DA9F-136540490ABD}"/>
                </a:ext>
              </a:extLst>
            </p:cNvPr>
            <p:cNvSpPr/>
            <p:nvPr/>
          </p:nvSpPr>
          <p:spPr>
            <a:xfrm>
              <a:off x="7268179" y="2528558"/>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5" name="Straight Connector 44">
              <a:extLst>
                <a:ext uri="{FF2B5EF4-FFF2-40B4-BE49-F238E27FC236}">
                  <a16:creationId xmlns:a16="http://schemas.microsoft.com/office/drawing/2014/main" id="{9A30B18A-8A91-BB23-BEBE-BBCC7D59DB65}"/>
                </a:ext>
              </a:extLst>
            </p:cNvPr>
            <p:cNvCxnSpPr>
              <a:cxnSpLocks/>
            </p:cNvCxnSpPr>
            <p:nvPr/>
          </p:nvCxnSpPr>
          <p:spPr>
            <a:xfrm>
              <a:off x="7076298" y="2890123"/>
              <a:ext cx="204596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34FFB458-4F00-C7E1-7134-5B22B66E65B8}"/>
                </a:ext>
              </a:extLst>
            </p:cNvPr>
            <p:cNvSpPr/>
            <p:nvPr/>
          </p:nvSpPr>
          <p:spPr>
            <a:xfrm>
              <a:off x="8059155" y="2842880"/>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7" name="Straight Connector 46">
              <a:extLst>
                <a:ext uri="{FF2B5EF4-FFF2-40B4-BE49-F238E27FC236}">
                  <a16:creationId xmlns:a16="http://schemas.microsoft.com/office/drawing/2014/main" id="{2433B187-E1A4-3CD8-F7B9-7E74452301B2}"/>
                </a:ext>
              </a:extLst>
            </p:cNvPr>
            <p:cNvCxnSpPr>
              <a:cxnSpLocks/>
            </p:cNvCxnSpPr>
            <p:nvPr/>
          </p:nvCxnSpPr>
          <p:spPr>
            <a:xfrm>
              <a:off x="7149506" y="2944894"/>
              <a:ext cx="214614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8A6A142A-2104-8A03-6112-F0378090437D}"/>
                </a:ext>
              </a:extLst>
            </p:cNvPr>
            <p:cNvSpPr/>
            <p:nvPr/>
          </p:nvSpPr>
          <p:spPr>
            <a:xfrm>
              <a:off x="8166096" y="2897651"/>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49" name="Straight Connector 48">
              <a:extLst>
                <a:ext uri="{FF2B5EF4-FFF2-40B4-BE49-F238E27FC236}">
                  <a16:creationId xmlns:a16="http://schemas.microsoft.com/office/drawing/2014/main" id="{926135CF-B43C-8A99-032F-F0175DACEC81}"/>
                </a:ext>
              </a:extLst>
            </p:cNvPr>
            <p:cNvCxnSpPr>
              <a:cxnSpLocks/>
            </p:cNvCxnSpPr>
            <p:nvPr/>
          </p:nvCxnSpPr>
          <p:spPr>
            <a:xfrm>
              <a:off x="5989743" y="3028236"/>
              <a:ext cx="144488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3693DCBC-9C63-752E-67DB-3E541E6B0EEF}"/>
                </a:ext>
              </a:extLst>
            </p:cNvPr>
            <p:cNvSpPr/>
            <p:nvPr/>
          </p:nvSpPr>
          <p:spPr>
            <a:xfrm>
              <a:off x="6668209" y="2980993"/>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1" name="Straight Connector 50">
              <a:extLst>
                <a:ext uri="{FF2B5EF4-FFF2-40B4-BE49-F238E27FC236}">
                  <a16:creationId xmlns:a16="http://schemas.microsoft.com/office/drawing/2014/main" id="{E82C0FDD-450E-DE9B-56D1-18E5F813AB8B}"/>
                </a:ext>
              </a:extLst>
            </p:cNvPr>
            <p:cNvCxnSpPr>
              <a:cxnSpLocks/>
            </p:cNvCxnSpPr>
            <p:nvPr/>
          </p:nvCxnSpPr>
          <p:spPr>
            <a:xfrm>
              <a:off x="6047539" y="3083007"/>
              <a:ext cx="156818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2" name="Rectangle 51">
              <a:extLst>
                <a:ext uri="{FF2B5EF4-FFF2-40B4-BE49-F238E27FC236}">
                  <a16:creationId xmlns:a16="http://schemas.microsoft.com/office/drawing/2014/main" id="{1165A339-9E76-6A81-135B-F6461778F3F3}"/>
                </a:ext>
              </a:extLst>
            </p:cNvPr>
            <p:cNvSpPr/>
            <p:nvPr/>
          </p:nvSpPr>
          <p:spPr>
            <a:xfrm>
              <a:off x="6782856" y="3035764"/>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3" name="Straight Connector 52">
              <a:extLst>
                <a:ext uri="{FF2B5EF4-FFF2-40B4-BE49-F238E27FC236}">
                  <a16:creationId xmlns:a16="http://schemas.microsoft.com/office/drawing/2014/main" id="{7133C29F-4D26-3CF6-96AD-C1D2150745D7}"/>
                </a:ext>
              </a:extLst>
            </p:cNvPr>
            <p:cNvCxnSpPr>
              <a:cxnSpLocks/>
            </p:cNvCxnSpPr>
            <p:nvPr/>
          </p:nvCxnSpPr>
          <p:spPr>
            <a:xfrm>
              <a:off x="6667878" y="3154442"/>
              <a:ext cx="117132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38EA5ED6-C81C-16F4-1413-E59B8B4BE229}"/>
                </a:ext>
              </a:extLst>
            </p:cNvPr>
            <p:cNvSpPr/>
            <p:nvPr/>
          </p:nvSpPr>
          <p:spPr>
            <a:xfrm>
              <a:off x="7215342" y="3107199"/>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5" name="Straight Connector 54">
              <a:extLst>
                <a:ext uri="{FF2B5EF4-FFF2-40B4-BE49-F238E27FC236}">
                  <a16:creationId xmlns:a16="http://schemas.microsoft.com/office/drawing/2014/main" id="{CCAE95B5-6033-2C68-9A11-EC5808621B37}"/>
                </a:ext>
              </a:extLst>
            </p:cNvPr>
            <p:cNvCxnSpPr>
              <a:cxnSpLocks/>
            </p:cNvCxnSpPr>
            <p:nvPr/>
          </p:nvCxnSpPr>
          <p:spPr>
            <a:xfrm>
              <a:off x="6455111" y="3209213"/>
              <a:ext cx="128776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8ADEB638-91B9-8CE7-8936-31C0F8EE7777}"/>
                </a:ext>
              </a:extLst>
            </p:cNvPr>
            <p:cNvSpPr/>
            <p:nvPr/>
          </p:nvSpPr>
          <p:spPr>
            <a:xfrm>
              <a:off x="7056962" y="316197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7" name="Straight Connector 56">
              <a:extLst>
                <a:ext uri="{FF2B5EF4-FFF2-40B4-BE49-F238E27FC236}">
                  <a16:creationId xmlns:a16="http://schemas.microsoft.com/office/drawing/2014/main" id="{2113CD03-CDA8-4FF8-240A-9D1BC37FB56B}"/>
                </a:ext>
              </a:extLst>
            </p:cNvPr>
            <p:cNvCxnSpPr>
              <a:cxnSpLocks/>
            </p:cNvCxnSpPr>
            <p:nvPr/>
          </p:nvCxnSpPr>
          <p:spPr>
            <a:xfrm>
              <a:off x="6818146" y="3304461"/>
              <a:ext cx="57024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58" name="Rectangle 57">
              <a:extLst>
                <a:ext uri="{FF2B5EF4-FFF2-40B4-BE49-F238E27FC236}">
                  <a16:creationId xmlns:a16="http://schemas.microsoft.com/office/drawing/2014/main" id="{FF4E5ECC-D2A8-6142-1495-EB42097F98C9}"/>
                </a:ext>
              </a:extLst>
            </p:cNvPr>
            <p:cNvSpPr/>
            <p:nvPr/>
          </p:nvSpPr>
          <p:spPr>
            <a:xfrm>
              <a:off x="7055379" y="3257218"/>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59" name="Straight Connector 58">
              <a:extLst>
                <a:ext uri="{FF2B5EF4-FFF2-40B4-BE49-F238E27FC236}">
                  <a16:creationId xmlns:a16="http://schemas.microsoft.com/office/drawing/2014/main" id="{E80E5F3C-C71A-B6B9-B7E0-4906725DCE4A}"/>
                </a:ext>
              </a:extLst>
            </p:cNvPr>
            <p:cNvCxnSpPr>
              <a:cxnSpLocks/>
            </p:cNvCxnSpPr>
            <p:nvPr/>
          </p:nvCxnSpPr>
          <p:spPr>
            <a:xfrm>
              <a:off x="6825851" y="3359232"/>
              <a:ext cx="566397"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A0FAFD84-3188-C600-C332-1224130EA257}"/>
                </a:ext>
              </a:extLst>
            </p:cNvPr>
            <p:cNvSpPr/>
            <p:nvPr/>
          </p:nvSpPr>
          <p:spPr>
            <a:xfrm>
              <a:off x="7056961" y="3311989"/>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1" name="Rectangle 60">
              <a:extLst>
                <a:ext uri="{FF2B5EF4-FFF2-40B4-BE49-F238E27FC236}">
                  <a16:creationId xmlns:a16="http://schemas.microsoft.com/office/drawing/2014/main" id="{4DFECA63-FE9A-CFFB-A2CB-3DEEEFDA1872}"/>
                </a:ext>
              </a:extLst>
            </p:cNvPr>
            <p:cNvSpPr/>
            <p:nvPr/>
          </p:nvSpPr>
          <p:spPr>
            <a:xfrm>
              <a:off x="6473571" y="3357230"/>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2" name="Rectangle 61">
              <a:extLst>
                <a:ext uri="{FF2B5EF4-FFF2-40B4-BE49-F238E27FC236}">
                  <a16:creationId xmlns:a16="http://schemas.microsoft.com/office/drawing/2014/main" id="{BF7A5EE5-99FB-6C65-5AA1-7B9382593ACB}"/>
                </a:ext>
              </a:extLst>
            </p:cNvPr>
            <p:cNvSpPr/>
            <p:nvPr/>
          </p:nvSpPr>
          <p:spPr>
            <a:xfrm>
              <a:off x="6475153" y="3412001"/>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3" name="Straight Connector 62">
              <a:extLst>
                <a:ext uri="{FF2B5EF4-FFF2-40B4-BE49-F238E27FC236}">
                  <a16:creationId xmlns:a16="http://schemas.microsoft.com/office/drawing/2014/main" id="{1DFFB78C-7DCD-8F90-142F-2850E56A001F}"/>
                </a:ext>
              </a:extLst>
            </p:cNvPr>
            <p:cNvCxnSpPr>
              <a:cxnSpLocks/>
            </p:cNvCxnSpPr>
            <p:nvPr/>
          </p:nvCxnSpPr>
          <p:spPr>
            <a:xfrm>
              <a:off x="8658355" y="3659267"/>
              <a:ext cx="133854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1816E965-70D3-5299-3535-5BE744050B69}"/>
                </a:ext>
              </a:extLst>
            </p:cNvPr>
            <p:cNvSpPr/>
            <p:nvPr/>
          </p:nvSpPr>
          <p:spPr>
            <a:xfrm>
              <a:off x="9288273" y="361202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5" name="Straight Connector 64">
              <a:extLst>
                <a:ext uri="{FF2B5EF4-FFF2-40B4-BE49-F238E27FC236}">
                  <a16:creationId xmlns:a16="http://schemas.microsoft.com/office/drawing/2014/main" id="{6F5372F6-2BC5-A2C5-BB14-C7E67B6EA4B4}"/>
                </a:ext>
              </a:extLst>
            </p:cNvPr>
            <p:cNvCxnSpPr>
              <a:cxnSpLocks/>
            </p:cNvCxnSpPr>
            <p:nvPr/>
          </p:nvCxnSpPr>
          <p:spPr>
            <a:xfrm>
              <a:off x="8678311" y="3714038"/>
              <a:ext cx="112979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770BA02B-616E-8EC7-7043-DF3424A1CF57}"/>
                </a:ext>
              </a:extLst>
            </p:cNvPr>
            <p:cNvSpPr/>
            <p:nvPr/>
          </p:nvSpPr>
          <p:spPr>
            <a:xfrm>
              <a:off x="9218511" y="366679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7" name="Straight Connector 66">
              <a:extLst>
                <a:ext uri="{FF2B5EF4-FFF2-40B4-BE49-F238E27FC236}">
                  <a16:creationId xmlns:a16="http://schemas.microsoft.com/office/drawing/2014/main" id="{91AA137A-FDC1-2831-0C55-F4B544365E3E}"/>
                </a:ext>
              </a:extLst>
            </p:cNvPr>
            <p:cNvCxnSpPr>
              <a:cxnSpLocks/>
            </p:cNvCxnSpPr>
            <p:nvPr/>
          </p:nvCxnSpPr>
          <p:spPr>
            <a:xfrm>
              <a:off x="7460063" y="3780710"/>
              <a:ext cx="2401979"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78599A63-8D21-1EF6-8D8A-05EBAB8C208C}"/>
                </a:ext>
              </a:extLst>
            </p:cNvPr>
            <p:cNvSpPr/>
            <p:nvPr/>
          </p:nvSpPr>
          <p:spPr>
            <a:xfrm>
              <a:off x="8602434" y="3733467"/>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69" name="Straight Connector 68">
              <a:extLst>
                <a:ext uri="{FF2B5EF4-FFF2-40B4-BE49-F238E27FC236}">
                  <a16:creationId xmlns:a16="http://schemas.microsoft.com/office/drawing/2014/main" id="{E63BF604-BE9E-9E94-2EE3-850B85C22E0E}"/>
                </a:ext>
              </a:extLst>
            </p:cNvPr>
            <p:cNvCxnSpPr>
              <a:cxnSpLocks/>
            </p:cNvCxnSpPr>
            <p:nvPr/>
          </p:nvCxnSpPr>
          <p:spPr>
            <a:xfrm>
              <a:off x="7780556" y="3835481"/>
              <a:ext cx="2069926"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4E33E859-BF28-8C57-1F84-F352BA95E081}"/>
                </a:ext>
              </a:extLst>
            </p:cNvPr>
            <p:cNvSpPr/>
            <p:nvPr/>
          </p:nvSpPr>
          <p:spPr>
            <a:xfrm>
              <a:off x="8775211" y="3788238"/>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1" name="Straight Connector 70">
              <a:extLst>
                <a:ext uri="{FF2B5EF4-FFF2-40B4-BE49-F238E27FC236}">
                  <a16:creationId xmlns:a16="http://schemas.microsoft.com/office/drawing/2014/main" id="{78A0966F-D10F-80C1-BA2F-AB63EDB8260E}"/>
                </a:ext>
              </a:extLst>
            </p:cNvPr>
            <p:cNvCxnSpPr>
              <a:cxnSpLocks/>
            </p:cNvCxnSpPr>
            <p:nvPr/>
          </p:nvCxnSpPr>
          <p:spPr>
            <a:xfrm>
              <a:off x="7698130" y="3921204"/>
              <a:ext cx="88470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A505B9C2-58C3-D47E-F0B4-88D91BD3F090}"/>
                </a:ext>
              </a:extLst>
            </p:cNvPr>
            <p:cNvSpPr/>
            <p:nvPr/>
          </p:nvSpPr>
          <p:spPr>
            <a:xfrm>
              <a:off x="8093154" y="3873961"/>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3" name="Straight Connector 72">
              <a:extLst>
                <a:ext uri="{FF2B5EF4-FFF2-40B4-BE49-F238E27FC236}">
                  <a16:creationId xmlns:a16="http://schemas.microsoft.com/office/drawing/2014/main" id="{9E79A735-4BB0-4C88-9885-9EA546BFF20F}"/>
                </a:ext>
              </a:extLst>
            </p:cNvPr>
            <p:cNvCxnSpPr>
              <a:cxnSpLocks/>
            </p:cNvCxnSpPr>
            <p:nvPr/>
          </p:nvCxnSpPr>
          <p:spPr>
            <a:xfrm>
              <a:off x="8020293" y="3975975"/>
              <a:ext cx="84381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4" name="Rectangle 73">
              <a:extLst>
                <a:ext uri="{FF2B5EF4-FFF2-40B4-BE49-F238E27FC236}">
                  <a16:creationId xmlns:a16="http://schemas.microsoft.com/office/drawing/2014/main" id="{E4137F73-A341-E0A1-128C-5F89C423A319}"/>
                </a:ext>
              </a:extLst>
            </p:cNvPr>
            <p:cNvSpPr/>
            <p:nvPr/>
          </p:nvSpPr>
          <p:spPr>
            <a:xfrm>
              <a:off x="8401468" y="3928732"/>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5" name="Straight Connector 74">
              <a:extLst>
                <a:ext uri="{FF2B5EF4-FFF2-40B4-BE49-F238E27FC236}">
                  <a16:creationId xmlns:a16="http://schemas.microsoft.com/office/drawing/2014/main" id="{2AC5ADDB-0674-EE78-E682-A6D6B2E4DD16}"/>
                </a:ext>
              </a:extLst>
            </p:cNvPr>
            <p:cNvCxnSpPr>
              <a:cxnSpLocks/>
            </p:cNvCxnSpPr>
            <p:nvPr/>
          </p:nvCxnSpPr>
          <p:spPr>
            <a:xfrm>
              <a:off x="6895207" y="4040267"/>
              <a:ext cx="43154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E6F4C42-268C-8DB1-0DD5-6C35745AF443}"/>
                </a:ext>
              </a:extLst>
            </p:cNvPr>
            <p:cNvSpPr/>
            <p:nvPr/>
          </p:nvSpPr>
          <p:spPr>
            <a:xfrm>
              <a:off x="7075953" y="399302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7" name="Straight Connector 76">
              <a:extLst>
                <a:ext uri="{FF2B5EF4-FFF2-40B4-BE49-F238E27FC236}">
                  <a16:creationId xmlns:a16="http://schemas.microsoft.com/office/drawing/2014/main" id="{502C5D25-32E0-3D23-4BAB-491505E70C4B}"/>
                </a:ext>
              </a:extLst>
            </p:cNvPr>
            <p:cNvCxnSpPr>
              <a:cxnSpLocks/>
            </p:cNvCxnSpPr>
            <p:nvPr/>
          </p:nvCxnSpPr>
          <p:spPr>
            <a:xfrm>
              <a:off x="7064741" y="4095038"/>
              <a:ext cx="43539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78" name="Rectangle 77">
              <a:extLst>
                <a:ext uri="{FF2B5EF4-FFF2-40B4-BE49-F238E27FC236}">
                  <a16:creationId xmlns:a16="http://schemas.microsoft.com/office/drawing/2014/main" id="{3EC71954-9933-5A2C-8328-6B015E75DE7E}"/>
                </a:ext>
              </a:extLst>
            </p:cNvPr>
            <p:cNvSpPr/>
            <p:nvPr/>
          </p:nvSpPr>
          <p:spPr>
            <a:xfrm>
              <a:off x="7234665" y="404779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79" name="Straight Connector 78">
              <a:extLst>
                <a:ext uri="{FF2B5EF4-FFF2-40B4-BE49-F238E27FC236}">
                  <a16:creationId xmlns:a16="http://schemas.microsoft.com/office/drawing/2014/main" id="{DDDED5C1-3047-CB8E-9F0D-95FDDBBF0872}"/>
                </a:ext>
              </a:extLst>
            </p:cNvPr>
            <p:cNvCxnSpPr>
              <a:cxnSpLocks/>
            </p:cNvCxnSpPr>
            <p:nvPr/>
          </p:nvCxnSpPr>
          <p:spPr>
            <a:xfrm>
              <a:off x="7896996" y="4421267"/>
              <a:ext cx="1256088"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82258661-353C-D1F8-B9C7-646C8C8F554B}"/>
                </a:ext>
              </a:extLst>
            </p:cNvPr>
            <p:cNvSpPr/>
            <p:nvPr/>
          </p:nvSpPr>
          <p:spPr>
            <a:xfrm>
              <a:off x="8474604" y="437402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1" name="Straight Connector 80">
              <a:extLst>
                <a:ext uri="{FF2B5EF4-FFF2-40B4-BE49-F238E27FC236}">
                  <a16:creationId xmlns:a16="http://schemas.microsoft.com/office/drawing/2014/main" id="{A6C363F5-4B90-C463-922B-0F3E20BBE732}"/>
                </a:ext>
              </a:extLst>
            </p:cNvPr>
            <p:cNvCxnSpPr>
              <a:cxnSpLocks/>
            </p:cNvCxnSpPr>
            <p:nvPr/>
          </p:nvCxnSpPr>
          <p:spPr>
            <a:xfrm>
              <a:off x="7923966" y="4476038"/>
              <a:ext cx="119829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2" name="Rectangle 81">
              <a:extLst>
                <a:ext uri="{FF2B5EF4-FFF2-40B4-BE49-F238E27FC236}">
                  <a16:creationId xmlns:a16="http://schemas.microsoft.com/office/drawing/2014/main" id="{1D227B12-D606-7975-7F58-F856EC35D4C3}"/>
                </a:ext>
              </a:extLst>
            </p:cNvPr>
            <p:cNvSpPr/>
            <p:nvPr/>
          </p:nvSpPr>
          <p:spPr>
            <a:xfrm>
              <a:off x="8471176" y="442879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3" name="Rectangle 82">
              <a:extLst>
                <a:ext uri="{FF2B5EF4-FFF2-40B4-BE49-F238E27FC236}">
                  <a16:creationId xmlns:a16="http://schemas.microsoft.com/office/drawing/2014/main" id="{8EF52C42-C1EC-5E04-E199-1BB422A4EDD5}"/>
                </a:ext>
              </a:extLst>
            </p:cNvPr>
            <p:cNvSpPr/>
            <p:nvPr/>
          </p:nvSpPr>
          <p:spPr>
            <a:xfrm>
              <a:off x="6473571" y="412637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84" name="Rectangle 83">
              <a:extLst>
                <a:ext uri="{FF2B5EF4-FFF2-40B4-BE49-F238E27FC236}">
                  <a16:creationId xmlns:a16="http://schemas.microsoft.com/office/drawing/2014/main" id="{16C9D19F-87A1-344C-3D41-722E8C2379BA}"/>
                </a:ext>
              </a:extLst>
            </p:cNvPr>
            <p:cNvSpPr/>
            <p:nvPr/>
          </p:nvSpPr>
          <p:spPr>
            <a:xfrm>
              <a:off x="6475153" y="418114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5" name="Straight Connector 84">
              <a:extLst>
                <a:ext uri="{FF2B5EF4-FFF2-40B4-BE49-F238E27FC236}">
                  <a16:creationId xmlns:a16="http://schemas.microsoft.com/office/drawing/2014/main" id="{2B800E44-0594-B7F1-638B-2E6DBD663B52}"/>
                </a:ext>
              </a:extLst>
            </p:cNvPr>
            <p:cNvCxnSpPr>
              <a:cxnSpLocks/>
            </p:cNvCxnSpPr>
            <p:nvPr/>
          </p:nvCxnSpPr>
          <p:spPr>
            <a:xfrm>
              <a:off x="7084005" y="4549854"/>
              <a:ext cx="1109674"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6" name="Rectangle 85">
              <a:extLst>
                <a:ext uri="{FF2B5EF4-FFF2-40B4-BE49-F238E27FC236}">
                  <a16:creationId xmlns:a16="http://schemas.microsoft.com/office/drawing/2014/main" id="{00F8F9D9-98F0-5208-E0A1-1EE0F970A4AF}"/>
                </a:ext>
              </a:extLst>
            </p:cNvPr>
            <p:cNvSpPr/>
            <p:nvPr/>
          </p:nvSpPr>
          <p:spPr>
            <a:xfrm>
              <a:off x="7588406" y="4502611"/>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7" name="Straight Connector 86">
              <a:extLst>
                <a:ext uri="{FF2B5EF4-FFF2-40B4-BE49-F238E27FC236}">
                  <a16:creationId xmlns:a16="http://schemas.microsoft.com/office/drawing/2014/main" id="{346B6044-ED67-8636-862F-D4A3BA1A48CA}"/>
                </a:ext>
              </a:extLst>
            </p:cNvPr>
            <p:cNvCxnSpPr>
              <a:cxnSpLocks/>
            </p:cNvCxnSpPr>
            <p:nvPr/>
          </p:nvCxnSpPr>
          <p:spPr>
            <a:xfrm>
              <a:off x="7627282" y="4595101"/>
              <a:ext cx="1395827"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88" name="Rectangle 87">
              <a:extLst>
                <a:ext uri="{FF2B5EF4-FFF2-40B4-BE49-F238E27FC236}">
                  <a16:creationId xmlns:a16="http://schemas.microsoft.com/office/drawing/2014/main" id="{B7E34578-AECC-C085-B4A3-D4F93EAAA914}"/>
                </a:ext>
              </a:extLst>
            </p:cNvPr>
            <p:cNvSpPr/>
            <p:nvPr/>
          </p:nvSpPr>
          <p:spPr>
            <a:xfrm>
              <a:off x="8247699" y="4547858"/>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89" name="Straight Connector 88">
              <a:extLst>
                <a:ext uri="{FF2B5EF4-FFF2-40B4-BE49-F238E27FC236}">
                  <a16:creationId xmlns:a16="http://schemas.microsoft.com/office/drawing/2014/main" id="{9016B1CB-AE25-3FA8-6679-13574FEDCF09}"/>
                </a:ext>
              </a:extLst>
            </p:cNvPr>
            <p:cNvCxnSpPr>
              <a:cxnSpLocks/>
            </p:cNvCxnSpPr>
            <p:nvPr/>
          </p:nvCxnSpPr>
          <p:spPr>
            <a:xfrm>
              <a:off x="6976120" y="4668916"/>
              <a:ext cx="739782"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D0CF2012-77C1-6FBC-6F0B-E34BE678862D}"/>
                </a:ext>
              </a:extLst>
            </p:cNvPr>
            <p:cNvSpPr/>
            <p:nvPr/>
          </p:nvSpPr>
          <p:spPr>
            <a:xfrm>
              <a:off x="7287870" y="4621673"/>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1" name="Straight Connector 90">
              <a:extLst>
                <a:ext uri="{FF2B5EF4-FFF2-40B4-BE49-F238E27FC236}">
                  <a16:creationId xmlns:a16="http://schemas.microsoft.com/office/drawing/2014/main" id="{B3F1E406-9468-6516-B6DF-C5638B06EEFA}"/>
                </a:ext>
              </a:extLst>
            </p:cNvPr>
            <p:cNvCxnSpPr>
              <a:cxnSpLocks/>
            </p:cNvCxnSpPr>
            <p:nvPr/>
          </p:nvCxnSpPr>
          <p:spPr>
            <a:xfrm>
              <a:off x="7187008" y="4714163"/>
              <a:ext cx="779341"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F9FF0D60-AD4F-F3A2-D49E-BE8B741C31D8}"/>
                </a:ext>
              </a:extLst>
            </p:cNvPr>
            <p:cNvSpPr/>
            <p:nvPr/>
          </p:nvSpPr>
          <p:spPr>
            <a:xfrm>
              <a:off x="7545758" y="466692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3" name="Straight Connector 92">
              <a:extLst>
                <a:ext uri="{FF2B5EF4-FFF2-40B4-BE49-F238E27FC236}">
                  <a16:creationId xmlns:a16="http://schemas.microsoft.com/office/drawing/2014/main" id="{8A90736B-3CC6-C5D2-7EFB-2904D84244C5}"/>
                </a:ext>
              </a:extLst>
            </p:cNvPr>
            <p:cNvCxnSpPr>
              <a:cxnSpLocks/>
            </p:cNvCxnSpPr>
            <p:nvPr/>
          </p:nvCxnSpPr>
          <p:spPr>
            <a:xfrm>
              <a:off x="6652465" y="4785598"/>
              <a:ext cx="369891"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4" name="Rectangle 93">
              <a:extLst>
                <a:ext uri="{FF2B5EF4-FFF2-40B4-BE49-F238E27FC236}">
                  <a16:creationId xmlns:a16="http://schemas.microsoft.com/office/drawing/2014/main" id="{BF3A72E3-61A0-50F1-3E84-B979DA3CC0DE}"/>
                </a:ext>
              </a:extLst>
            </p:cNvPr>
            <p:cNvSpPr/>
            <p:nvPr/>
          </p:nvSpPr>
          <p:spPr>
            <a:xfrm>
              <a:off x="6783122" y="4738355"/>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5" name="Straight Connector 94">
              <a:extLst>
                <a:ext uri="{FF2B5EF4-FFF2-40B4-BE49-F238E27FC236}">
                  <a16:creationId xmlns:a16="http://schemas.microsoft.com/office/drawing/2014/main" id="{54838779-C97F-9AA8-08E3-2DEECFADD855}"/>
                </a:ext>
              </a:extLst>
            </p:cNvPr>
            <p:cNvCxnSpPr>
              <a:cxnSpLocks/>
            </p:cNvCxnSpPr>
            <p:nvPr/>
          </p:nvCxnSpPr>
          <p:spPr>
            <a:xfrm>
              <a:off x="6791174" y="4842750"/>
              <a:ext cx="39686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96" name="Rectangle 95">
              <a:extLst>
                <a:ext uri="{FF2B5EF4-FFF2-40B4-BE49-F238E27FC236}">
                  <a16:creationId xmlns:a16="http://schemas.microsoft.com/office/drawing/2014/main" id="{67509414-724A-860E-019F-5252FDFC5297}"/>
                </a:ext>
              </a:extLst>
            </p:cNvPr>
            <p:cNvSpPr/>
            <p:nvPr/>
          </p:nvSpPr>
          <p:spPr>
            <a:xfrm>
              <a:off x="6950849" y="4795507"/>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7" name="Rectangle 96">
              <a:extLst>
                <a:ext uri="{FF2B5EF4-FFF2-40B4-BE49-F238E27FC236}">
                  <a16:creationId xmlns:a16="http://schemas.microsoft.com/office/drawing/2014/main" id="{8C39D2ED-2025-6096-97CB-ECBA49C0F908}"/>
                </a:ext>
              </a:extLst>
            </p:cNvPr>
            <p:cNvSpPr/>
            <p:nvPr/>
          </p:nvSpPr>
          <p:spPr>
            <a:xfrm>
              <a:off x="6473571" y="4871705"/>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8" name="Rectangle 97">
              <a:extLst>
                <a:ext uri="{FF2B5EF4-FFF2-40B4-BE49-F238E27FC236}">
                  <a16:creationId xmlns:a16="http://schemas.microsoft.com/office/drawing/2014/main" id="{00629FB6-A8B7-CB1D-F875-95D2C2C463FE}"/>
                </a:ext>
              </a:extLst>
            </p:cNvPr>
            <p:cNvSpPr/>
            <p:nvPr/>
          </p:nvSpPr>
          <p:spPr>
            <a:xfrm>
              <a:off x="6475153" y="4926476"/>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99" name="Straight Connector 98">
              <a:extLst>
                <a:ext uri="{FF2B5EF4-FFF2-40B4-BE49-F238E27FC236}">
                  <a16:creationId xmlns:a16="http://schemas.microsoft.com/office/drawing/2014/main" id="{66919840-A185-E4A5-C88F-1345E045436E}"/>
                </a:ext>
              </a:extLst>
            </p:cNvPr>
            <p:cNvCxnSpPr>
              <a:cxnSpLocks/>
            </p:cNvCxnSpPr>
            <p:nvPr/>
          </p:nvCxnSpPr>
          <p:spPr>
            <a:xfrm>
              <a:off x="8047263" y="5164217"/>
              <a:ext cx="527867"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ACB88385-43B6-EBD5-E91A-88290F618439}"/>
                </a:ext>
              </a:extLst>
            </p:cNvPr>
            <p:cNvSpPr/>
            <p:nvPr/>
          </p:nvSpPr>
          <p:spPr>
            <a:xfrm>
              <a:off x="8243422" y="511697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1" name="Straight Connector 100">
              <a:extLst>
                <a:ext uri="{FF2B5EF4-FFF2-40B4-BE49-F238E27FC236}">
                  <a16:creationId xmlns:a16="http://schemas.microsoft.com/office/drawing/2014/main" id="{868632E5-C74B-4E8D-6387-9A6A6EB44A71}"/>
                </a:ext>
              </a:extLst>
            </p:cNvPr>
            <p:cNvCxnSpPr>
              <a:cxnSpLocks/>
            </p:cNvCxnSpPr>
            <p:nvPr/>
          </p:nvCxnSpPr>
          <p:spPr>
            <a:xfrm>
              <a:off x="8079304" y="5230893"/>
              <a:ext cx="54107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220819CB-B4C3-02DF-4083-A6B65A102FFA}"/>
                </a:ext>
              </a:extLst>
            </p:cNvPr>
            <p:cNvSpPr/>
            <p:nvPr/>
          </p:nvSpPr>
          <p:spPr>
            <a:xfrm>
              <a:off x="8309839" y="518365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3" name="Straight Connector 102">
              <a:extLst>
                <a:ext uri="{FF2B5EF4-FFF2-40B4-BE49-F238E27FC236}">
                  <a16:creationId xmlns:a16="http://schemas.microsoft.com/office/drawing/2014/main" id="{4CD01C38-3E34-A1A8-E002-17029533EFE6}"/>
                </a:ext>
              </a:extLst>
            </p:cNvPr>
            <p:cNvCxnSpPr>
              <a:cxnSpLocks/>
            </p:cNvCxnSpPr>
            <p:nvPr/>
          </p:nvCxnSpPr>
          <p:spPr>
            <a:xfrm>
              <a:off x="7708196" y="5326142"/>
              <a:ext cx="477776"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4" name="Rectangle 103">
              <a:extLst>
                <a:ext uri="{FF2B5EF4-FFF2-40B4-BE49-F238E27FC236}">
                  <a16:creationId xmlns:a16="http://schemas.microsoft.com/office/drawing/2014/main" id="{CC25C734-A546-0F21-E442-A01C7B7EEF43}"/>
                </a:ext>
              </a:extLst>
            </p:cNvPr>
            <p:cNvSpPr/>
            <p:nvPr/>
          </p:nvSpPr>
          <p:spPr>
            <a:xfrm>
              <a:off x="7915913" y="5278899"/>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5" name="Straight Connector 104">
              <a:extLst>
                <a:ext uri="{FF2B5EF4-FFF2-40B4-BE49-F238E27FC236}">
                  <a16:creationId xmlns:a16="http://schemas.microsoft.com/office/drawing/2014/main" id="{2F8524C1-0A81-9420-86CD-56F95ECA7E06}"/>
                </a:ext>
              </a:extLst>
            </p:cNvPr>
            <p:cNvCxnSpPr>
              <a:cxnSpLocks/>
            </p:cNvCxnSpPr>
            <p:nvPr/>
          </p:nvCxnSpPr>
          <p:spPr>
            <a:xfrm>
              <a:off x="7905916" y="5378532"/>
              <a:ext cx="55747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6" name="Rectangle 105">
              <a:extLst>
                <a:ext uri="{FF2B5EF4-FFF2-40B4-BE49-F238E27FC236}">
                  <a16:creationId xmlns:a16="http://schemas.microsoft.com/office/drawing/2014/main" id="{B5E6A2D7-61F7-89C3-418E-3147A0A17066}"/>
                </a:ext>
              </a:extLst>
            </p:cNvPr>
            <p:cNvSpPr/>
            <p:nvPr/>
          </p:nvSpPr>
          <p:spPr>
            <a:xfrm>
              <a:off x="8140304" y="5331289"/>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7" name="Straight Connector 106">
              <a:extLst>
                <a:ext uri="{FF2B5EF4-FFF2-40B4-BE49-F238E27FC236}">
                  <a16:creationId xmlns:a16="http://schemas.microsoft.com/office/drawing/2014/main" id="{D622D88B-5A3D-71A7-CA44-45DC58717AF2}"/>
                </a:ext>
              </a:extLst>
            </p:cNvPr>
            <p:cNvCxnSpPr>
              <a:cxnSpLocks/>
            </p:cNvCxnSpPr>
            <p:nvPr/>
          </p:nvCxnSpPr>
          <p:spPr>
            <a:xfrm>
              <a:off x="7519397" y="5430917"/>
              <a:ext cx="30824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08" name="Rectangle 107">
              <a:extLst>
                <a:ext uri="{FF2B5EF4-FFF2-40B4-BE49-F238E27FC236}">
                  <a16:creationId xmlns:a16="http://schemas.microsoft.com/office/drawing/2014/main" id="{294BFAC2-383E-2602-96B0-4C577EE84E5A}"/>
                </a:ext>
              </a:extLst>
            </p:cNvPr>
            <p:cNvSpPr/>
            <p:nvPr/>
          </p:nvSpPr>
          <p:spPr>
            <a:xfrm>
              <a:off x="7630787" y="5383674"/>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09" name="Straight Connector 108">
              <a:extLst>
                <a:ext uri="{FF2B5EF4-FFF2-40B4-BE49-F238E27FC236}">
                  <a16:creationId xmlns:a16="http://schemas.microsoft.com/office/drawing/2014/main" id="{EFC47479-1A14-94F9-76B2-BC59B557D8A1}"/>
                </a:ext>
              </a:extLst>
            </p:cNvPr>
            <p:cNvCxnSpPr>
              <a:cxnSpLocks/>
            </p:cNvCxnSpPr>
            <p:nvPr/>
          </p:nvCxnSpPr>
          <p:spPr>
            <a:xfrm>
              <a:off x="7705560" y="5492831"/>
              <a:ext cx="303173"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0" name="Rectangle 109">
              <a:extLst>
                <a:ext uri="{FF2B5EF4-FFF2-40B4-BE49-F238E27FC236}">
                  <a16:creationId xmlns:a16="http://schemas.microsoft.com/office/drawing/2014/main" id="{7B620DC0-6F83-458F-9CBF-A87DCF9787F6}"/>
                </a:ext>
              </a:extLst>
            </p:cNvPr>
            <p:cNvSpPr/>
            <p:nvPr/>
          </p:nvSpPr>
          <p:spPr>
            <a:xfrm>
              <a:off x="7815468" y="5443369"/>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11" name="Straight Connector 110">
              <a:extLst>
                <a:ext uri="{FF2B5EF4-FFF2-40B4-BE49-F238E27FC236}">
                  <a16:creationId xmlns:a16="http://schemas.microsoft.com/office/drawing/2014/main" id="{24A36094-94D6-47E6-397F-79593ADE7249}"/>
                </a:ext>
              </a:extLst>
            </p:cNvPr>
            <p:cNvCxnSpPr>
              <a:cxnSpLocks/>
            </p:cNvCxnSpPr>
            <p:nvPr/>
          </p:nvCxnSpPr>
          <p:spPr>
            <a:xfrm>
              <a:off x="7026209" y="5542836"/>
              <a:ext cx="184945"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2" name="Rectangle 111">
              <a:extLst>
                <a:ext uri="{FF2B5EF4-FFF2-40B4-BE49-F238E27FC236}">
                  <a16:creationId xmlns:a16="http://schemas.microsoft.com/office/drawing/2014/main" id="{82712328-6FD6-C641-F958-30274F03FB34}"/>
                </a:ext>
              </a:extLst>
            </p:cNvPr>
            <p:cNvSpPr/>
            <p:nvPr/>
          </p:nvSpPr>
          <p:spPr>
            <a:xfrm>
              <a:off x="7072096" y="5495593"/>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cxnSp>
          <p:nvCxnSpPr>
            <p:cNvPr id="113" name="Straight Connector 112">
              <a:extLst>
                <a:ext uri="{FF2B5EF4-FFF2-40B4-BE49-F238E27FC236}">
                  <a16:creationId xmlns:a16="http://schemas.microsoft.com/office/drawing/2014/main" id="{2580C9C6-B466-ABA1-C841-4B7BB99770DD}"/>
                </a:ext>
              </a:extLst>
            </p:cNvPr>
            <p:cNvCxnSpPr>
              <a:cxnSpLocks/>
            </p:cNvCxnSpPr>
            <p:nvPr/>
          </p:nvCxnSpPr>
          <p:spPr>
            <a:xfrm>
              <a:off x="7134094" y="5597607"/>
              <a:ext cx="204210" cy="0"/>
            </a:xfrm>
            <a:prstGeom prst="line">
              <a:avLst/>
            </a:prstGeom>
            <a:ln w="19050" cap="rnd">
              <a:solidFill>
                <a:schemeClr val="tx1"/>
              </a:solidFill>
              <a:round/>
            </a:ln>
          </p:spPr>
          <p:style>
            <a:lnRef idx="1">
              <a:schemeClr val="accent1"/>
            </a:lnRef>
            <a:fillRef idx="0">
              <a:schemeClr val="accent1"/>
            </a:fillRef>
            <a:effectRef idx="0">
              <a:schemeClr val="accent1"/>
            </a:effectRef>
            <a:fontRef idx="minor">
              <a:schemeClr val="tx1"/>
            </a:fontRef>
          </p:style>
        </p:cxnSp>
        <p:sp>
          <p:nvSpPr>
            <p:cNvPr id="114" name="Rectangle 113">
              <a:extLst>
                <a:ext uri="{FF2B5EF4-FFF2-40B4-BE49-F238E27FC236}">
                  <a16:creationId xmlns:a16="http://schemas.microsoft.com/office/drawing/2014/main" id="{94BE1C22-7A7D-7180-B2A2-3FB25B3991CF}"/>
                </a:ext>
              </a:extLst>
            </p:cNvPr>
            <p:cNvSpPr/>
            <p:nvPr/>
          </p:nvSpPr>
          <p:spPr>
            <a:xfrm>
              <a:off x="7191274" y="5548145"/>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5" name="Rectangle 114">
              <a:extLst>
                <a:ext uri="{FF2B5EF4-FFF2-40B4-BE49-F238E27FC236}">
                  <a16:creationId xmlns:a16="http://schemas.microsoft.com/office/drawing/2014/main" id="{C8556C70-C644-9DBE-62A5-B0202ADD261F}"/>
                </a:ext>
              </a:extLst>
            </p:cNvPr>
            <p:cNvSpPr/>
            <p:nvPr/>
          </p:nvSpPr>
          <p:spPr>
            <a:xfrm>
              <a:off x="6473571" y="5602749"/>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6" name="Rectangle 115">
              <a:extLst>
                <a:ext uri="{FF2B5EF4-FFF2-40B4-BE49-F238E27FC236}">
                  <a16:creationId xmlns:a16="http://schemas.microsoft.com/office/drawing/2014/main" id="{A255B2B6-0C88-3ED6-7613-05CE1EAEAAD6}"/>
                </a:ext>
              </a:extLst>
            </p:cNvPr>
            <p:cNvSpPr/>
            <p:nvPr/>
          </p:nvSpPr>
          <p:spPr>
            <a:xfrm>
              <a:off x="6475153" y="5657520"/>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17" name="TextBox 116">
              <a:extLst>
                <a:ext uri="{FF2B5EF4-FFF2-40B4-BE49-F238E27FC236}">
                  <a16:creationId xmlns:a16="http://schemas.microsoft.com/office/drawing/2014/main" id="{4D7AD522-85F0-D6D8-3FAF-C93BBBCE0931}"/>
                </a:ext>
              </a:extLst>
            </p:cNvPr>
            <p:cNvSpPr txBox="1"/>
            <p:nvPr/>
          </p:nvSpPr>
          <p:spPr>
            <a:xfrm>
              <a:off x="1290168" y="2052162"/>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18" name="TextBox 117">
              <a:extLst>
                <a:ext uri="{FF2B5EF4-FFF2-40B4-BE49-F238E27FC236}">
                  <a16:creationId xmlns:a16="http://schemas.microsoft.com/office/drawing/2014/main" id="{B3EFA387-1A8B-678C-EE05-DCD3CDCDE111}"/>
                </a:ext>
              </a:extLst>
            </p:cNvPr>
            <p:cNvSpPr txBox="1"/>
            <p:nvPr/>
          </p:nvSpPr>
          <p:spPr>
            <a:xfrm>
              <a:off x="1290168" y="2183726"/>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19" name="TextBox 118">
              <a:extLst>
                <a:ext uri="{FF2B5EF4-FFF2-40B4-BE49-F238E27FC236}">
                  <a16:creationId xmlns:a16="http://schemas.microsoft.com/office/drawing/2014/main" id="{F2C8F853-F580-AEC0-2FF2-A55D3E87560F}"/>
                </a:ext>
              </a:extLst>
            </p:cNvPr>
            <p:cNvSpPr txBox="1"/>
            <p:nvPr/>
          </p:nvSpPr>
          <p:spPr>
            <a:xfrm>
              <a:off x="1290168" y="2315290"/>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20" name="TextBox 119">
              <a:extLst>
                <a:ext uri="{FF2B5EF4-FFF2-40B4-BE49-F238E27FC236}">
                  <a16:creationId xmlns:a16="http://schemas.microsoft.com/office/drawing/2014/main" id="{59EC8516-0DBB-8A32-4E84-9A15A06C66AF}"/>
                </a:ext>
              </a:extLst>
            </p:cNvPr>
            <p:cNvSpPr txBox="1"/>
            <p:nvPr/>
          </p:nvSpPr>
          <p:spPr>
            <a:xfrm>
              <a:off x="1290168" y="2446854"/>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21" name="TextBox 120">
              <a:extLst>
                <a:ext uri="{FF2B5EF4-FFF2-40B4-BE49-F238E27FC236}">
                  <a16:creationId xmlns:a16="http://schemas.microsoft.com/office/drawing/2014/main" id="{CF683179-CA4A-88D6-D86C-5609CF76713F}"/>
                </a:ext>
              </a:extLst>
            </p:cNvPr>
            <p:cNvSpPr txBox="1"/>
            <p:nvPr/>
          </p:nvSpPr>
          <p:spPr>
            <a:xfrm>
              <a:off x="1290168" y="2578418"/>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22" name="TextBox 121">
              <a:extLst>
                <a:ext uri="{FF2B5EF4-FFF2-40B4-BE49-F238E27FC236}">
                  <a16:creationId xmlns:a16="http://schemas.microsoft.com/office/drawing/2014/main" id="{5336C183-55B6-D75A-3F3E-C1D19B1D11C0}"/>
                </a:ext>
              </a:extLst>
            </p:cNvPr>
            <p:cNvSpPr txBox="1"/>
            <p:nvPr/>
          </p:nvSpPr>
          <p:spPr>
            <a:xfrm>
              <a:off x="3725560" y="2581593"/>
              <a:ext cx="2645865"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Primary care prescriptions</a:t>
              </a:r>
            </a:p>
          </p:txBody>
        </p:sp>
        <p:sp>
          <p:nvSpPr>
            <p:cNvPr id="123" name="Rectangle 122">
              <a:extLst>
                <a:ext uri="{FF2B5EF4-FFF2-40B4-BE49-F238E27FC236}">
                  <a16:creationId xmlns:a16="http://schemas.microsoft.com/office/drawing/2014/main" id="{9FDA5157-0C53-C4CF-FA1B-0603ACDEBCFE}"/>
                </a:ext>
              </a:extLst>
            </p:cNvPr>
            <p:cNvSpPr/>
            <p:nvPr/>
          </p:nvSpPr>
          <p:spPr>
            <a:xfrm>
              <a:off x="6473571" y="2604755"/>
              <a:ext cx="94930" cy="944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4" name="Rectangle 123">
              <a:extLst>
                <a:ext uri="{FF2B5EF4-FFF2-40B4-BE49-F238E27FC236}">
                  <a16:creationId xmlns:a16="http://schemas.microsoft.com/office/drawing/2014/main" id="{17CF1F17-595B-BAE0-DE04-DF7815278B1A}"/>
                </a:ext>
              </a:extLst>
            </p:cNvPr>
            <p:cNvSpPr/>
            <p:nvPr/>
          </p:nvSpPr>
          <p:spPr>
            <a:xfrm>
              <a:off x="6475153" y="2659526"/>
              <a:ext cx="94930" cy="9448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125" name="TextBox 124">
              <a:extLst>
                <a:ext uri="{FF2B5EF4-FFF2-40B4-BE49-F238E27FC236}">
                  <a16:creationId xmlns:a16="http://schemas.microsoft.com/office/drawing/2014/main" id="{1B485CC4-EC53-C028-C996-67B1A9411785}"/>
                </a:ext>
              </a:extLst>
            </p:cNvPr>
            <p:cNvSpPr txBox="1"/>
            <p:nvPr/>
          </p:nvSpPr>
          <p:spPr>
            <a:xfrm>
              <a:off x="1290168" y="2801462"/>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26" name="TextBox 125">
              <a:extLst>
                <a:ext uri="{FF2B5EF4-FFF2-40B4-BE49-F238E27FC236}">
                  <a16:creationId xmlns:a16="http://schemas.microsoft.com/office/drawing/2014/main" id="{6090D10F-9CEB-175F-0A78-3EDFCCC53299}"/>
                </a:ext>
              </a:extLst>
            </p:cNvPr>
            <p:cNvSpPr txBox="1"/>
            <p:nvPr/>
          </p:nvSpPr>
          <p:spPr>
            <a:xfrm>
              <a:off x="1290168" y="2933026"/>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27" name="TextBox 126">
              <a:extLst>
                <a:ext uri="{FF2B5EF4-FFF2-40B4-BE49-F238E27FC236}">
                  <a16:creationId xmlns:a16="http://schemas.microsoft.com/office/drawing/2014/main" id="{A633CE9E-966D-10C0-F90A-280602C03033}"/>
                </a:ext>
              </a:extLst>
            </p:cNvPr>
            <p:cNvSpPr txBox="1"/>
            <p:nvPr/>
          </p:nvSpPr>
          <p:spPr>
            <a:xfrm>
              <a:off x="1290168" y="3064590"/>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28" name="TextBox 127">
              <a:extLst>
                <a:ext uri="{FF2B5EF4-FFF2-40B4-BE49-F238E27FC236}">
                  <a16:creationId xmlns:a16="http://schemas.microsoft.com/office/drawing/2014/main" id="{1D01CE8F-F175-6285-6437-15C580FCD42D}"/>
                </a:ext>
              </a:extLst>
            </p:cNvPr>
            <p:cNvSpPr txBox="1"/>
            <p:nvPr/>
          </p:nvSpPr>
          <p:spPr>
            <a:xfrm>
              <a:off x="1290168" y="3196154"/>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29" name="TextBox 128">
              <a:extLst>
                <a:ext uri="{FF2B5EF4-FFF2-40B4-BE49-F238E27FC236}">
                  <a16:creationId xmlns:a16="http://schemas.microsoft.com/office/drawing/2014/main" id="{F40960FF-21C2-D4E4-3523-904E986F97D0}"/>
                </a:ext>
              </a:extLst>
            </p:cNvPr>
            <p:cNvSpPr txBox="1"/>
            <p:nvPr/>
          </p:nvSpPr>
          <p:spPr>
            <a:xfrm>
              <a:off x="1290168" y="3327718"/>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30" name="TextBox 129">
              <a:extLst>
                <a:ext uri="{FF2B5EF4-FFF2-40B4-BE49-F238E27FC236}">
                  <a16:creationId xmlns:a16="http://schemas.microsoft.com/office/drawing/2014/main" id="{ABD6DD7E-084A-C520-1706-7A8031914D12}"/>
                </a:ext>
              </a:extLst>
            </p:cNvPr>
            <p:cNvSpPr txBox="1"/>
            <p:nvPr/>
          </p:nvSpPr>
          <p:spPr>
            <a:xfrm>
              <a:off x="3155638" y="3330893"/>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Emergency department attendances</a:t>
              </a:r>
            </a:p>
          </p:txBody>
        </p:sp>
        <p:sp>
          <p:nvSpPr>
            <p:cNvPr id="131" name="TextBox 130">
              <a:extLst>
                <a:ext uri="{FF2B5EF4-FFF2-40B4-BE49-F238E27FC236}">
                  <a16:creationId xmlns:a16="http://schemas.microsoft.com/office/drawing/2014/main" id="{A8C5B479-3AD0-3D55-4A9C-F12F681F4BBA}"/>
                </a:ext>
              </a:extLst>
            </p:cNvPr>
            <p:cNvSpPr txBox="1"/>
            <p:nvPr/>
          </p:nvSpPr>
          <p:spPr>
            <a:xfrm>
              <a:off x="1290168" y="3566637"/>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32" name="TextBox 131">
              <a:extLst>
                <a:ext uri="{FF2B5EF4-FFF2-40B4-BE49-F238E27FC236}">
                  <a16:creationId xmlns:a16="http://schemas.microsoft.com/office/drawing/2014/main" id="{DD13DDF0-CC6C-4BAF-A7EA-FD7BC3199276}"/>
                </a:ext>
              </a:extLst>
            </p:cNvPr>
            <p:cNvSpPr txBox="1"/>
            <p:nvPr/>
          </p:nvSpPr>
          <p:spPr>
            <a:xfrm>
              <a:off x="1290168" y="3698201"/>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33" name="TextBox 132">
              <a:extLst>
                <a:ext uri="{FF2B5EF4-FFF2-40B4-BE49-F238E27FC236}">
                  <a16:creationId xmlns:a16="http://schemas.microsoft.com/office/drawing/2014/main" id="{52B734FC-7DCF-291A-B99C-49B59E5CA556}"/>
                </a:ext>
              </a:extLst>
            </p:cNvPr>
            <p:cNvSpPr txBox="1"/>
            <p:nvPr/>
          </p:nvSpPr>
          <p:spPr>
            <a:xfrm>
              <a:off x="1290168" y="3829765"/>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34" name="TextBox 133">
              <a:extLst>
                <a:ext uri="{FF2B5EF4-FFF2-40B4-BE49-F238E27FC236}">
                  <a16:creationId xmlns:a16="http://schemas.microsoft.com/office/drawing/2014/main" id="{657E3E99-B02B-EA25-6CCE-08D53A93288E}"/>
                </a:ext>
              </a:extLst>
            </p:cNvPr>
            <p:cNvSpPr txBox="1"/>
            <p:nvPr/>
          </p:nvSpPr>
          <p:spPr>
            <a:xfrm>
              <a:off x="1290168" y="3961329"/>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35" name="TextBox 134">
              <a:extLst>
                <a:ext uri="{FF2B5EF4-FFF2-40B4-BE49-F238E27FC236}">
                  <a16:creationId xmlns:a16="http://schemas.microsoft.com/office/drawing/2014/main" id="{F1C73E71-7440-F7FE-8F7A-54AF89B6A311}"/>
                </a:ext>
              </a:extLst>
            </p:cNvPr>
            <p:cNvSpPr txBox="1"/>
            <p:nvPr/>
          </p:nvSpPr>
          <p:spPr>
            <a:xfrm>
              <a:off x="1290168" y="4092893"/>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36" name="TextBox 135">
              <a:extLst>
                <a:ext uri="{FF2B5EF4-FFF2-40B4-BE49-F238E27FC236}">
                  <a16:creationId xmlns:a16="http://schemas.microsoft.com/office/drawing/2014/main" id="{53C9E821-60E6-8CF2-C2D6-6FB5B315AE78}"/>
                </a:ext>
              </a:extLst>
            </p:cNvPr>
            <p:cNvSpPr txBox="1"/>
            <p:nvPr/>
          </p:nvSpPr>
          <p:spPr>
            <a:xfrm>
              <a:off x="3155638" y="4096068"/>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Hospitalisations</a:t>
              </a:r>
            </a:p>
          </p:txBody>
        </p:sp>
        <p:sp>
          <p:nvSpPr>
            <p:cNvPr id="137" name="TextBox 136">
              <a:extLst>
                <a:ext uri="{FF2B5EF4-FFF2-40B4-BE49-F238E27FC236}">
                  <a16:creationId xmlns:a16="http://schemas.microsoft.com/office/drawing/2014/main" id="{2759E4DB-D22E-16A6-04D1-D7876C675DAE}"/>
                </a:ext>
              </a:extLst>
            </p:cNvPr>
            <p:cNvSpPr txBox="1"/>
            <p:nvPr/>
          </p:nvSpPr>
          <p:spPr>
            <a:xfrm>
              <a:off x="1290168" y="4309587"/>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38" name="TextBox 137">
              <a:extLst>
                <a:ext uri="{FF2B5EF4-FFF2-40B4-BE49-F238E27FC236}">
                  <a16:creationId xmlns:a16="http://schemas.microsoft.com/office/drawing/2014/main" id="{6E1644A0-92BF-7906-FC81-9A65EF08C3F2}"/>
                </a:ext>
              </a:extLst>
            </p:cNvPr>
            <p:cNvSpPr txBox="1"/>
            <p:nvPr/>
          </p:nvSpPr>
          <p:spPr>
            <a:xfrm>
              <a:off x="1290168" y="4441151"/>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39" name="TextBox 138">
              <a:extLst>
                <a:ext uri="{FF2B5EF4-FFF2-40B4-BE49-F238E27FC236}">
                  <a16:creationId xmlns:a16="http://schemas.microsoft.com/office/drawing/2014/main" id="{B81C44E4-FA72-799A-C952-5D26FB9D9473}"/>
                </a:ext>
              </a:extLst>
            </p:cNvPr>
            <p:cNvSpPr txBox="1"/>
            <p:nvPr/>
          </p:nvSpPr>
          <p:spPr>
            <a:xfrm>
              <a:off x="1290168" y="4572715"/>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40" name="TextBox 139">
              <a:extLst>
                <a:ext uri="{FF2B5EF4-FFF2-40B4-BE49-F238E27FC236}">
                  <a16:creationId xmlns:a16="http://schemas.microsoft.com/office/drawing/2014/main" id="{C7C5C0BB-0B68-39AD-61F0-4348FCC6675D}"/>
                </a:ext>
              </a:extLst>
            </p:cNvPr>
            <p:cNvSpPr txBox="1"/>
            <p:nvPr/>
          </p:nvSpPr>
          <p:spPr>
            <a:xfrm>
              <a:off x="1290168" y="4704279"/>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41" name="TextBox 140">
              <a:extLst>
                <a:ext uri="{FF2B5EF4-FFF2-40B4-BE49-F238E27FC236}">
                  <a16:creationId xmlns:a16="http://schemas.microsoft.com/office/drawing/2014/main" id="{8CC0E94F-B05B-CE00-ABD2-C1E132054A4E}"/>
                </a:ext>
              </a:extLst>
            </p:cNvPr>
            <p:cNvSpPr txBox="1"/>
            <p:nvPr/>
          </p:nvSpPr>
          <p:spPr>
            <a:xfrm>
              <a:off x="1290168" y="4835843"/>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42" name="TextBox 141">
              <a:extLst>
                <a:ext uri="{FF2B5EF4-FFF2-40B4-BE49-F238E27FC236}">
                  <a16:creationId xmlns:a16="http://schemas.microsoft.com/office/drawing/2014/main" id="{9D0193CD-1034-1713-3AF5-470B9D73E81F}"/>
                </a:ext>
              </a:extLst>
            </p:cNvPr>
            <p:cNvSpPr txBox="1"/>
            <p:nvPr/>
          </p:nvSpPr>
          <p:spPr>
            <a:xfrm>
              <a:off x="3155638" y="4839018"/>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Specialist consultations</a:t>
              </a:r>
            </a:p>
          </p:txBody>
        </p:sp>
        <p:sp>
          <p:nvSpPr>
            <p:cNvPr id="143" name="TextBox 142">
              <a:extLst>
                <a:ext uri="{FF2B5EF4-FFF2-40B4-BE49-F238E27FC236}">
                  <a16:creationId xmlns:a16="http://schemas.microsoft.com/office/drawing/2014/main" id="{DC92D696-46C8-7273-D2E6-DC368E919F13}"/>
                </a:ext>
              </a:extLst>
            </p:cNvPr>
            <p:cNvSpPr txBox="1"/>
            <p:nvPr/>
          </p:nvSpPr>
          <p:spPr>
            <a:xfrm>
              <a:off x="1290168" y="5052537"/>
              <a:ext cx="1275256"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≥7.5 mg/day</a:t>
              </a:r>
            </a:p>
          </p:txBody>
        </p:sp>
        <p:sp>
          <p:nvSpPr>
            <p:cNvPr id="144" name="TextBox 143">
              <a:extLst>
                <a:ext uri="{FF2B5EF4-FFF2-40B4-BE49-F238E27FC236}">
                  <a16:creationId xmlns:a16="http://schemas.microsoft.com/office/drawing/2014/main" id="{FEB312E2-0B78-9D92-7A0B-AE81E9F9B506}"/>
                </a:ext>
              </a:extLst>
            </p:cNvPr>
            <p:cNvSpPr txBox="1"/>
            <p:nvPr/>
          </p:nvSpPr>
          <p:spPr>
            <a:xfrm>
              <a:off x="1290168" y="5184101"/>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5.0–&lt;7.5 mg/day</a:t>
              </a:r>
            </a:p>
          </p:txBody>
        </p:sp>
        <p:sp>
          <p:nvSpPr>
            <p:cNvPr id="145" name="TextBox 144">
              <a:extLst>
                <a:ext uri="{FF2B5EF4-FFF2-40B4-BE49-F238E27FC236}">
                  <a16:creationId xmlns:a16="http://schemas.microsoft.com/office/drawing/2014/main" id="{90AE7585-737D-2CD2-467E-D4BC78C0349B}"/>
                </a:ext>
              </a:extLst>
            </p:cNvPr>
            <p:cNvSpPr txBox="1"/>
            <p:nvPr/>
          </p:nvSpPr>
          <p:spPr>
            <a:xfrm>
              <a:off x="1290168" y="5315665"/>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2.0–&lt;5.0 mg/day</a:t>
              </a:r>
            </a:p>
          </p:txBody>
        </p:sp>
        <p:sp>
          <p:nvSpPr>
            <p:cNvPr id="146" name="TextBox 145">
              <a:extLst>
                <a:ext uri="{FF2B5EF4-FFF2-40B4-BE49-F238E27FC236}">
                  <a16:creationId xmlns:a16="http://schemas.microsoft.com/office/drawing/2014/main" id="{E036BC03-B5F3-F1FC-FBD2-94FFCE1AE069}"/>
                </a:ext>
              </a:extLst>
            </p:cNvPr>
            <p:cNvSpPr txBox="1"/>
            <p:nvPr/>
          </p:nvSpPr>
          <p:spPr>
            <a:xfrm>
              <a:off x="1290168" y="5447229"/>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0.5–&lt;2.5 mg/day</a:t>
              </a:r>
            </a:p>
          </p:txBody>
        </p:sp>
        <p:sp>
          <p:nvSpPr>
            <p:cNvPr id="147" name="TextBox 146">
              <a:extLst>
                <a:ext uri="{FF2B5EF4-FFF2-40B4-BE49-F238E27FC236}">
                  <a16:creationId xmlns:a16="http://schemas.microsoft.com/office/drawing/2014/main" id="{EAC183D3-92D8-9367-35CE-6D8A925C11BB}"/>
                </a:ext>
              </a:extLst>
            </p:cNvPr>
            <p:cNvSpPr txBox="1"/>
            <p:nvPr/>
          </p:nvSpPr>
          <p:spPr>
            <a:xfrm>
              <a:off x="1290168" y="5578793"/>
              <a:ext cx="1583845" cy="153888"/>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effectLst/>
                  <a:uLnTx/>
                  <a:uFillTx/>
                  <a:ea typeface="+mn-ea"/>
                  <a:cs typeface="+mn-cs"/>
                </a:rPr>
                <a:t>Reference</a:t>
              </a:r>
            </a:p>
          </p:txBody>
        </p:sp>
        <p:sp>
          <p:nvSpPr>
            <p:cNvPr id="148" name="TextBox 147">
              <a:extLst>
                <a:ext uri="{FF2B5EF4-FFF2-40B4-BE49-F238E27FC236}">
                  <a16:creationId xmlns:a16="http://schemas.microsoft.com/office/drawing/2014/main" id="{508DAC57-6B05-1280-758A-7EE450D9865B}"/>
                </a:ext>
              </a:extLst>
            </p:cNvPr>
            <p:cNvSpPr txBox="1"/>
            <p:nvPr/>
          </p:nvSpPr>
          <p:spPr>
            <a:xfrm>
              <a:off x="3155638" y="5581968"/>
              <a:ext cx="3215787" cy="153888"/>
            </a:xfrm>
            <a:prstGeom prst="rect">
              <a:avLst/>
            </a:prstGeom>
            <a:noFill/>
          </p:spPr>
          <p:txBody>
            <a:bodyPr wrap="square" lIns="0" tIns="0" rIns="0" bIns="0"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effectLst/>
                  <a:uLnTx/>
                  <a:uFillTx/>
                  <a:ea typeface="+mn-ea"/>
                  <a:cs typeface="+mn-cs"/>
                </a:rPr>
                <a:t>GP consultations</a:t>
              </a:r>
            </a:p>
          </p:txBody>
        </p:sp>
      </p:grpSp>
      <p:sp>
        <p:nvSpPr>
          <p:cNvPr id="149" name="TextBox 148">
            <a:extLst>
              <a:ext uri="{FF2B5EF4-FFF2-40B4-BE49-F238E27FC236}">
                <a16:creationId xmlns:a16="http://schemas.microsoft.com/office/drawing/2014/main" id="{9F4FB0DE-80D9-3F0A-E9EA-E92E7FAED6C6}"/>
              </a:ext>
            </a:extLst>
          </p:cNvPr>
          <p:cNvSpPr txBox="1"/>
          <p:nvPr/>
        </p:nvSpPr>
        <p:spPr>
          <a:xfrm>
            <a:off x="6048304" y="1665894"/>
            <a:ext cx="647934"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dirty="0">
                <a:ln>
                  <a:noFill/>
                </a:ln>
                <a:effectLst/>
                <a:uLnTx/>
                <a:uFillTx/>
                <a:ea typeface="+mn-ea"/>
                <a:cs typeface="+mn-cs"/>
              </a:rPr>
              <a:t>Adjusted</a:t>
            </a:r>
          </a:p>
        </p:txBody>
      </p:sp>
      <p:sp>
        <p:nvSpPr>
          <p:cNvPr id="150" name="Line 63">
            <a:extLst>
              <a:ext uri="{FF2B5EF4-FFF2-40B4-BE49-F238E27FC236}">
                <a16:creationId xmlns:a16="http://schemas.microsoft.com/office/drawing/2014/main" id="{E6652010-829C-FEC0-E05C-52579F018F7B}"/>
              </a:ext>
            </a:extLst>
          </p:cNvPr>
          <p:cNvSpPr>
            <a:spLocks noChangeShapeType="1"/>
          </p:cNvSpPr>
          <p:nvPr/>
        </p:nvSpPr>
        <p:spPr bwMode="auto">
          <a:xfrm rot="10800000" flipH="1">
            <a:off x="7035101" y="1804501"/>
            <a:ext cx="17326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1" name="Oval 67">
            <a:extLst>
              <a:ext uri="{FF2B5EF4-FFF2-40B4-BE49-F238E27FC236}">
                <a16:creationId xmlns:a16="http://schemas.microsoft.com/office/drawing/2014/main" id="{16067929-B298-81FF-A8D6-EFD8CF82D08A}"/>
              </a:ext>
            </a:extLst>
          </p:cNvPr>
          <p:cNvSpPr>
            <a:spLocks noChangeArrowheads="1"/>
          </p:cNvSpPr>
          <p:nvPr/>
        </p:nvSpPr>
        <p:spPr bwMode="auto">
          <a:xfrm rot="10800000">
            <a:off x="7076213" y="1758873"/>
            <a:ext cx="91040" cy="91040"/>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2" name="Line 71">
            <a:extLst>
              <a:ext uri="{FF2B5EF4-FFF2-40B4-BE49-F238E27FC236}">
                <a16:creationId xmlns:a16="http://schemas.microsoft.com/office/drawing/2014/main" id="{86970CB0-ABF4-AD6B-94DA-52CF41AE084C}"/>
              </a:ext>
            </a:extLst>
          </p:cNvPr>
          <p:cNvSpPr>
            <a:spLocks noChangeShapeType="1"/>
          </p:cNvSpPr>
          <p:nvPr/>
        </p:nvSpPr>
        <p:spPr bwMode="auto">
          <a:xfrm rot="10800000" flipH="1">
            <a:off x="5880164" y="1804393"/>
            <a:ext cx="194393" cy="0"/>
          </a:xfrm>
          <a:prstGeom prst="line">
            <a:avLst/>
          </a:prstGeom>
          <a:noFill/>
          <a:ln w="19050" cap="flat">
            <a:solidFill>
              <a:schemeClr val="tx1"/>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3" name="Oval 72">
            <a:extLst>
              <a:ext uri="{FF2B5EF4-FFF2-40B4-BE49-F238E27FC236}">
                <a16:creationId xmlns:a16="http://schemas.microsoft.com/office/drawing/2014/main" id="{306D954B-6903-D262-753D-F9E5CA249F1A}"/>
              </a:ext>
            </a:extLst>
          </p:cNvPr>
          <p:cNvSpPr>
            <a:spLocks noChangeArrowheads="1"/>
          </p:cNvSpPr>
          <p:nvPr/>
        </p:nvSpPr>
        <p:spPr bwMode="auto">
          <a:xfrm rot="10800000">
            <a:off x="5931841" y="1758873"/>
            <a:ext cx="91040" cy="91040"/>
          </a:xfrm>
          <a:prstGeom prst="rect">
            <a:avLst/>
          </a:pr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154" name="TextBox 153">
            <a:extLst>
              <a:ext uri="{FF2B5EF4-FFF2-40B4-BE49-F238E27FC236}">
                <a16:creationId xmlns:a16="http://schemas.microsoft.com/office/drawing/2014/main" id="{454EAC7F-AEBA-6413-E67B-26FF8CB6BD97}"/>
              </a:ext>
            </a:extLst>
          </p:cNvPr>
          <p:cNvSpPr txBox="1"/>
          <p:nvPr/>
        </p:nvSpPr>
        <p:spPr>
          <a:xfrm>
            <a:off x="7177016" y="1665894"/>
            <a:ext cx="784189" cy="24622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400"/>
              </a:spcAft>
              <a:buClrTx/>
              <a:buSzTx/>
              <a:buFontTx/>
              <a:buNone/>
              <a:tabLst/>
              <a:defRPr/>
            </a:pPr>
            <a:r>
              <a:rPr kumimoji="0" lang="en-GB" sz="1000" b="0" i="0" u="none" strike="noStrike" kern="1200" cap="none" spc="0" normalizeH="0" baseline="0" noProof="0" dirty="0">
                <a:ln>
                  <a:noFill/>
                </a:ln>
                <a:effectLst/>
                <a:uLnTx/>
                <a:uFillTx/>
                <a:ea typeface="+mn-ea"/>
                <a:cs typeface="+mn-cs"/>
              </a:rPr>
              <a:t>Unadjusted</a:t>
            </a:r>
          </a:p>
        </p:txBody>
      </p:sp>
      <p:sp>
        <p:nvSpPr>
          <p:cNvPr id="155" name="Footer Placeholder 2">
            <a:extLst>
              <a:ext uri="{FF2B5EF4-FFF2-40B4-BE49-F238E27FC236}">
                <a16:creationId xmlns:a16="http://schemas.microsoft.com/office/drawing/2014/main" id="{670B0C00-10F4-9FCD-AEC8-582C6316EFEE}"/>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GP, general practitioner; HCRU, healthcare resource utilisation; OCS, oral corticosteroid(s); SCS, systemic corticosteroid(s).</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a:t>
            </a:r>
            <a:r>
              <a:rPr kumimoji="0" lang="en-GB"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b="0" i="0" u="none" strike="noStrike" kern="1200" cap="none" spc="20" normalizeH="0" baseline="0" noProof="0" dirty="0">
                <a:ln>
                  <a:noFill/>
                </a:ln>
                <a:solidFill>
                  <a:srgbClr val="656665"/>
                </a:solidFill>
                <a:effectLst/>
                <a:uLnTx/>
                <a:uFillTx/>
                <a:latin typeface="Calibri"/>
                <a:ea typeface="+mn-ea"/>
                <a:cs typeface="+mn-cs"/>
              </a:rPr>
              <a:t> J, et al. Allergy. 2019;74:273–283.</a:t>
            </a:r>
          </a:p>
        </p:txBody>
      </p:sp>
      <p:sp>
        <p:nvSpPr>
          <p:cNvPr id="156" name="Slide Number Placeholder 25">
            <a:extLst>
              <a:ext uri="{FF2B5EF4-FFF2-40B4-BE49-F238E27FC236}">
                <a16:creationId xmlns:a16="http://schemas.microsoft.com/office/drawing/2014/main" id="{05269E05-C5B7-52BE-4B74-28FCB07BD31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5405178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384CF-9FBB-1821-471D-FD315AC2BD96}"/>
              </a:ext>
            </a:extLst>
          </p:cNvPr>
          <p:cNvSpPr>
            <a:spLocks noGrp="1"/>
          </p:cNvSpPr>
          <p:nvPr>
            <p:ph type="title"/>
          </p:nvPr>
        </p:nvSpPr>
        <p:spPr/>
        <p:txBody>
          <a:bodyPr/>
          <a:lstStyle/>
          <a:p>
            <a:r>
              <a:rPr lang="en-GB" dirty="0"/>
              <a:t>Annual costs of OCS-related AEs increase with asthma severity</a:t>
            </a:r>
          </a:p>
        </p:txBody>
      </p:sp>
      <p:sp>
        <p:nvSpPr>
          <p:cNvPr id="27" name="Rectangle: Rounded Corners 26">
            <a:extLst>
              <a:ext uri="{FF2B5EF4-FFF2-40B4-BE49-F238E27FC236}">
                <a16:creationId xmlns:a16="http://schemas.microsoft.com/office/drawing/2014/main" id="{2477253C-89BD-3441-5A61-CB404FF54F76}"/>
              </a:ext>
            </a:extLst>
          </p:cNvPr>
          <p:cNvSpPr/>
          <p:nvPr/>
        </p:nvSpPr>
        <p:spPr>
          <a:xfrm>
            <a:off x="6267182" y="1442603"/>
            <a:ext cx="5481907" cy="415253"/>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a:ln>
                  <a:noFill/>
                </a:ln>
                <a:solidFill>
                  <a:prstClr val="white"/>
                </a:solidFill>
                <a:effectLst/>
                <a:uLnTx/>
                <a:uFillTx/>
                <a:ea typeface="+mn-ea"/>
                <a:cs typeface="+mn-cs"/>
              </a:rPr>
              <a:t>Population comparisons of annual OCS-related AE costs</a:t>
            </a:r>
            <a:r>
              <a:rPr kumimoji="0" lang="en-GB" sz="1400" b="1" i="0" u="none" strike="noStrike" kern="1200" cap="none" spc="0" normalizeH="0" baseline="30000" noProof="0">
                <a:ln>
                  <a:noFill/>
                </a:ln>
                <a:solidFill>
                  <a:prstClr val="white"/>
                </a:solidFill>
                <a:effectLst/>
                <a:uLnTx/>
                <a:uFillTx/>
                <a:ea typeface="+mn-ea"/>
                <a:cs typeface="+mn-cs"/>
              </a:rPr>
              <a:t>1</a:t>
            </a:r>
          </a:p>
        </p:txBody>
      </p:sp>
      <p:graphicFrame>
        <p:nvGraphicFramePr>
          <p:cNvPr id="28" name="Chart 27">
            <a:extLst>
              <a:ext uri="{FF2B5EF4-FFF2-40B4-BE49-F238E27FC236}">
                <a16:creationId xmlns:a16="http://schemas.microsoft.com/office/drawing/2014/main" id="{E26583C6-A587-0F72-9DC0-50386FD54659}"/>
              </a:ext>
            </a:extLst>
          </p:cNvPr>
          <p:cNvGraphicFramePr/>
          <p:nvPr>
            <p:extLst>
              <p:ext uri="{D42A27DB-BD31-4B8C-83A1-F6EECF244321}">
                <p14:modId xmlns:p14="http://schemas.microsoft.com/office/powerpoint/2010/main" val="2671278565"/>
              </p:ext>
            </p:extLst>
          </p:nvPr>
        </p:nvGraphicFramePr>
        <p:xfrm>
          <a:off x="623392" y="1457806"/>
          <a:ext cx="5095858" cy="4504667"/>
        </p:xfrm>
        <a:graphic>
          <a:graphicData uri="http://schemas.openxmlformats.org/drawingml/2006/chart">
            <c:chart xmlns:c="http://schemas.openxmlformats.org/drawingml/2006/chart" xmlns:r="http://schemas.openxmlformats.org/officeDocument/2006/relationships" r:id="rId2"/>
          </a:graphicData>
        </a:graphic>
      </p:graphicFrame>
      <p:sp>
        <p:nvSpPr>
          <p:cNvPr id="29" name="TextBox 28">
            <a:extLst>
              <a:ext uri="{FF2B5EF4-FFF2-40B4-BE49-F238E27FC236}">
                <a16:creationId xmlns:a16="http://schemas.microsoft.com/office/drawing/2014/main" id="{5D03D18D-2862-FD45-4E4E-CC2B6F7089BF}"/>
              </a:ext>
            </a:extLst>
          </p:cNvPr>
          <p:cNvSpPr txBox="1"/>
          <p:nvPr/>
        </p:nvSpPr>
        <p:spPr>
          <a:xfrm rot="16200000">
            <a:off x="-746720" y="3543746"/>
            <a:ext cx="2800350" cy="307777"/>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Costs (2017 €)*</a:t>
            </a:r>
          </a:p>
        </p:txBody>
      </p:sp>
      <p:sp>
        <p:nvSpPr>
          <p:cNvPr id="30" name="TextBox 29">
            <a:extLst>
              <a:ext uri="{FF2B5EF4-FFF2-40B4-BE49-F238E27FC236}">
                <a16:creationId xmlns:a16="http://schemas.microsoft.com/office/drawing/2014/main" id="{93756E66-1404-CCFC-25BD-DAED855553FA}"/>
              </a:ext>
            </a:extLst>
          </p:cNvPr>
          <p:cNvSpPr txBox="1"/>
          <p:nvPr/>
        </p:nvSpPr>
        <p:spPr>
          <a:xfrm>
            <a:off x="4108239" y="2565278"/>
            <a:ext cx="1789077" cy="27699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accent2"/>
                </a:solidFill>
                <a:effectLst/>
                <a:uLnTx/>
                <a:uFillTx/>
                <a:ea typeface="+mn-ea"/>
                <a:cs typeface="+mn-cs"/>
              </a:rPr>
              <a:t>€242,705,721</a:t>
            </a:r>
          </a:p>
        </p:txBody>
      </p:sp>
      <p:sp>
        <p:nvSpPr>
          <p:cNvPr id="31" name="TextBox 30">
            <a:extLst>
              <a:ext uri="{FF2B5EF4-FFF2-40B4-BE49-F238E27FC236}">
                <a16:creationId xmlns:a16="http://schemas.microsoft.com/office/drawing/2014/main" id="{FAD628EA-2822-4378-8924-1FD34E60BEC5}"/>
              </a:ext>
            </a:extLst>
          </p:cNvPr>
          <p:cNvSpPr txBox="1"/>
          <p:nvPr/>
        </p:nvSpPr>
        <p:spPr>
          <a:xfrm>
            <a:off x="3071664" y="3281880"/>
            <a:ext cx="1487648" cy="27699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2"/>
                </a:solidFill>
                <a:effectLst/>
                <a:uLnTx/>
                <a:uFillTx/>
                <a:ea typeface="+mn-ea"/>
                <a:cs typeface="+mn-cs"/>
              </a:rPr>
              <a:t>€167,501,815</a:t>
            </a:r>
          </a:p>
        </p:txBody>
      </p:sp>
      <p:sp>
        <p:nvSpPr>
          <p:cNvPr id="32" name="TextBox 31">
            <a:extLst>
              <a:ext uri="{FF2B5EF4-FFF2-40B4-BE49-F238E27FC236}">
                <a16:creationId xmlns:a16="http://schemas.microsoft.com/office/drawing/2014/main" id="{1C7F48A3-7E49-22CD-3EBE-0E2509231165}"/>
              </a:ext>
            </a:extLst>
          </p:cNvPr>
          <p:cNvSpPr txBox="1"/>
          <p:nvPr/>
        </p:nvSpPr>
        <p:spPr>
          <a:xfrm>
            <a:off x="1945786" y="3618088"/>
            <a:ext cx="1387912" cy="276999"/>
          </a:xfrm>
          <a:prstGeom prst="rect">
            <a:avLst/>
          </a:prstGeom>
          <a:noFill/>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2"/>
                </a:solidFill>
                <a:effectLst/>
                <a:uLnTx/>
                <a:uFillTx/>
                <a:ea typeface="+mn-ea"/>
                <a:cs typeface="+mn-cs"/>
              </a:rPr>
              <a:t>€132,080,084</a:t>
            </a:r>
          </a:p>
        </p:txBody>
      </p:sp>
      <p:graphicFrame>
        <p:nvGraphicFramePr>
          <p:cNvPr id="33" name="Chart 32">
            <a:extLst>
              <a:ext uri="{FF2B5EF4-FFF2-40B4-BE49-F238E27FC236}">
                <a16:creationId xmlns:a16="http://schemas.microsoft.com/office/drawing/2014/main" id="{5AF5D763-4319-8103-0A40-00A27679684F}"/>
              </a:ext>
            </a:extLst>
          </p:cNvPr>
          <p:cNvGraphicFramePr/>
          <p:nvPr>
            <p:extLst>
              <p:ext uri="{D42A27DB-BD31-4B8C-83A1-F6EECF244321}">
                <p14:modId xmlns:p14="http://schemas.microsoft.com/office/powerpoint/2010/main" val="663973237"/>
              </p:ext>
            </p:extLst>
          </p:nvPr>
        </p:nvGraphicFramePr>
        <p:xfrm>
          <a:off x="6454941" y="2025704"/>
          <a:ext cx="4893011" cy="3645328"/>
        </p:xfrm>
        <a:graphic>
          <a:graphicData uri="http://schemas.openxmlformats.org/drawingml/2006/chart">
            <c:chart xmlns:c="http://schemas.openxmlformats.org/drawingml/2006/chart" xmlns:r="http://schemas.openxmlformats.org/officeDocument/2006/relationships" r:id="rId3"/>
          </a:graphicData>
        </a:graphic>
      </p:graphicFrame>
      <p:sp>
        <p:nvSpPr>
          <p:cNvPr id="34" name="TextBox 33">
            <a:extLst>
              <a:ext uri="{FF2B5EF4-FFF2-40B4-BE49-F238E27FC236}">
                <a16:creationId xmlns:a16="http://schemas.microsoft.com/office/drawing/2014/main" id="{85FCD768-A6EA-B2EB-0D83-E3EF7BC90FE6}"/>
              </a:ext>
            </a:extLst>
          </p:cNvPr>
          <p:cNvSpPr txBox="1"/>
          <p:nvPr/>
        </p:nvSpPr>
        <p:spPr>
          <a:xfrm>
            <a:off x="7698511" y="2372425"/>
            <a:ext cx="1210286" cy="276999"/>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tx2"/>
                </a:solidFill>
                <a:effectLst/>
                <a:uLnTx/>
                <a:uFillTx/>
                <a:ea typeface="+mn-ea"/>
                <a:cs typeface="+mn-cs"/>
              </a:rPr>
              <a:t>€110,600,000</a:t>
            </a:r>
          </a:p>
        </p:txBody>
      </p:sp>
      <p:sp>
        <p:nvSpPr>
          <p:cNvPr id="35" name="TextBox 34">
            <a:extLst>
              <a:ext uri="{FF2B5EF4-FFF2-40B4-BE49-F238E27FC236}">
                <a16:creationId xmlns:a16="http://schemas.microsoft.com/office/drawing/2014/main" id="{68725544-DAF9-ECD9-3474-495E178EA086}"/>
              </a:ext>
            </a:extLst>
          </p:cNvPr>
          <p:cNvSpPr txBox="1"/>
          <p:nvPr/>
        </p:nvSpPr>
        <p:spPr>
          <a:xfrm>
            <a:off x="8908797" y="3157088"/>
            <a:ext cx="1146824" cy="276999"/>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bg2"/>
                </a:solidFill>
                <a:effectLst/>
                <a:uLnTx/>
                <a:uFillTx/>
                <a:ea typeface="+mn-ea"/>
                <a:cs typeface="+mn-cs"/>
              </a:rPr>
              <a:t>€75,200,000</a:t>
            </a:r>
          </a:p>
        </p:txBody>
      </p:sp>
      <p:sp>
        <p:nvSpPr>
          <p:cNvPr id="36" name="TextBox 35">
            <a:extLst>
              <a:ext uri="{FF2B5EF4-FFF2-40B4-BE49-F238E27FC236}">
                <a16:creationId xmlns:a16="http://schemas.microsoft.com/office/drawing/2014/main" id="{5A5DCB53-2290-89A0-A3E1-CC2EA972643B}"/>
              </a:ext>
            </a:extLst>
          </p:cNvPr>
          <p:cNvSpPr txBox="1"/>
          <p:nvPr/>
        </p:nvSpPr>
        <p:spPr>
          <a:xfrm>
            <a:off x="10064329" y="4059156"/>
            <a:ext cx="1146824" cy="276999"/>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chemeClr val="accent2"/>
                </a:solidFill>
                <a:effectLst/>
                <a:uLnTx/>
                <a:uFillTx/>
                <a:ea typeface="+mn-ea"/>
                <a:cs typeface="+mn-cs"/>
              </a:rPr>
              <a:t>€35,400,000</a:t>
            </a:r>
          </a:p>
        </p:txBody>
      </p:sp>
      <p:sp>
        <p:nvSpPr>
          <p:cNvPr id="37" name="TextBox 36">
            <a:extLst>
              <a:ext uri="{FF2B5EF4-FFF2-40B4-BE49-F238E27FC236}">
                <a16:creationId xmlns:a16="http://schemas.microsoft.com/office/drawing/2014/main" id="{69640938-D20D-5A44-2BBA-C0B60CAE6A06}"/>
              </a:ext>
            </a:extLst>
          </p:cNvPr>
          <p:cNvSpPr txBox="1"/>
          <p:nvPr/>
        </p:nvSpPr>
        <p:spPr>
          <a:xfrm>
            <a:off x="7647657" y="5124697"/>
            <a:ext cx="1300647"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Severe asthma </a:t>
            </a:r>
            <a:br>
              <a:rPr kumimoji="0" lang="en-GB" sz="1050" b="1" i="0" u="none" strike="noStrike" kern="1200" cap="none" spc="0" normalizeH="0" baseline="0" noProof="0" dirty="0">
                <a:ln>
                  <a:noFill/>
                </a:ln>
                <a:effectLst/>
                <a:uLnTx/>
                <a:uFillTx/>
                <a:ea typeface="+mn-ea"/>
                <a:cs typeface="+mn-cs"/>
              </a:rPr>
            </a:br>
            <a:r>
              <a:rPr kumimoji="0" lang="en-GB" sz="1050" b="1" i="0" u="none" strike="noStrike" kern="1200" cap="none" spc="0" normalizeH="0" baseline="0" noProof="0" dirty="0">
                <a:ln>
                  <a:noFill/>
                </a:ln>
                <a:effectLst/>
                <a:uLnTx/>
                <a:uFillTx/>
                <a:ea typeface="+mn-ea"/>
                <a:cs typeface="+mn-cs"/>
              </a:rPr>
              <a:t>vs control</a:t>
            </a:r>
            <a:r>
              <a:rPr kumimoji="0" lang="en-GB" sz="1050" b="1" i="0" u="none" strike="noStrike" kern="1200" cap="none" spc="0" normalizeH="0" baseline="30000" noProof="0" dirty="0">
                <a:ln>
                  <a:noFill/>
                </a:ln>
                <a:effectLst/>
                <a:uLnTx/>
                <a:uFillTx/>
                <a:ea typeface="+mn-ea"/>
                <a:cs typeface="+mn-cs"/>
              </a:rPr>
              <a:t>†</a:t>
            </a:r>
          </a:p>
        </p:txBody>
      </p:sp>
      <p:sp>
        <p:nvSpPr>
          <p:cNvPr id="38" name="TextBox 37">
            <a:extLst>
              <a:ext uri="{FF2B5EF4-FFF2-40B4-BE49-F238E27FC236}">
                <a16:creationId xmlns:a16="http://schemas.microsoft.com/office/drawing/2014/main" id="{EDDD5679-3164-A244-AEAD-7BCC695EE1FC}"/>
              </a:ext>
            </a:extLst>
          </p:cNvPr>
          <p:cNvSpPr txBox="1"/>
          <p:nvPr/>
        </p:nvSpPr>
        <p:spPr>
          <a:xfrm>
            <a:off x="8908797" y="5124697"/>
            <a:ext cx="1146824"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Severe asthma vs moderate</a:t>
            </a:r>
            <a:r>
              <a:rPr kumimoji="0" lang="en-GB" sz="1050" b="1" i="0" u="none" strike="noStrike" kern="1200" cap="none" spc="0" normalizeH="0" baseline="30000" noProof="0" dirty="0">
                <a:ln>
                  <a:noFill/>
                </a:ln>
                <a:effectLst/>
                <a:uLnTx/>
                <a:uFillTx/>
                <a:ea typeface="+mn-ea"/>
                <a:cs typeface="+mn-cs"/>
              </a:rPr>
              <a:t>†</a:t>
            </a:r>
            <a:endParaRPr kumimoji="0" lang="en-GB" sz="1050" b="1" i="0" u="none" strike="noStrike" kern="1200" cap="none" spc="0" normalizeH="0" baseline="0" noProof="0" dirty="0">
              <a:ln>
                <a:noFill/>
              </a:ln>
              <a:effectLst/>
              <a:uLnTx/>
              <a:uFillTx/>
              <a:ea typeface="+mn-ea"/>
              <a:cs typeface="+mn-cs"/>
            </a:endParaRPr>
          </a:p>
        </p:txBody>
      </p:sp>
      <p:sp>
        <p:nvSpPr>
          <p:cNvPr id="39" name="TextBox 38">
            <a:extLst>
              <a:ext uri="{FF2B5EF4-FFF2-40B4-BE49-F238E27FC236}">
                <a16:creationId xmlns:a16="http://schemas.microsoft.com/office/drawing/2014/main" id="{31A49C01-0423-1D2A-804B-DDF887EE5002}"/>
              </a:ext>
            </a:extLst>
          </p:cNvPr>
          <p:cNvSpPr txBox="1"/>
          <p:nvPr/>
        </p:nvSpPr>
        <p:spPr>
          <a:xfrm>
            <a:off x="9975584" y="5124697"/>
            <a:ext cx="1402903"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Moderate asthma </a:t>
            </a:r>
            <a:br>
              <a:rPr kumimoji="0" lang="en-GB" sz="1050" b="1" i="0" u="none" strike="noStrike" kern="1200" cap="none" spc="0" normalizeH="0" baseline="0" noProof="0" dirty="0">
                <a:ln>
                  <a:noFill/>
                </a:ln>
                <a:effectLst/>
                <a:uLnTx/>
                <a:uFillTx/>
                <a:ea typeface="+mn-ea"/>
                <a:cs typeface="+mn-cs"/>
              </a:rPr>
            </a:br>
            <a:r>
              <a:rPr kumimoji="0" lang="en-GB" sz="1050" b="1" i="0" u="none" strike="noStrike" kern="1200" cap="none" spc="0" normalizeH="0" baseline="0" noProof="0" dirty="0">
                <a:ln>
                  <a:noFill/>
                </a:ln>
                <a:effectLst/>
                <a:uLnTx/>
                <a:uFillTx/>
                <a:ea typeface="+mn-ea"/>
                <a:cs typeface="+mn-cs"/>
              </a:rPr>
              <a:t>vs control</a:t>
            </a:r>
            <a:r>
              <a:rPr kumimoji="0" lang="en-GB" sz="1050" b="1" i="0" u="none" strike="noStrike" kern="1200" cap="none" spc="0" normalizeH="0" baseline="30000" noProof="0" dirty="0">
                <a:ln>
                  <a:noFill/>
                </a:ln>
                <a:effectLst/>
                <a:uLnTx/>
                <a:uFillTx/>
                <a:ea typeface="+mn-ea"/>
                <a:cs typeface="+mn-cs"/>
              </a:rPr>
              <a:t>†</a:t>
            </a:r>
            <a:endParaRPr kumimoji="0" lang="en-GB" sz="1050" b="1" i="0" u="none" strike="noStrike" kern="1200" cap="none" spc="0" normalizeH="0" baseline="0" noProof="0" dirty="0">
              <a:ln>
                <a:noFill/>
              </a:ln>
              <a:effectLst/>
              <a:uLnTx/>
              <a:uFillTx/>
              <a:ea typeface="+mn-ea"/>
              <a:cs typeface="+mn-cs"/>
            </a:endParaRPr>
          </a:p>
        </p:txBody>
      </p:sp>
      <p:sp>
        <p:nvSpPr>
          <p:cNvPr id="40" name="TextBox 39">
            <a:extLst>
              <a:ext uri="{FF2B5EF4-FFF2-40B4-BE49-F238E27FC236}">
                <a16:creationId xmlns:a16="http://schemas.microsoft.com/office/drawing/2014/main" id="{4DCD123F-46FB-2866-1C89-18B190026608}"/>
              </a:ext>
            </a:extLst>
          </p:cNvPr>
          <p:cNvSpPr txBox="1"/>
          <p:nvPr/>
        </p:nvSpPr>
        <p:spPr>
          <a:xfrm rot="16200000">
            <a:off x="4952126" y="3566878"/>
            <a:ext cx="2801585" cy="307777"/>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uLnTx/>
                <a:uFillTx/>
                <a:ea typeface="+mn-ea"/>
                <a:cs typeface="+mn-cs"/>
              </a:rPr>
              <a:t>Costs (2017 €)*</a:t>
            </a:r>
          </a:p>
        </p:txBody>
      </p:sp>
      <p:sp>
        <p:nvSpPr>
          <p:cNvPr id="41" name="Rectangle: Rounded Corners 40">
            <a:extLst>
              <a:ext uri="{FF2B5EF4-FFF2-40B4-BE49-F238E27FC236}">
                <a16:creationId xmlns:a16="http://schemas.microsoft.com/office/drawing/2014/main" id="{5C98E614-30EA-31EE-3CE7-6CD3C7BFEF5C}"/>
              </a:ext>
            </a:extLst>
          </p:cNvPr>
          <p:cNvSpPr/>
          <p:nvPr/>
        </p:nvSpPr>
        <p:spPr>
          <a:xfrm>
            <a:off x="442913" y="1442603"/>
            <a:ext cx="5481907" cy="415253"/>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ea typeface="+mn-ea"/>
                <a:cs typeface="+mn-cs"/>
              </a:rPr>
              <a:t>Annual OCS-related AE costs at a population level</a:t>
            </a:r>
            <a:r>
              <a:rPr kumimoji="0" lang="en-GB" sz="1400" b="1" i="0" u="none" strike="noStrike" kern="1200" cap="none" spc="0" normalizeH="0" baseline="30000" noProof="0" dirty="0">
                <a:ln>
                  <a:noFill/>
                </a:ln>
                <a:solidFill>
                  <a:prstClr val="white"/>
                </a:solidFill>
                <a:effectLst/>
                <a:uLnTx/>
                <a:uFillTx/>
                <a:ea typeface="+mn-ea"/>
                <a:cs typeface="+mn-cs"/>
              </a:rPr>
              <a:t>1</a:t>
            </a:r>
          </a:p>
        </p:txBody>
      </p:sp>
      <p:sp>
        <p:nvSpPr>
          <p:cNvPr id="42" name="TextBox 41">
            <a:extLst>
              <a:ext uri="{FF2B5EF4-FFF2-40B4-BE49-F238E27FC236}">
                <a16:creationId xmlns:a16="http://schemas.microsoft.com/office/drawing/2014/main" id="{484E9DEA-16D7-305F-FFAD-E6BEAEE33991}"/>
              </a:ext>
            </a:extLst>
          </p:cNvPr>
          <p:cNvSpPr txBox="1"/>
          <p:nvPr/>
        </p:nvSpPr>
        <p:spPr>
          <a:xfrm>
            <a:off x="1945786" y="5173581"/>
            <a:ext cx="1300647" cy="253916"/>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Non-asthma control</a:t>
            </a:r>
          </a:p>
        </p:txBody>
      </p:sp>
      <p:sp>
        <p:nvSpPr>
          <p:cNvPr id="43" name="TextBox 42">
            <a:extLst>
              <a:ext uri="{FF2B5EF4-FFF2-40B4-BE49-F238E27FC236}">
                <a16:creationId xmlns:a16="http://schemas.microsoft.com/office/drawing/2014/main" id="{6CBA6953-C257-77C8-24A2-2DE71419AB92}"/>
              </a:ext>
            </a:extLst>
          </p:cNvPr>
          <p:cNvSpPr txBox="1"/>
          <p:nvPr/>
        </p:nvSpPr>
        <p:spPr>
          <a:xfrm>
            <a:off x="3149176" y="5173581"/>
            <a:ext cx="1146824" cy="415498"/>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Moderate asthma</a:t>
            </a:r>
          </a:p>
        </p:txBody>
      </p:sp>
      <p:sp>
        <p:nvSpPr>
          <p:cNvPr id="44" name="TextBox 43">
            <a:extLst>
              <a:ext uri="{FF2B5EF4-FFF2-40B4-BE49-F238E27FC236}">
                <a16:creationId xmlns:a16="http://schemas.microsoft.com/office/drawing/2014/main" id="{AEF6742B-A8FD-AA4F-5F91-F59AB5F3A90E}"/>
              </a:ext>
            </a:extLst>
          </p:cNvPr>
          <p:cNvSpPr txBox="1"/>
          <p:nvPr/>
        </p:nvSpPr>
        <p:spPr>
          <a:xfrm>
            <a:off x="4215963" y="5173581"/>
            <a:ext cx="1402903" cy="253916"/>
          </a:xfrm>
          <a:prstGeom prst="rect">
            <a:avLst/>
          </a:prstGeom>
          <a:noFill/>
          <a:ln>
            <a:noFill/>
          </a:ln>
        </p:spPr>
        <p:txBody>
          <a:bodyPr wrap="squar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effectLst/>
                <a:uLnTx/>
                <a:uFillTx/>
                <a:ea typeface="+mn-ea"/>
                <a:cs typeface="+mn-cs"/>
              </a:rPr>
              <a:t>Severe asthma </a:t>
            </a:r>
          </a:p>
        </p:txBody>
      </p:sp>
      <p:sp>
        <p:nvSpPr>
          <p:cNvPr id="45" name="TextBox 44">
            <a:extLst>
              <a:ext uri="{FF2B5EF4-FFF2-40B4-BE49-F238E27FC236}">
                <a16:creationId xmlns:a16="http://schemas.microsoft.com/office/drawing/2014/main" id="{9E5E52D5-C89A-A7EA-9903-0A6FF5F77B0C}"/>
              </a:ext>
            </a:extLst>
          </p:cNvPr>
          <p:cNvSpPr txBox="1"/>
          <p:nvPr/>
        </p:nvSpPr>
        <p:spPr>
          <a:xfrm>
            <a:off x="4567228" y="2855877"/>
            <a:ext cx="9020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solidFill>
                  <a:prstClr val="white"/>
                </a:solidFill>
                <a:effectLst/>
                <a:uLnTx/>
                <a:uFillTx/>
                <a:ea typeface="+mn-ea"/>
                <a:cs typeface="+mn-cs"/>
              </a:rPr>
              <a:t>n=808</a:t>
            </a:r>
          </a:p>
        </p:txBody>
      </p:sp>
      <p:sp>
        <p:nvSpPr>
          <p:cNvPr id="46" name="TextBox 45">
            <a:extLst>
              <a:ext uri="{FF2B5EF4-FFF2-40B4-BE49-F238E27FC236}">
                <a16:creationId xmlns:a16="http://schemas.microsoft.com/office/drawing/2014/main" id="{A4CE30A0-49D6-2C7D-7295-301BBE20940D}"/>
              </a:ext>
            </a:extLst>
          </p:cNvPr>
          <p:cNvSpPr txBox="1"/>
          <p:nvPr/>
        </p:nvSpPr>
        <p:spPr>
          <a:xfrm>
            <a:off x="3333699" y="3547148"/>
            <a:ext cx="962302"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chemeClr val="bg1"/>
                </a:solidFill>
                <a:effectLst/>
                <a:uLnTx/>
                <a:uFillTx/>
                <a:ea typeface="+mn-ea"/>
                <a:cs typeface="+mn-cs"/>
              </a:rPr>
              <a:t>n=3,975</a:t>
            </a:r>
          </a:p>
        </p:txBody>
      </p:sp>
      <p:sp>
        <p:nvSpPr>
          <p:cNvPr id="47" name="TextBox 46">
            <a:extLst>
              <a:ext uri="{FF2B5EF4-FFF2-40B4-BE49-F238E27FC236}">
                <a16:creationId xmlns:a16="http://schemas.microsoft.com/office/drawing/2014/main" id="{641A2E23-4399-6D6D-BE2F-3D6B2B70BE44}"/>
              </a:ext>
            </a:extLst>
          </p:cNvPr>
          <p:cNvSpPr txBox="1"/>
          <p:nvPr/>
        </p:nvSpPr>
        <p:spPr>
          <a:xfrm>
            <a:off x="2172929" y="3880485"/>
            <a:ext cx="91440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ea typeface="+mn-ea"/>
                <a:cs typeface="+mn-cs"/>
              </a:rPr>
              <a:t>n=2,412</a:t>
            </a:r>
          </a:p>
        </p:txBody>
      </p:sp>
      <p:sp>
        <p:nvSpPr>
          <p:cNvPr id="48" name="TextBox 47">
            <a:extLst>
              <a:ext uri="{FF2B5EF4-FFF2-40B4-BE49-F238E27FC236}">
                <a16:creationId xmlns:a16="http://schemas.microsoft.com/office/drawing/2014/main" id="{FC7E70B4-ECA8-9091-1B69-1ED1C92F38C5}"/>
              </a:ext>
            </a:extLst>
          </p:cNvPr>
          <p:cNvSpPr txBox="1"/>
          <p:nvPr/>
        </p:nvSpPr>
        <p:spPr>
          <a:xfrm>
            <a:off x="7796981" y="2659929"/>
            <a:ext cx="94853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rPr>
              <a:t>n=</a:t>
            </a:r>
            <a:r>
              <a:rPr lang="en-GB" sz="1200" b="1" dirty="0">
                <a:solidFill>
                  <a:prstClr val="white"/>
                </a:solidFill>
              </a:rPr>
              <a:t>3,220</a:t>
            </a:r>
            <a:endParaRPr kumimoji="0" lang="en-GB" sz="1200" b="1" i="0" u="none" strike="noStrike" kern="1200" cap="none" spc="0" normalizeH="0" baseline="0" noProof="0" dirty="0">
              <a:ln>
                <a:noFill/>
              </a:ln>
              <a:solidFill>
                <a:prstClr val="white"/>
              </a:solidFill>
              <a:effectLst/>
              <a:uLnTx/>
              <a:uFillTx/>
            </a:endParaRPr>
          </a:p>
        </p:txBody>
      </p:sp>
      <p:sp>
        <p:nvSpPr>
          <p:cNvPr id="49" name="TextBox 48">
            <a:extLst>
              <a:ext uri="{FF2B5EF4-FFF2-40B4-BE49-F238E27FC236}">
                <a16:creationId xmlns:a16="http://schemas.microsoft.com/office/drawing/2014/main" id="{95AE6FB6-48DA-4D06-775A-EE25E0CB0465}"/>
              </a:ext>
            </a:extLst>
          </p:cNvPr>
          <p:cNvSpPr txBox="1"/>
          <p:nvPr/>
        </p:nvSpPr>
        <p:spPr>
          <a:xfrm>
            <a:off x="10176387" y="4337514"/>
            <a:ext cx="93406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white"/>
                </a:solidFill>
                <a:effectLst/>
                <a:uLnTx/>
                <a:uFillTx/>
                <a:ea typeface="+mn-ea"/>
                <a:cs typeface="+mn-cs"/>
              </a:rPr>
              <a:t>n=6,387</a:t>
            </a:r>
          </a:p>
        </p:txBody>
      </p:sp>
      <p:sp>
        <p:nvSpPr>
          <p:cNvPr id="50" name="TextBox 49">
            <a:extLst>
              <a:ext uri="{FF2B5EF4-FFF2-40B4-BE49-F238E27FC236}">
                <a16:creationId xmlns:a16="http://schemas.microsoft.com/office/drawing/2014/main" id="{0274283E-9BE1-E212-FC86-F95595A0AD03}"/>
              </a:ext>
            </a:extLst>
          </p:cNvPr>
          <p:cNvSpPr txBox="1"/>
          <p:nvPr/>
        </p:nvSpPr>
        <p:spPr>
          <a:xfrm>
            <a:off x="8996516" y="3443767"/>
            <a:ext cx="934066"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rPr>
              <a:t>n=4,783</a:t>
            </a:r>
            <a:endParaRPr kumimoji="0" lang="en-GB" sz="1200" b="1" i="0" u="none" strike="noStrike" kern="1200" cap="none" spc="0" normalizeH="0" baseline="0" noProof="0" dirty="0">
              <a:ln>
                <a:noFill/>
              </a:ln>
              <a:solidFill>
                <a:schemeClr val="bg1"/>
              </a:solidFill>
              <a:effectLst/>
              <a:uLnTx/>
              <a:uFillTx/>
            </a:endParaRPr>
          </a:p>
        </p:txBody>
      </p:sp>
      <p:sp>
        <p:nvSpPr>
          <p:cNvPr id="51" name="Footer Placeholder 2">
            <a:extLst>
              <a:ext uri="{FF2B5EF4-FFF2-40B4-BE49-F238E27FC236}">
                <a16:creationId xmlns:a16="http://schemas.microsoft.com/office/drawing/2014/main" id="{7D79B1AC-CE83-EF17-CE43-68890FAFF709}"/>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*In 2017, the annualised exchange rate between the British pound and Euro was 1.141317.</a:t>
            </a:r>
            <a:r>
              <a:rPr kumimoji="0" lang="en-GB" b="0" i="0" u="none" strike="noStrike" kern="1200" cap="none" spc="20" normalizeH="0" baseline="30000" noProof="0" dirty="0">
                <a:ln>
                  <a:noFill/>
                </a:ln>
                <a:solidFill>
                  <a:srgbClr val="656665"/>
                </a:solidFill>
                <a:effectLst/>
                <a:uLnTx/>
                <a:uFillTx/>
                <a:latin typeface="Calibri"/>
                <a:ea typeface="+mn-ea"/>
                <a:cs typeface="+mn-cs"/>
              </a:rPr>
              <a:t>2</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†As these are incremental costs based on comparisons between two groups, n-values are not provided on this figure, but values for the individual groups in question can be seen on the figure to the left Epidemiological data from 199,980 patients with severe asthma in Italy.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OCS, oral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a:t>
            </a:r>
            <a:r>
              <a:rPr kumimoji="0" lang="en-GB"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 2. OFX. Year average rates (2022). Available from: https://www.ofx.com/en-gb/forex-news/historical-exchange-rates/yearly-average-rates/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(Accessed May 2024).</a:t>
            </a:r>
          </a:p>
        </p:txBody>
      </p:sp>
      <p:sp>
        <p:nvSpPr>
          <p:cNvPr id="52" name="Rectangle: Top Corners Rounded 51">
            <a:extLst>
              <a:ext uri="{FF2B5EF4-FFF2-40B4-BE49-F238E27FC236}">
                <a16:creationId xmlns:a16="http://schemas.microsoft.com/office/drawing/2014/main" id="{3629BCC5-DC96-C271-31EF-D71CB6121DC5}"/>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02 </a:t>
            </a:r>
            <a:r>
              <a:rPr lang="en-GB" sz="1300" dirty="0">
                <a:solidFill>
                  <a:prstClr val="white"/>
                </a:solidFill>
                <a:latin typeface="Arial"/>
              </a:rPr>
              <a:t>Economic</a:t>
            </a:r>
            <a:r>
              <a:rPr kumimoji="0" lang="en-GB" sz="1300" b="0" i="0" u="none" strike="noStrike" kern="1200" cap="none" spc="0" normalizeH="0" baseline="0" noProof="0" dirty="0">
                <a:ln>
                  <a:noFill/>
                </a:ln>
                <a:solidFill>
                  <a:prstClr val="white"/>
                </a:solidFill>
                <a:effectLst/>
                <a:uLnTx/>
                <a:uFillTx/>
                <a:latin typeface="Arial"/>
                <a:ea typeface="+mn-ea"/>
                <a:cs typeface="+mn-cs"/>
              </a:rPr>
              <a:t> burden</a:t>
            </a:r>
          </a:p>
        </p:txBody>
      </p:sp>
      <p:sp>
        <p:nvSpPr>
          <p:cNvPr id="53" name="Slide Number Placeholder 25">
            <a:extLst>
              <a:ext uri="{FF2B5EF4-FFF2-40B4-BE49-F238E27FC236}">
                <a16:creationId xmlns:a16="http://schemas.microsoft.com/office/drawing/2014/main" id="{F47FFB2A-E07C-E6D6-94BB-3DCC524E7F37}"/>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376993E2-2229-51C2-1408-FE5979A0FFD7}"/>
              </a:ext>
            </a:extLst>
          </p:cNvPr>
          <p:cNvSpPr txBox="1"/>
          <p:nvPr/>
        </p:nvSpPr>
        <p:spPr>
          <a:xfrm>
            <a:off x="10141020" y="5574082"/>
            <a:ext cx="2026517" cy="246221"/>
          </a:xfrm>
          <a:prstGeom prst="rect">
            <a:avLst/>
          </a:prstGeom>
          <a:noFill/>
        </p:spPr>
        <p:txBody>
          <a:bodyPr wrap="none" rtlCol="0">
            <a:spAutoFit/>
          </a:bodyPr>
          <a:lstStyle/>
          <a:p>
            <a:r>
              <a:rPr lang="en-GB" sz="1000" dirty="0"/>
              <a:t>Adapted from </a:t>
            </a:r>
            <a:r>
              <a:rPr lang="en-GB" sz="1000" dirty="0" err="1"/>
              <a:t>Canonica</a:t>
            </a:r>
            <a:r>
              <a:rPr lang="en-GB" sz="1000" dirty="0"/>
              <a:t>, et al. 2019</a:t>
            </a:r>
          </a:p>
        </p:txBody>
      </p:sp>
    </p:spTree>
    <p:extLst>
      <p:ext uri="{BB962C8B-B14F-4D97-AF65-F5344CB8AC3E}">
        <p14:creationId xmlns:p14="http://schemas.microsoft.com/office/powerpoint/2010/main" val="36385387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BF96D0-1F12-615F-CBB4-52E6B8ED14C5}"/>
              </a:ext>
            </a:extLst>
          </p:cNvPr>
          <p:cNvSpPr>
            <a:spLocks noGrp="1"/>
          </p:cNvSpPr>
          <p:nvPr>
            <p:ph type="title"/>
          </p:nvPr>
        </p:nvSpPr>
        <p:spPr/>
        <p:txBody>
          <a:bodyPr/>
          <a:lstStyle/>
          <a:p>
            <a:r>
              <a:rPr lang="en-GB"/>
              <a:t>Use of SCS is associated with reduced </a:t>
            </a:r>
            <a:r>
              <a:rPr lang="en-GB" err="1"/>
              <a:t>HRQoL</a:t>
            </a:r>
            <a:endParaRPr lang="en-GB"/>
          </a:p>
        </p:txBody>
      </p:sp>
      <p:sp>
        <p:nvSpPr>
          <p:cNvPr id="4" name="Rectangle: Rounded Corners 3">
            <a:extLst>
              <a:ext uri="{FF2B5EF4-FFF2-40B4-BE49-F238E27FC236}">
                <a16:creationId xmlns:a16="http://schemas.microsoft.com/office/drawing/2014/main" id="{C02D4152-D45F-B50C-B893-60DF059AF66E}"/>
              </a:ext>
            </a:extLst>
          </p:cNvPr>
          <p:cNvSpPr/>
          <p:nvPr/>
        </p:nvSpPr>
        <p:spPr>
          <a:xfrm>
            <a:off x="772435" y="1579596"/>
            <a:ext cx="7568395" cy="434818"/>
          </a:xfrm>
          <a:prstGeom prst="roundRect">
            <a:avLst>
              <a:gd name="adj" fmla="val 30106"/>
            </a:avLst>
          </a:prstGeom>
          <a:solidFill>
            <a:schemeClr val="tx2"/>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i="0" u="none" strike="noStrike" kern="1200" cap="none" spc="0" normalizeH="0" baseline="0" noProof="0" err="1">
                <a:ln>
                  <a:noFill/>
                </a:ln>
                <a:solidFill>
                  <a:prstClr val="white"/>
                </a:solidFill>
                <a:effectLst/>
                <a:uLnTx/>
                <a:uFillTx/>
                <a:ea typeface="+mn-ea"/>
                <a:cs typeface="+mn-cs"/>
              </a:rPr>
              <a:t>HRQoL</a:t>
            </a:r>
            <a:r>
              <a:rPr kumimoji="0" lang="en-GB" sz="1600" i="0" u="none" strike="noStrike" kern="1200" cap="none" spc="0" normalizeH="0" baseline="0" noProof="0">
                <a:ln>
                  <a:noFill/>
                </a:ln>
                <a:solidFill>
                  <a:prstClr val="white"/>
                </a:solidFill>
                <a:effectLst/>
                <a:uLnTx/>
                <a:uFillTx/>
                <a:ea typeface="+mn-ea"/>
                <a:cs typeface="+mn-cs"/>
              </a:rPr>
              <a:t> with SCS,* compared with no SCS, by number of annual prescriptions</a:t>
            </a:r>
            <a:r>
              <a:rPr kumimoji="0" lang="en-GB" sz="1600" i="0" u="none" strike="noStrike" kern="1200" cap="none" spc="0" normalizeH="0" baseline="30000" noProof="0">
                <a:ln>
                  <a:noFill/>
                </a:ln>
                <a:solidFill>
                  <a:prstClr val="white"/>
                </a:solidFill>
                <a:effectLst/>
                <a:uLnTx/>
                <a:uFillTx/>
                <a:ea typeface="+mn-ea"/>
                <a:cs typeface="+mn-cs"/>
              </a:rPr>
              <a:t>1</a:t>
            </a:r>
          </a:p>
        </p:txBody>
      </p:sp>
      <p:graphicFrame>
        <p:nvGraphicFramePr>
          <p:cNvPr id="5" name="Content Placeholder 3">
            <a:extLst>
              <a:ext uri="{FF2B5EF4-FFF2-40B4-BE49-F238E27FC236}">
                <a16:creationId xmlns:a16="http://schemas.microsoft.com/office/drawing/2014/main" id="{6724BB66-7FFE-28F0-33A4-6167039E71FB}"/>
              </a:ext>
            </a:extLst>
          </p:cNvPr>
          <p:cNvGraphicFramePr>
            <a:graphicFrameLocks/>
          </p:cNvGraphicFramePr>
          <p:nvPr>
            <p:extLst>
              <p:ext uri="{D42A27DB-BD31-4B8C-83A1-F6EECF244321}">
                <p14:modId xmlns:p14="http://schemas.microsoft.com/office/powerpoint/2010/main" val="3119057158"/>
              </p:ext>
            </p:extLst>
          </p:nvPr>
        </p:nvGraphicFramePr>
        <p:xfrm>
          <a:off x="442913" y="2040611"/>
          <a:ext cx="6572910" cy="3536943"/>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a:extLst>
              <a:ext uri="{FF2B5EF4-FFF2-40B4-BE49-F238E27FC236}">
                <a16:creationId xmlns:a16="http://schemas.microsoft.com/office/drawing/2014/main" id="{581A2BC9-73C5-896B-74B8-21EF892478D5}"/>
              </a:ext>
            </a:extLst>
          </p:cNvPr>
          <p:cNvSpPr txBox="1"/>
          <p:nvPr/>
        </p:nvSpPr>
        <p:spPr>
          <a:xfrm rot="16200000">
            <a:off x="-534694" y="3844120"/>
            <a:ext cx="2726448" cy="338524"/>
          </a:xfrm>
          <a:prstGeom prst="rect">
            <a:avLst/>
          </a:prstGeom>
          <a:noFill/>
        </p:spPr>
        <p:txBody>
          <a:bodyPr wrap="square" lIns="121888" tIns="60945" rIns="121888" bIns="60945" rtlCol="0">
            <a:spAutoFit/>
          </a:bodyPr>
          <a:lstStyle/>
          <a:p>
            <a:pPr marL="0" marR="0" lvl="0" indent="0" algn="ctr" defTabSz="1216080" rtl="0" eaLnBrk="1" fontAlgn="auto" latinLnBrk="0" hangingPunct="1">
              <a:lnSpc>
                <a:spcPct val="100000"/>
              </a:lnSpc>
              <a:spcBef>
                <a:spcPts val="0"/>
              </a:spcBef>
              <a:spcAft>
                <a:spcPts val="0"/>
              </a:spcAft>
              <a:buClrTx/>
              <a:buSzTx/>
              <a:buFontTx/>
              <a:buNone/>
              <a:tabLst/>
              <a:defRPr/>
            </a:pPr>
            <a:r>
              <a:rPr kumimoji="0" lang="en-GB" sz="1400" b="1" i="0" u="none" strike="noStrike" kern="0" cap="none" spc="0" normalizeH="0" baseline="0" noProof="0">
                <a:ln>
                  <a:noFill/>
                </a:ln>
                <a:effectLst/>
                <a:uLnTx/>
                <a:uFillTx/>
                <a:ea typeface="+mn-ea"/>
                <a:cs typeface="Arial"/>
              </a:rPr>
              <a:t>Coefficient</a:t>
            </a:r>
          </a:p>
        </p:txBody>
      </p:sp>
      <p:cxnSp>
        <p:nvCxnSpPr>
          <p:cNvPr id="7" name="Straight Connector 6">
            <a:extLst>
              <a:ext uri="{FF2B5EF4-FFF2-40B4-BE49-F238E27FC236}">
                <a16:creationId xmlns:a16="http://schemas.microsoft.com/office/drawing/2014/main" id="{D5D2BA3B-08BE-D188-249D-CAB7C6CDAB30}"/>
              </a:ext>
            </a:extLst>
          </p:cNvPr>
          <p:cNvCxnSpPr>
            <a:cxnSpLocks/>
          </p:cNvCxnSpPr>
          <p:nvPr/>
        </p:nvCxnSpPr>
        <p:spPr>
          <a:xfrm>
            <a:off x="8340830" y="2533314"/>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8" name="Rectangle: Rounded Corners 7">
            <a:extLst>
              <a:ext uri="{FF2B5EF4-FFF2-40B4-BE49-F238E27FC236}">
                <a16:creationId xmlns:a16="http://schemas.microsoft.com/office/drawing/2014/main" id="{E77DABCA-76A7-E4FA-526B-9EA07F443F76}"/>
              </a:ext>
            </a:extLst>
          </p:cNvPr>
          <p:cNvSpPr/>
          <p:nvPr/>
        </p:nvSpPr>
        <p:spPr bwMode="auto">
          <a:xfrm rot="10800000">
            <a:off x="8340830" y="2541163"/>
            <a:ext cx="3084806" cy="2893632"/>
          </a:xfrm>
          <a:prstGeom prst="roundRect">
            <a:avLst>
              <a:gd name="adj" fmla="val 0"/>
            </a:avLst>
          </a:prstGeom>
          <a:solidFill>
            <a:schemeClr val="bg2">
              <a:lumMod val="20000"/>
              <a:lumOff val="80000"/>
              <a:alpha val="20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a:ln>
                <a:noFill/>
              </a:ln>
              <a:solidFill>
                <a:srgbClr val="44546A"/>
              </a:solidFill>
              <a:effectLst/>
              <a:uLnTx/>
              <a:uFillTx/>
              <a:ea typeface="+mn-ea"/>
              <a:cs typeface="+mn-cs"/>
            </a:endParaRPr>
          </a:p>
        </p:txBody>
      </p:sp>
      <p:sp>
        <p:nvSpPr>
          <p:cNvPr id="9" name="TextBox 8">
            <a:extLst>
              <a:ext uri="{FF2B5EF4-FFF2-40B4-BE49-F238E27FC236}">
                <a16:creationId xmlns:a16="http://schemas.microsoft.com/office/drawing/2014/main" id="{B992E2AB-7623-5EBE-C5B8-CB8CB973ACEA}"/>
              </a:ext>
            </a:extLst>
          </p:cNvPr>
          <p:cNvSpPr txBox="1"/>
          <p:nvPr/>
        </p:nvSpPr>
        <p:spPr>
          <a:xfrm>
            <a:off x="8428722" y="3188665"/>
            <a:ext cx="2896765" cy="1919363"/>
          </a:xfrm>
          <a:prstGeom prst="roundRect">
            <a:avLst>
              <a:gd name="adj" fmla="val 0"/>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spAutoFit/>
          </a:bodyPr>
          <a:lstStyle/>
          <a:p>
            <a:pPr marL="0" marR="0" lvl="0" indent="0" algn="ctr" defTabSz="609585" rtl="0" eaLnBrk="1" fontAlgn="auto" latinLnBrk="0" hangingPunct="1">
              <a:lnSpc>
                <a:spcPct val="100000"/>
              </a:lnSpc>
              <a:spcBef>
                <a:spcPts val="400"/>
              </a:spcBef>
              <a:spcAft>
                <a:spcPts val="400"/>
              </a:spcAft>
              <a:buClr>
                <a:srgbClr val="F0AB00"/>
              </a:buClr>
              <a:buSzTx/>
              <a:buFontTx/>
              <a:buNone/>
              <a:tabLst/>
              <a:defRPr/>
            </a:pPr>
            <a:r>
              <a:rPr kumimoji="0" lang="en-GB" sz="2000" b="0" i="0" u="none" strike="noStrike" kern="1200" cap="none" spc="0" normalizeH="0" baseline="0" noProof="0" dirty="0">
                <a:ln>
                  <a:noFill/>
                </a:ln>
                <a:solidFill>
                  <a:schemeClr val="tx1"/>
                </a:solidFill>
                <a:effectLst/>
                <a:uLnTx/>
                <a:uFillTx/>
                <a:ea typeface="Calibri" panose="020F0502020204030204" pitchFamily="34" charset="0"/>
                <a:cs typeface="+mn-cs"/>
              </a:rPr>
              <a:t>The </a:t>
            </a:r>
            <a:r>
              <a:rPr kumimoji="0" lang="en-GB" sz="2000" b="1" i="0" u="none" strike="noStrike" kern="1200" cap="none" spc="0" normalizeH="0" baseline="0" noProof="0" dirty="0">
                <a:ln>
                  <a:noFill/>
                </a:ln>
                <a:solidFill>
                  <a:schemeClr val="tx1"/>
                </a:solidFill>
                <a:effectLst/>
                <a:uLnTx/>
                <a:uFillTx/>
                <a:ea typeface="Calibri" panose="020F0502020204030204" pitchFamily="34" charset="0"/>
                <a:cs typeface="+mn-cs"/>
              </a:rPr>
              <a:t>true burden of OCS on </a:t>
            </a:r>
            <a:r>
              <a:rPr kumimoji="0" lang="en-GB" sz="2000" b="1" i="0" u="none" strike="noStrike" kern="1200" cap="none" spc="0" normalizeH="0" baseline="0" noProof="0" dirty="0" err="1">
                <a:ln>
                  <a:noFill/>
                </a:ln>
                <a:solidFill>
                  <a:schemeClr val="tx1"/>
                </a:solidFill>
                <a:effectLst/>
                <a:uLnTx/>
                <a:uFillTx/>
                <a:ea typeface="Calibri" panose="020F0502020204030204" pitchFamily="34" charset="0"/>
                <a:cs typeface="+mn-cs"/>
              </a:rPr>
              <a:t>HRQoL</a:t>
            </a:r>
            <a:r>
              <a:rPr kumimoji="0" lang="en-GB" sz="2000" b="1" i="0" u="none" strike="noStrike" kern="1200" cap="none" spc="0" normalizeH="0" baseline="0" noProof="0" dirty="0">
                <a:ln>
                  <a:noFill/>
                </a:ln>
                <a:solidFill>
                  <a:schemeClr val="tx1"/>
                </a:solidFill>
                <a:effectLst/>
                <a:uLnTx/>
                <a:uFillTx/>
                <a:ea typeface="Calibri" panose="020F0502020204030204" pitchFamily="34" charset="0"/>
                <a:cs typeface="+mn-cs"/>
              </a:rPr>
              <a:t> is not well understood in policy and practice </a:t>
            </a:r>
            <a:r>
              <a:rPr kumimoji="0" lang="en-GB" sz="2000" b="0" i="0" u="none" strike="noStrike" kern="1200" cap="none" spc="0" normalizeH="0" baseline="0" noProof="0" dirty="0">
                <a:ln>
                  <a:noFill/>
                </a:ln>
                <a:solidFill>
                  <a:schemeClr val="tx1"/>
                </a:solidFill>
                <a:effectLst/>
                <a:uLnTx/>
                <a:uFillTx/>
                <a:ea typeface="Calibri" panose="020F0502020204030204" pitchFamily="34" charset="0"/>
                <a:cs typeface="+mn-cs"/>
              </a:rPr>
              <a:t>because it is not assessed in outcome studies</a:t>
            </a:r>
            <a:r>
              <a:rPr kumimoji="0" lang="en-GB" sz="2000" b="0" i="0" u="none" strike="noStrike" kern="1200" cap="none" spc="0" normalizeH="0" baseline="30000" noProof="0" dirty="0">
                <a:ln>
                  <a:noFill/>
                </a:ln>
                <a:solidFill>
                  <a:schemeClr val="tx1"/>
                </a:solidFill>
                <a:effectLst/>
                <a:uLnTx/>
                <a:uFillTx/>
                <a:ea typeface="Calibri" panose="020F0502020204030204" pitchFamily="34" charset="0"/>
                <a:cs typeface="+mn-cs"/>
              </a:rPr>
              <a:t>2</a:t>
            </a:r>
            <a:endParaRPr kumimoji="0" lang="en-GB" sz="2000" b="0" i="0" u="none" strike="noStrike" kern="1200" cap="none" spc="0" normalizeH="0" baseline="0" noProof="0" dirty="0">
              <a:ln>
                <a:noFill/>
              </a:ln>
              <a:solidFill>
                <a:schemeClr val="tx1"/>
              </a:solidFill>
              <a:effectLst/>
              <a:uLnTx/>
              <a:uFillTx/>
              <a:cs typeface="+mn-cs"/>
            </a:endParaRPr>
          </a:p>
        </p:txBody>
      </p:sp>
      <p:grpSp>
        <p:nvGrpSpPr>
          <p:cNvPr id="10" name="Group 9">
            <a:extLst>
              <a:ext uri="{FF2B5EF4-FFF2-40B4-BE49-F238E27FC236}">
                <a16:creationId xmlns:a16="http://schemas.microsoft.com/office/drawing/2014/main" id="{418C1A92-2A99-ACAE-1CE7-243806964854}"/>
              </a:ext>
            </a:extLst>
          </p:cNvPr>
          <p:cNvGrpSpPr/>
          <p:nvPr/>
        </p:nvGrpSpPr>
        <p:grpSpPr>
          <a:xfrm>
            <a:off x="9240036" y="1251018"/>
            <a:ext cx="1286394" cy="1286394"/>
            <a:chOff x="9905788" y="1251018"/>
            <a:chExt cx="1286394" cy="1286394"/>
          </a:xfrm>
        </p:grpSpPr>
        <p:sp>
          <p:nvSpPr>
            <p:cNvPr id="11" name="Teardrop 10">
              <a:extLst>
                <a:ext uri="{FF2B5EF4-FFF2-40B4-BE49-F238E27FC236}">
                  <a16:creationId xmlns:a16="http://schemas.microsoft.com/office/drawing/2014/main" id="{207511A5-7C7D-5518-4852-F7ABA6A5C7A1}"/>
                </a:ext>
              </a:extLst>
            </p:cNvPr>
            <p:cNvSpPr/>
            <p:nvPr/>
          </p:nvSpPr>
          <p:spPr>
            <a:xfrm rot="8100000">
              <a:off x="9905788" y="1251018"/>
              <a:ext cx="1286394" cy="1286394"/>
            </a:xfrm>
            <a:prstGeom prst="teardrop">
              <a:avLst/>
            </a:prstGeom>
            <a:solidFill>
              <a:schemeClr val="bg1"/>
            </a:solidFill>
            <a:ln w="127000" cap="rnd" cmpd="sng" algn="ctr">
              <a:solidFill>
                <a:schemeClr val="bg1">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sp>
          <p:nvSpPr>
            <p:cNvPr id="12" name="Teardrop 11">
              <a:extLst>
                <a:ext uri="{FF2B5EF4-FFF2-40B4-BE49-F238E27FC236}">
                  <a16:creationId xmlns:a16="http://schemas.microsoft.com/office/drawing/2014/main" id="{B18DC566-9E9F-E354-3445-50D6FC379532}"/>
                </a:ext>
              </a:extLst>
            </p:cNvPr>
            <p:cNvSpPr/>
            <p:nvPr/>
          </p:nvSpPr>
          <p:spPr>
            <a:xfrm rot="8100000">
              <a:off x="10037190" y="1414574"/>
              <a:ext cx="1023591" cy="1023591"/>
            </a:xfrm>
            <a:prstGeom prst="teardrop">
              <a:avLst/>
            </a:prstGeom>
            <a:solidFill>
              <a:schemeClr val="accent2"/>
            </a:solidFill>
            <a:ln w="127000" cap="rnd" cmpd="sng" algn="ctr">
              <a:solidFill>
                <a:schemeClr val="accent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cxnSp>
        <p:nvCxnSpPr>
          <p:cNvPr id="13" name="Straight Connector 12">
            <a:extLst>
              <a:ext uri="{FF2B5EF4-FFF2-40B4-BE49-F238E27FC236}">
                <a16:creationId xmlns:a16="http://schemas.microsoft.com/office/drawing/2014/main" id="{05F8EE82-2E05-74D6-425C-D12A44EAC7E2}"/>
              </a:ext>
            </a:extLst>
          </p:cNvPr>
          <p:cNvCxnSpPr>
            <a:cxnSpLocks/>
          </p:cNvCxnSpPr>
          <p:nvPr/>
        </p:nvCxnSpPr>
        <p:spPr>
          <a:xfrm>
            <a:off x="8340830" y="5428914"/>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Graphic 13">
            <a:extLst>
              <a:ext uri="{FF2B5EF4-FFF2-40B4-BE49-F238E27FC236}">
                <a16:creationId xmlns:a16="http://schemas.microsoft.com/office/drawing/2014/main" id="{B6C22C50-C1FE-FD7B-A4A5-A5286D2BB79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54617" y="1625820"/>
            <a:ext cx="644977" cy="644977"/>
          </a:xfrm>
          <a:prstGeom prst="rect">
            <a:avLst/>
          </a:prstGeom>
        </p:spPr>
      </p:pic>
      <p:sp>
        <p:nvSpPr>
          <p:cNvPr id="15" name="TextBox 14">
            <a:extLst>
              <a:ext uri="{FF2B5EF4-FFF2-40B4-BE49-F238E27FC236}">
                <a16:creationId xmlns:a16="http://schemas.microsoft.com/office/drawing/2014/main" id="{E7B7CCCE-4691-7ABE-BE6C-A74AA58977B8}"/>
              </a:ext>
            </a:extLst>
          </p:cNvPr>
          <p:cNvSpPr txBox="1"/>
          <p:nvPr/>
        </p:nvSpPr>
        <p:spPr>
          <a:xfrm>
            <a:off x="6367997" y="2363271"/>
            <a:ext cx="922352" cy="215444"/>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30000" noProof="0">
                <a:ln>
                  <a:noFill/>
                </a:ln>
                <a:effectLst/>
                <a:uLnTx/>
                <a:uFillTx/>
                <a:ea typeface="+mn-ea"/>
                <a:cs typeface="Arial" panose="020B0604020202020204" pitchFamily="34" charset="0"/>
              </a:rPr>
              <a:t>†</a:t>
            </a:r>
            <a:endParaRPr kumimoji="0" lang="en-GB" sz="1200" b="0" i="0" u="none" strike="noStrike" kern="1200" cap="none" spc="0" normalizeH="0" baseline="30000" noProof="0">
              <a:ln>
                <a:noFill/>
              </a:ln>
              <a:effectLst/>
              <a:uLnTx/>
              <a:uFillTx/>
              <a:ea typeface="+mn-ea"/>
            </a:endParaRPr>
          </a:p>
        </p:txBody>
      </p:sp>
      <p:sp>
        <p:nvSpPr>
          <p:cNvPr id="16" name="TextBox 15">
            <a:extLst>
              <a:ext uri="{FF2B5EF4-FFF2-40B4-BE49-F238E27FC236}">
                <a16:creationId xmlns:a16="http://schemas.microsoft.com/office/drawing/2014/main" id="{846965A4-4D11-438D-7B3E-51909E90E5F4}"/>
              </a:ext>
            </a:extLst>
          </p:cNvPr>
          <p:cNvSpPr txBox="1"/>
          <p:nvPr/>
        </p:nvSpPr>
        <p:spPr>
          <a:xfrm>
            <a:off x="885533" y="2803833"/>
            <a:ext cx="657225" cy="276999"/>
          </a:xfrm>
          <a:prstGeom prst="rect">
            <a:avLst/>
          </a:prstGeom>
          <a:solidFill>
            <a:schemeClr val="bg1"/>
          </a:solidFill>
          <a:ln>
            <a:solidFill>
              <a:schemeClr val="bg1"/>
            </a:solidFill>
          </a:ln>
        </p:spPr>
        <p:txBody>
          <a:bodyPr wrap="square" rIns="0" rtlCol="0">
            <a:spAutoFit/>
          </a:bodyPr>
          <a:lstStyle/>
          <a:p>
            <a:pPr algn="r"/>
            <a:r>
              <a:rPr lang="en-US" sz="1200"/>
              <a:t>−0.010</a:t>
            </a:r>
          </a:p>
        </p:txBody>
      </p:sp>
      <p:sp>
        <p:nvSpPr>
          <p:cNvPr id="17" name="TextBox 16">
            <a:extLst>
              <a:ext uri="{FF2B5EF4-FFF2-40B4-BE49-F238E27FC236}">
                <a16:creationId xmlns:a16="http://schemas.microsoft.com/office/drawing/2014/main" id="{D86E32F1-1489-7B8D-9ADE-980C05B52932}"/>
              </a:ext>
            </a:extLst>
          </p:cNvPr>
          <p:cNvSpPr txBox="1"/>
          <p:nvPr/>
        </p:nvSpPr>
        <p:spPr>
          <a:xfrm>
            <a:off x="885533" y="3403908"/>
            <a:ext cx="657225" cy="276999"/>
          </a:xfrm>
          <a:prstGeom prst="rect">
            <a:avLst/>
          </a:prstGeom>
          <a:solidFill>
            <a:schemeClr val="bg1"/>
          </a:solidFill>
          <a:ln>
            <a:solidFill>
              <a:schemeClr val="bg1"/>
            </a:solidFill>
          </a:ln>
        </p:spPr>
        <p:txBody>
          <a:bodyPr wrap="square" rIns="0" rtlCol="0">
            <a:spAutoFit/>
          </a:bodyPr>
          <a:lstStyle/>
          <a:p>
            <a:pPr algn="r"/>
            <a:r>
              <a:rPr lang="en-US" sz="1200"/>
              <a:t>−0.030</a:t>
            </a:r>
          </a:p>
        </p:txBody>
      </p:sp>
      <p:sp>
        <p:nvSpPr>
          <p:cNvPr id="18" name="TextBox 17">
            <a:extLst>
              <a:ext uri="{FF2B5EF4-FFF2-40B4-BE49-F238E27FC236}">
                <a16:creationId xmlns:a16="http://schemas.microsoft.com/office/drawing/2014/main" id="{3A2DE501-3FE9-41C4-F032-3465D12C3A72}"/>
              </a:ext>
            </a:extLst>
          </p:cNvPr>
          <p:cNvSpPr txBox="1"/>
          <p:nvPr/>
        </p:nvSpPr>
        <p:spPr>
          <a:xfrm>
            <a:off x="885533" y="3994458"/>
            <a:ext cx="657225" cy="276999"/>
          </a:xfrm>
          <a:prstGeom prst="rect">
            <a:avLst/>
          </a:prstGeom>
          <a:solidFill>
            <a:schemeClr val="bg1"/>
          </a:solidFill>
          <a:ln>
            <a:solidFill>
              <a:schemeClr val="bg1"/>
            </a:solidFill>
          </a:ln>
        </p:spPr>
        <p:txBody>
          <a:bodyPr wrap="square" rIns="0" rtlCol="0">
            <a:spAutoFit/>
          </a:bodyPr>
          <a:lstStyle/>
          <a:p>
            <a:pPr algn="r"/>
            <a:r>
              <a:rPr lang="en-US" sz="1200"/>
              <a:t>−0.050</a:t>
            </a:r>
          </a:p>
        </p:txBody>
      </p:sp>
      <p:sp>
        <p:nvSpPr>
          <p:cNvPr id="19" name="TextBox 18">
            <a:extLst>
              <a:ext uri="{FF2B5EF4-FFF2-40B4-BE49-F238E27FC236}">
                <a16:creationId xmlns:a16="http://schemas.microsoft.com/office/drawing/2014/main" id="{35444530-76EC-B773-9757-623A2AB3D76D}"/>
              </a:ext>
            </a:extLst>
          </p:cNvPr>
          <p:cNvSpPr txBox="1"/>
          <p:nvPr/>
        </p:nvSpPr>
        <p:spPr>
          <a:xfrm>
            <a:off x="885533" y="4594533"/>
            <a:ext cx="657225" cy="276999"/>
          </a:xfrm>
          <a:prstGeom prst="rect">
            <a:avLst/>
          </a:prstGeom>
          <a:solidFill>
            <a:schemeClr val="bg1"/>
          </a:solidFill>
          <a:ln>
            <a:solidFill>
              <a:schemeClr val="bg1"/>
            </a:solidFill>
          </a:ln>
        </p:spPr>
        <p:txBody>
          <a:bodyPr wrap="square" rIns="0" rtlCol="0">
            <a:spAutoFit/>
          </a:bodyPr>
          <a:lstStyle/>
          <a:p>
            <a:pPr algn="r"/>
            <a:r>
              <a:rPr lang="en-US" sz="1200"/>
              <a:t>−0.070</a:t>
            </a:r>
          </a:p>
        </p:txBody>
      </p:sp>
      <p:sp>
        <p:nvSpPr>
          <p:cNvPr id="20" name="TextBox 19">
            <a:extLst>
              <a:ext uri="{FF2B5EF4-FFF2-40B4-BE49-F238E27FC236}">
                <a16:creationId xmlns:a16="http://schemas.microsoft.com/office/drawing/2014/main" id="{2CE6BB16-1121-784F-A6A7-129CB5F4DBC6}"/>
              </a:ext>
            </a:extLst>
          </p:cNvPr>
          <p:cNvSpPr txBox="1"/>
          <p:nvPr/>
        </p:nvSpPr>
        <p:spPr>
          <a:xfrm>
            <a:off x="885533" y="5185083"/>
            <a:ext cx="657225" cy="276999"/>
          </a:xfrm>
          <a:prstGeom prst="rect">
            <a:avLst/>
          </a:prstGeom>
          <a:solidFill>
            <a:schemeClr val="bg1"/>
          </a:solidFill>
          <a:ln>
            <a:solidFill>
              <a:schemeClr val="bg1"/>
            </a:solidFill>
          </a:ln>
        </p:spPr>
        <p:txBody>
          <a:bodyPr wrap="square" rIns="0" rtlCol="0">
            <a:spAutoFit/>
          </a:bodyPr>
          <a:lstStyle/>
          <a:p>
            <a:pPr algn="r"/>
            <a:r>
              <a:rPr lang="en-US" sz="1200"/>
              <a:t>−0.090</a:t>
            </a:r>
          </a:p>
        </p:txBody>
      </p:sp>
      <p:sp>
        <p:nvSpPr>
          <p:cNvPr id="21" name="Footer Placeholder 2">
            <a:extLst>
              <a:ext uri="{FF2B5EF4-FFF2-40B4-BE49-F238E27FC236}">
                <a16:creationId xmlns:a16="http://schemas.microsoft.com/office/drawing/2014/main" id="{1D586A74-BB72-2A68-0174-E60D9229B35D}"/>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*Data shown are from the 2000–2003 Medical Expenditure Panel Survey and for OCS and injectable corticosteroids combined; †VAS score is divided by 100 to enable comparison on a similar scale.</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EQ-5D, </a:t>
            </a:r>
            <a:r>
              <a:rPr kumimoji="0" lang="en-GB" b="0" i="0" u="none" strike="noStrike" kern="1200" cap="none" spc="20" normalizeH="0" baseline="0" noProof="0" dirty="0" err="1">
                <a:ln>
                  <a:noFill/>
                </a:ln>
                <a:solidFill>
                  <a:srgbClr val="656665"/>
                </a:solidFill>
                <a:effectLst/>
                <a:uLnTx/>
                <a:uFillTx/>
                <a:latin typeface="Calibri"/>
                <a:ea typeface="+mn-ea"/>
                <a:cs typeface="+mn-cs"/>
              </a:rPr>
              <a:t>EuroQol</a:t>
            </a:r>
            <a:r>
              <a:rPr kumimoji="0" lang="en-GB" b="0" i="0" u="none" strike="noStrike" kern="1200" cap="none" spc="20" normalizeH="0" baseline="0" noProof="0" dirty="0">
                <a:ln>
                  <a:noFill/>
                </a:ln>
                <a:solidFill>
                  <a:srgbClr val="656665"/>
                </a:solidFill>
                <a:effectLst/>
                <a:uLnTx/>
                <a:uFillTx/>
                <a:latin typeface="Calibri"/>
                <a:ea typeface="+mn-ea"/>
                <a:cs typeface="+mn-cs"/>
              </a:rPr>
              <a:t> Five-Dimensions questionnaire; </a:t>
            </a:r>
            <a:r>
              <a:rPr kumimoji="0" lang="en-GB" b="0" i="0" u="none" strike="noStrike" kern="1200" cap="none" spc="20" normalizeH="0" baseline="0" noProof="0" dirty="0" err="1">
                <a:ln>
                  <a:noFill/>
                </a:ln>
                <a:solidFill>
                  <a:srgbClr val="656665"/>
                </a:solidFill>
                <a:effectLst/>
                <a:uLnTx/>
                <a:uFillTx/>
                <a:latin typeface="Calibri"/>
                <a:ea typeface="+mn-ea"/>
                <a:cs typeface="+mn-cs"/>
              </a:rPr>
              <a:t>HRQoL</a:t>
            </a:r>
            <a:r>
              <a:rPr kumimoji="0" lang="en-GB" b="0" i="0" u="none" strike="noStrike" kern="1200" cap="none" spc="20" normalizeH="0" baseline="0" noProof="0" dirty="0">
                <a:ln>
                  <a:noFill/>
                </a:ln>
                <a:solidFill>
                  <a:srgbClr val="656665"/>
                </a:solidFill>
                <a:effectLst/>
                <a:uLnTx/>
                <a:uFillTx/>
                <a:latin typeface="Calibri"/>
                <a:ea typeface="+mn-ea"/>
                <a:cs typeface="+mn-cs"/>
              </a:rPr>
              <a:t>, health-related quality of life; OCS, oral corticosteroid(s); SCS, systemic corticosteroid(s); SF-6D, Short-Form Six-Dimension questionnaire; </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VAS, visual analogue scale.</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Sullivan PW, et al. Qual Life Res. 2017;26:1037–1058; 2. Hyland ME, et al. Qual Life Res. 2015;24:631–639.</a:t>
            </a:r>
          </a:p>
        </p:txBody>
      </p:sp>
      <p:sp>
        <p:nvSpPr>
          <p:cNvPr id="22" name="Rectangle: Top Corners Rounded 21">
            <a:extLst>
              <a:ext uri="{FF2B5EF4-FFF2-40B4-BE49-F238E27FC236}">
                <a16:creationId xmlns:a16="http://schemas.microsoft.com/office/drawing/2014/main" id="{02308121-343F-864F-04A3-0C763797E3AB}"/>
              </a:ext>
            </a:extLst>
          </p:cNvPr>
          <p:cNvSpPr/>
          <p:nvPr/>
        </p:nvSpPr>
        <p:spPr>
          <a:xfrm>
            <a:off x="10392000" y="0"/>
            <a:ext cx="1800000" cy="288000"/>
          </a:xfrm>
          <a:prstGeom prst="round2SameRect">
            <a:avLst>
              <a:gd name="adj1" fmla="val 0"/>
              <a:gd name="adj2" fmla="val 2553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a:ln>
                  <a:noFill/>
                </a:ln>
                <a:solidFill>
                  <a:prstClr val="white"/>
                </a:solidFill>
                <a:effectLst/>
                <a:uLnTx/>
                <a:uFillTx/>
                <a:latin typeface="Arial"/>
                <a:ea typeface="+mn-ea"/>
                <a:cs typeface="+mn-cs"/>
              </a:rPr>
              <a:t>02 </a:t>
            </a:r>
            <a:r>
              <a:rPr lang="en-GB" sz="1300">
                <a:solidFill>
                  <a:prstClr val="white"/>
                </a:solidFill>
                <a:latin typeface="Arial"/>
              </a:rPr>
              <a:t>Economic</a:t>
            </a:r>
            <a:r>
              <a:rPr kumimoji="0" lang="en-GB" sz="1300" b="0" i="0" u="none" strike="noStrike" kern="1200" cap="none" spc="0" normalizeH="0" baseline="0" noProof="0">
                <a:ln>
                  <a:noFill/>
                </a:ln>
                <a:solidFill>
                  <a:prstClr val="white"/>
                </a:solidFill>
                <a:effectLst/>
                <a:uLnTx/>
                <a:uFillTx/>
                <a:latin typeface="Arial"/>
                <a:ea typeface="+mn-ea"/>
                <a:cs typeface="+mn-cs"/>
              </a:rPr>
              <a:t> burden</a:t>
            </a:r>
          </a:p>
        </p:txBody>
      </p:sp>
      <p:sp>
        <p:nvSpPr>
          <p:cNvPr id="23" name="Slide Number Placeholder 25">
            <a:extLst>
              <a:ext uri="{FF2B5EF4-FFF2-40B4-BE49-F238E27FC236}">
                <a16:creationId xmlns:a16="http://schemas.microsoft.com/office/drawing/2014/main" id="{73D0ABF3-E16A-67C9-C73A-8628D842424C}"/>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GB" sz="900" b="1" i="0" u="none" strike="noStrike" kern="1200" cap="none" spc="0" normalizeH="0" baseline="0" noProof="0">
              <a:ln>
                <a:noFill/>
              </a:ln>
              <a:solidFill>
                <a:srgbClr val="FFFFFF"/>
              </a:solidFill>
              <a:effectLst/>
              <a:uLnTx/>
              <a:uFillTx/>
              <a:latin typeface="Calibri"/>
              <a:ea typeface="+mn-ea"/>
              <a:cs typeface="+mn-cs"/>
            </a:endParaRPr>
          </a:p>
        </p:txBody>
      </p:sp>
      <p:sp>
        <p:nvSpPr>
          <p:cNvPr id="3" name="TextBox 2">
            <a:extLst>
              <a:ext uri="{FF2B5EF4-FFF2-40B4-BE49-F238E27FC236}">
                <a16:creationId xmlns:a16="http://schemas.microsoft.com/office/drawing/2014/main" id="{539FD7D3-A1A9-7286-23FA-F6DBF8585AC3}"/>
              </a:ext>
            </a:extLst>
          </p:cNvPr>
          <p:cNvSpPr txBox="1"/>
          <p:nvPr/>
        </p:nvSpPr>
        <p:spPr>
          <a:xfrm>
            <a:off x="5708673" y="5538478"/>
            <a:ext cx="2157963" cy="246221"/>
          </a:xfrm>
          <a:prstGeom prst="rect">
            <a:avLst/>
          </a:prstGeom>
          <a:noFill/>
        </p:spPr>
        <p:txBody>
          <a:bodyPr wrap="none" rtlCol="0">
            <a:spAutoFit/>
          </a:bodyPr>
          <a:lstStyle/>
          <a:p>
            <a:r>
              <a:rPr lang="en-GB" sz="1000" dirty="0"/>
              <a:t>Adapted from Sullivan PW, et al. 2017</a:t>
            </a:r>
          </a:p>
        </p:txBody>
      </p:sp>
    </p:spTree>
    <p:extLst>
      <p:ext uri="{BB962C8B-B14F-4D97-AF65-F5344CB8AC3E}">
        <p14:creationId xmlns:p14="http://schemas.microsoft.com/office/powerpoint/2010/main" val="17625806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F6BAC-FAC4-2E4E-DFB3-3C2A77FFDD37}"/>
              </a:ext>
            </a:extLst>
          </p:cNvPr>
          <p:cNvSpPr>
            <a:spLocks noGrp="1"/>
          </p:cNvSpPr>
          <p:nvPr>
            <p:ph type="title"/>
          </p:nvPr>
        </p:nvSpPr>
        <p:spPr/>
        <p:txBody>
          <a:bodyPr/>
          <a:lstStyle/>
          <a:p>
            <a:r>
              <a:rPr lang="en-GB" dirty="0"/>
              <a:t>Patients with severe asthma can struggle with the psychological effects of OCS</a:t>
            </a:r>
          </a:p>
        </p:txBody>
      </p:sp>
      <p:sp>
        <p:nvSpPr>
          <p:cNvPr id="4" name="Rectangle: Rounded Corners 3">
            <a:extLst>
              <a:ext uri="{FF2B5EF4-FFF2-40B4-BE49-F238E27FC236}">
                <a16:creationId xmlns:a16="http://schemas.microsoft.com/office/drawing/2014/main" id="{5088C691-1C6E-8036-4184-03F634FB4368}"/>
              </a:ext>
            </a:extLst>
          </p:cNvPr>
          <p:cNvSpPr/>
          <p:nvPr/>
        </p:nvSpPr>
        <p:spPr>
          <a:xfrm>
            <a:off x="500528" y="39766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5" name="Group 4">
            <a:extLst>
              <a:ext uri="{FF2B5EF4-FFF2-40B4-BE49-F238E27FC236}">
                <a16:creationId xmlns:a16="http://schemas.microsoft.com/office/drawing/2014/main" id="{3460E133-6A75-ED0C-1B3B-9B5CACF994F2}"/>
              </a:ext>
            </a:extLst>
          </p:cNvPr>
          <p:cNvGrpSpPr/>
          <p:nvPr/>
        </p:nvGrpSpPr>
        <p:grpSpPr>
          <a:xfrm>
            <a:off x="3435560" y="4965220"/>
            <a:ext cx="661637" cy="708767"/>
            <a:chOff x="3181351" y="4192374"/>
            <a:chExt cx="928336" cy="994464"/>
          </a:xfrm>
        </p:grpSpPr>
        <p:grpSp>
          <p:nvGrpSpPr>
            <p:cNvPr id="6" name="Group 5">
              <a:extLst>
                <a:ext uri="{FF2B5EF4-FFF2-40B4-BE49-F238E27FC236}">
                  <a16:creationId xmlns:a16="http://schemas.microsoft.com/office/drawing/2014/main" id="{70516B45-6F6A-9B46-55F8-C47DE9EBFB8C}"/>
                </a:ext>
              </a:extLst>
            </p:cNvPr>
            <p:cNvGrpSpPr/>
            <p:nvPr/>
          </p:nvGrpSpPr>
          <p:grpSpPr>
            <a:xfrm>
              <a:off x="3181351" y="4192374"/>
              <a:ext cx="928336" cy="994464"/>
              <a:chOff x="3082351" y="3709612"/>
              <a:chExt cx="1027335" cy="1100514"/>
            </a:xfrm>
          </p:grpSpPr>
          <p:sp>
            <p:nvSpPr>
              <p:cNvPr id="8" name="Freeform: Shape 7">
                <a:extLst>
                  <a:ext uri="{FF2B5EF4-FFF2-40B4-BE49-F238E27FC236}">
                    <a16:creationId xmlns:a16="http://schemas.microsoft.com/office/drawing/2014/main" id="{DCC76DC7-E247-0E0B-FE20-10EFAAAF7216}"/>
                  </a:ext>
                </a:extLst>
              </p:cNvPr>
              <p:cNvSpPr/>
              <p:nvPr/>
            </p:nvSpPr>
            <p:spPr>
              <a:xfrm>
                <a:off x="3082351" y="3709612"/>
                <a:ext cx="1027335" cy="1100513"/>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9" name="Freeform: Shape 8">
                <a:extLst>
                  <a:ext uri="{FF2B5EF4-FFF2-40B4-BE49-F238E27FC236}">
                    <a16:creationId xmlns:a16="http://schemas.microsoft.com/office/drawing/2014/main" id="{CE32D970-733C-46E3-A060-E91280D15C09}"/>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pic>
          <p:nvPicPr>
            <p:cNvPr id="7" name="Graphic 6">
              <a:extLst>
                <a:ext uri="{FF2B5EF4-FFF2-40B4-BE49-F238E27FC236}">
                  <a16:creationId xmlns:a16="http://schemas.microsoft.com/office/drawing/2014/main" id="{AFB3820D-A4FE-85B4-4537-A28F4977AD7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9318" y="4477471"/>
              <a:ext cx="458457" cy="586826"/>
            </a:xfrm>
            <a:prstGeom prst="rect">
              <a:avLst/>
            </a:prstGeom>
          </p:spPr>
        </p:pic>
      </p:grpSp>
      <p:grpSp>
        <p:nvGrpSpPr>
          <p:cNvPr id="10" name="Group 9">
            <a:extLst>
              <a:ext uri="{FF2B5EF4-FFF2-40B4-BE49-F238E27FC236}">
                <a16:creationId xmlns:a16="http://schemas.microsoft.com/office/drawing/2014/main" id="{90801686-9252-0778-86E1-181FA9B2B935}"/>
              </a:ext>
            </a:extLst>
          </p:cNvPr>
          <p:cNvGrpSpPr/>
          <p:nvPr/>
        </p:nvGrpSpPr>
        <p:grpSpPr>
          <a:xfrm>
            <a:off x="349399" y="3782034"/>
            <a:ext cx="633414" cy="633414"/>
            <a:chOff x="444183" y="1562708"/>
            <a:chExt cx="992993" cy="992993"/>
          </a:xfrm>
        </p:grpSpPr>
        <p:grpSp>
          <p:nvGrpSpPr>
            <p:cNvPr id="11" name="Group 10">
              <a:extLst>
                <a:ext uri="{FF2B5EF4-FFF2-40B4-BE49-F238E27FC236}">
                  <a16:creationId xmlns:a16="http://schemas.microsoft.com/office/drawing/2014/main" id="{40A60EF0-2D4E-C38B-85A4-49169CFA0FA9}"/>
                </a:ext>
              </a:extLst>
            </p:cNvPr>
            <p:cNvGrpSpPr/>
            <p:nvPr/>
          </p:nvGrpSpPr>
          <p:grpSpPr>
            <a:xfrm>
              <a:off x="444183" y="1562708"/>
              <a:ext cx="992993" cy="992993"/>
              <a:chOff x="4208463" y="1562708"/>
              <a:chExt cx="992993" cy="992993"/>
            </a:xfrm>
          </p:grpSpPr>
          <p:sp>
            <p:nvSpPr>
              <p:cNvPr id="13" name="Teardrop 12">
                <a:extLst>
                  <a:ext uri="{FF2B5EF4-FFF2-40B4-BE49-F238E27FC236}">
                    <a16:creationId xmlns:a16="http://schemas.microsoft.com/office/drawing/2014/main" id="{EA43DACE-F531-650E-5B34-8A2679B11658}"/>
                  </a:ext>
                </a:extLst>
              </p:cNvPr>
              <p:cNvSpPr/>
              <p:nvPr/>
            </p:nvSpPr>
            <p:spPr>
              <a:xfrm rot="5400000">
                <a:off x="4208463" y="1562708"/>
                <a:ext cx="992993" cy="992993"/>
              </a:xfrm>
              <a:prstGeom prst="teardrop">
                <a:avLst/>
              </a:prstGeom>
              <a:solidFill>
                <a:schemeClr val="bg2"/>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a typeface="+mn-ea"/>
                  <a:cs typeface="+mn-cs"/>
                </a:endParaRPr>
              </a:p>
            </p:txBody>
          </p:sp>
          <p:sp>
            <p:nvSpPr>
              <p:cNvPr id="14" name="Teardrop 13">
                <a:extLst>
                  <a:ext uri="{FF2B5EF4-FFF2-40B4-BE49-F238E27FC236}">
                    <a16:creationId xmlns:a16="http://schemas.microsoft.com/office/drawing/2014/main" id="{DDE3838B-F308-CE7B-9C80-CAFEEDEA3CE7}"/>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a typeface="+mn-ea"/>
                  <a:cs typeface="+mn-cs"/>
                </a:endParaRPr>
              </a:p>
            </p:txBody>
          </p:sp>
        </p:grpSp>
        <p:pic>
          <p:nvPicPr>
            <p:cNvPr id="12" name="Graphic 11">
              <a:extLst>
                <a:ext uri="{FF2B5EF4-FFF2-40B4-BE49-F238E27FC236}">
                  <a16:creationId xmlns:a16="http://schemas.microsoft.com/office/drawing/2014/main" id="{C62010CD-3E24-EF2F-9A20-0C183B681131}"/>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8" y="1797696"/>
              <a:ext cx="564307" cy="589908"/>
            </a:xfrm>
            <a:prstGeom prst="rect">
              <a:avLst/>
            </a:prstGeom>
          </p:spPr>
        </p:pic>
      </p:grpSp>
      <p:sp>
        <p:nvSpPr>
          <p:cNvPr id="15" name="TextBox 14">
            <a:extLst>
              <a:ext uri="{FF2B5EF4-FFF2-40B4-BE49-F238E27FC236}">
                <a16:creationId xmlns:a16="http://schemas.microsoft.com/office/drawing/2014/main" id="{2CEC7FBA-BC52-BEC8-5214-BF136921A894}"/>
              </a:ext>
            </a:extLst>
          </p:cNvPr>
          <p:cNvSpPr txBox="1"/>
          <p:nvPr/>
        </p:nvSpPr>
        <p:spPr>
          <a:xfrm>
            <a:off x="1124899" y="4409840"/>
            <a:ext cx="235125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ea typeface="+mn-ea"/>
                <a:cs typeface="+mn-cs"/>
              </a:rPr>
              <a:t>I’ve been more irritable since I’ve been </a:t>
            </a:r>
            <a:br>
              <a:rPr kumimoji="0" lang="en-GB" sz="1600" b="1" i="1" u="none" strike="noStrike" kern="1200" cap="none" spc="0" normalizeH="0" baseline="0" noProof="0" dirty="0">
                <a:ln>
                  <a:noFill/>
                </a:ln>
                <a:solidFill>
                  <a:prstClr val="white"/>
                </a:solidFill>
                <a:effectLst/>
                <a:uLnTx/>
                <a:uFillTx/>
                <a:ea typeface="+mn-ea"/>
                <a:cs typeface="+mn-cs"/>
              </a:rPr>
            </a:br>
            <a:r>
              <a:rPr kumimoji="0" lang="en-GB" sz="1600" b="1" i="1" u="none" strike="noStrike" kern="1200" cap="none" spc="0" normalizeH="0" baseline="0" noProof="0" dirty="0">
                <a:ln>
                  <a:noFill/>
                </a:ln>
                <a:solidFill>
                  <a:prstClr val="white"/>
                </a:solidFill>
                <a:effectLst/>
                <a:uLnTx/>
                <a:uFillTx/>
                <a:ea typeface="+mn-ea"/>
                <a:cs typeface="+mn-cs"/>
              </a:rPr>
              <a:t>on steroids</a:t>
            </a:r>
            <a:r>
              <a:rPr kumimoji="0" lang="en-GB" sz="1600" b="1" i="1" u="none" strike="noStrike" kern="1200" cap="none" spc="0" normalizeH="0" baseline="30000" noProof="0" dirty="0">
                <a:ln>
                  <a:noFill/>
                </a:ln>
                <a:solidFill>
                  <a:prstClr val="white"/>
                </a:solidFill>
                <a:effectLst/>
                <a:uLnTx/>
                <a:uFillTx/>
                <a:ea typeface="+mn-ea"/>
                <a:cs typeface="+mn-cs"/>
              </a:rPr>
              <a:t>2</a:t>
            </a:r>
          </a:p>
        </p:txBody>
      </p:sp>
      <p:grpSp>
        <p:nvGrpSpPr>
          <p:cNvPr id="16" name="Group 15">
            <a:extLst>
              <a:ext uri="{FF2B5EF4-FFF2-40B4-BE49-F238E27FC236}">
                <a16:creationId xmlns:a16="http://schemas.microsoft.com/office/drawing/2014/main" id="{6EF1DCD2-47C1-6E01-05AF-3FCA332E66E8}"/>
              </a:ext>
            </a:extLst>
          </p:cNvPr>
          <p:cNvGrpSpPr/>
          <p:nvPr/>
        </p:nvGrpSpPr>
        <p:grpSpPr>
          <a:xfrm>
            <a:off x="8101819" y="3782034"/>
            <a:ext cx="3680141" cy="1891953"/>
            <a:chOff x="8007034" y="3782034"/>
            <a:chExt cx="3680141" cy="1891953"/>
          </a:xfrm>
        </p:grpSpPr>
        <p:sp>
          <p:nvSpPr>
            <p:cNvPr id="17" name="Rectangle: Rounded Corners 16">
              <a:extLst>
                <a:ext uri="{FF2B5EF4-FFF2-40B4-BE49-F238E27FC236}">
                  <a16:creationId xmlns:a16="http://schemas.microsoft.com/office/drawing/2014/main" id="{C1982B3C-9C97-5156-6BD9-4F245A41BA96}"/>
                </a:ext>
              </a:extLst>
            </p:cNvPr>
            <p:cNvSpPr/>
            <p:nvPr/>
          </p:nvSpPr>
          <p:spPr>
            <a:xfrm>
              <a:off x="8087175" y="39766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18" name="Group 17">
              <a:extLst>
                <a:ext uri="{FF2B5EF4-FFF2-40B4-BE49-F238E27FC236}">
                  <a16:creationId xmlns:a16="http://schemas.microsoft.com/office/drawing/2014/main" id="{551F9B32-1AC2-1483-FB49-18053380E4F8}"/>
                </a:ext>
              </a:extLst>
            </p:cNvPr>
            <p:cNvGrpSpPr/>
            <p:nvPr/>
          </p:nvGrpSpPr>
          <p:grpSpPr>
            <a:xfrm>
              <a:off x="8007034" y="3782034"/>
              <a:ext cx="633414" cy="633414"/>
              <a:chOff x="444183" y="1562708"/>
              <a:chExt cx="992993" cy="992993"/>
            </a:xfrm>
          </p:grpSpPr>
          <p:grpSp>
            <p:nvGrpSpPr>
              <p:cNvPr id="25" name="Group 24">
                <a:extLst>
                  <a:ext uri="{FF2B5EF4-FFF2-40B4-BE49-F238E27FC236}">
                    <a16:creationId xmlns:a16="http://schemas.microsoft.com/office/drawing/2014/main" id="{924DF621-C1C5-E0D5-A69C-496BE6C1ACAE}"/>
                  </a:ext>
                </a:extLst>
              </p:cNvPr>
              <p:cNvGrpSpPr/>
              <p:nvPr/>
            </p:nvGrpSpPr>
            <p:grpSpPr>
              <a:xfrm>
                <a:off x="444183" y="1562708"/>
                <a:ext cx="992993" cy="992993"/>
                <a:chOff x="4208463" y="1562708"/>
                <a:chExt cx="992993" cy="992993"/>
              </a:xfrm>
            </p:grpSpPr>
            <p:sp>
              <p:nvSpPr>
                <p:cNvPr id="27" name="Teardrop 26">
                  <a:extLst>
                    <a:ext uri="{FF2B5EF4-FFF2-40B4-BE49-F238E27FC236}">
                      <a16:creationId xmlns:a16="http://schemas.microsoft.com/office/drawing/2014/main" id="{B2DCAE51-EEDD-1945-9F1E-318AB2D33D90}"/>
                    </a:ext>
                  </a:extLst>
                </p:cNvPr>
                <p:cNvSpPr/>
                <p:nvPr/>
              </p:nvSpPr>
              <p:spPr>
                <a:xfrm rot="5400000">
                  <a:off x="4208463" y="1562708"/>
                  <a:ext cx="992993" cy="992993"/>
                </a:xfrm>
                <a:prstGeom prst="teardrop">
                  <a:avLst/>
                </a:prstGeom>
                <a:solidFill>
                  <a:schemeClr val="bg2"/>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28" name="Teardrop 27">
                  <a:extLst>
                    <a:ext uri="{FF2B5EF4-FFF2-40B4-BE49-F238E27FC236}">
                      <a16:creationId xmlns:a16="http://schemas.microsoft.com/office/drawing/2014/main" id="{EEEB83E6-093C-70FF-BDEA-73B538BF2602}"/>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26" name="Graphic 25">
                <a:extLst>
                  <a:ext uri="{FF2B5EF4-FFF2-40B4-BE49-F238E27FC236}">
                    <a16:creationId xmlns:a16="http://schemas.microsoft.com/office/drawing/2014/main" id="{F5B563AB-C4FB-47FA-2FF7-A2A2A4C379C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sp>
          <p:nvSpPr>
            <p:cNvPr id="19" name="TextBox 18">
              <a:extLst>
                <a:ext uri="{FF2B5EF4-FFF2-40B4-BE49-F238E27FC236}">
                  <a16:creationId xmlns:a16="http://schemas.microsoft.com/office/drawing/2014/main" id="{9C80AF4F-1600-91BA-49B6-AFEC2ABAEF0D}"/>
                </a:ext>
              </a:extLst>
            </p:cNvPr>
            <p:cNvSpPr txBox="1"/>
            <p:nvPr/>
          </p:nvSpPr>
          <p:spPr>
            <a:xfrm>
              <a:off x="8792807" y="4409840"/>
              <a:ext cx="218873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 was starting to feel really angry, and that’s not me</a:t>
              </a:r>
              <a:r>
                <a:rPr kumimoji="0" lang="en-GB" sz="1600" b="1" i="1" u="none" strike="noStrike" kern="1200" cap="none" spc="0" normalizeH="0" baseline="30000" noProof="0">
                  <a:ln>
                    <a:noFill/>
                  </a:ln>
                  <a:solidFill>
                    <a:prstClr val="white"/>
                  </a:solidFill>
                  <a:effectLst/>
                  <a:uLnTx/>
                  <a:uFillTx/>
                  <a:ea typeface="+mn-ea"/>
                  <a:cs typeface="+mn-cs"/>
                </a:rPr>
                <a:t>1</a:t>
              </a:r>
              <a:r>
                <a:rPr kumimoji="0" lang="en-GB" sz="1600" b="1" i="1" u="none" strike="noStrike" kern="1200" cap="none" spc="0" normalizeH="0" baseline="0" noProof="0">
                  <a:ln>
                    <a:noFill/>
                  </a:ln>
                  <a:solidFill>
                    <a:prstClr val="white"/>
                  </a:solidFill>
                  <a:effectLst/>
                  <a:uLnTx/>
                  <a:uFillTx/>
                  <a:ea typeface="+mn-ea"/>
                  <a:cs typeface="+mn-cs"/>
                </a:rPr>
                <a:t> </a:t>
              </a:r>
            </a:p>
          </p:txBody>
        </p:sp>
        <p:grpSp>
          <p:nvGrpSpPr>
            <p:cNvPr id="20" name="Group 19">
              <a:extLst>
                <a:ext uri="{FF2B5EF4-FFF2-40B4-BE49-F238E27FC236}">
                  <a16:creationId xmlns:a16="http://schemas.microsoft.com/office/drawing/2014/main" id="{30FA2924-49EA-78BB-52F2-9B46E8A7BD0B}"/>
                </a:ext>
              </a:extLst>
            </p:cNvPr>
            <p:cNvGrpSpPr/>
            <p:nvPr/>
          </p:nvGrpSpPr>
          <p:grpSpPr>
            <a:xfrm>
              <a:off x="11025538" y="4965220"/>
              <a:ext cx="661637" cy="708767"/>
              <a:chOff x="3181351" y="4192374"/>
              <a:chExt cx="928336" cy="994464"/>
            </a:xfrm>
          </p:grpSpPr>
          <p:grpSp>
            <p:nvGrpSpPr>
              <p:cNvPr id="21" name="Group 20">
                <a:extLst>
                  <a:ext uri="{FF2B5EF4-FFF2-40B4-BE49-F238E27FC236}">
                    <a16:creationId xmlns:a16="http://schemas.microsoft.com/office/drawing/2014/main" id="{9DEE7C9D-26D5-81AB-294C-999564289989}"/>
                  </a:ext>
                </a:extLst>
              </p:cNvPr>
              <p:cNvGrpSpPr/>
              <p:nvPr/>
            </p:nvGrpSpPr>
            <p:grpSpPr>
              <a:xfrm>
                <a:off x="3181351" y="4192374"/>
                <a:ext cx="928336" cy="994464"/>
                <a:chOff x="3082351" y="3709612"/>
                <a:chExt cx="1027335" cy="1100514"/>
              </a:xfrm>
            </p:grpSpPr>
            <p:sp>
              <p:nvSpPr>
                <p:cNvPr id="23" name="Freeform: Shape 22">
                  <a:extLst>
                    <a:ext uri="{FF2B5EF4-FFF2-40B4-BE49-F238E27FC236}">
                      <a16:creationId xmlns:a16="http://schemas.microsoft.com/office/drawing/2014/main" id="{0C576323-E84A-41A4-7040-5D0C415B0E5C}"/>
                    </a:ext>
                  </a:extLst>
                </p:cNvPr>
                <p:cNvSpPr/>
                <p:nvPr/>
              </p:nvSpPr>
              <p:spPr>
                <a:xfrm>
                  <a:off x="3082351" y="3709612"/>
                  <a:ext cx="1027335" cy="1100513"/>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24" name="Freeform: Shape 23">
                  <a:extLst>
                    <a:ext uri="{FF2B5EF4-FFF2-40B4-BE49-F238E27FC236}">
                      <a16:creationId xmlns:a16="http://schemas.microsoft.com/office/drawing/2014/main" id="{F022F212-7064-04A9-811A-BCE1B9BFB72E}"/>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pic>
            <p:nvPicPr>
              <p:cNvPr id="22" name="Graphic 21">
                <a:extLst>
                  <a:ext uri="{FF2B5EF4-FFF2-40B4-BE49-F238E27FC236}">
                    <a16:creationId xmlns:a16="http://schemas.microsoft.com/office/drawing/2014/main" id="{049072F5-911A-6A17-DDA3-70D7F929CC9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499318" y="4477471"/>
                <a:ext cx="458457" cy="586826"/>
              </a:xfrm>
              <a:prstGeom prst="rect">
                <a:avLst/>
              </a:prstGeom>
            </p:spPr>
          </p:pic>
        </p:grpSp>
      </p:grpSp>
      <p:grpSp>
        <p:nvGrpSpPr>
          <p:cNvPr id="29" name="Group 28">
            <a:extLst>
              <a:ext uri="{FF2B5EF4-FFF2-40B4-BE49-F238E27FC236}">
                <a16:creationId xmlns:a16="http://schemas.microsoft.com/office/drawing/2014/main" id="{D61D4322-0117-F981-10CE-3629250BA9FD}"/>
              </a:ext>
            </a:extLst>
          </p:cNvPr>
          <p:cNvGrpSpPr/>
          <p:nvPr/>
        </p:nvGrpSpPr>
        <p:grpSpPr>
          <a:xfrm>
            <a:off x="8101819" y="1660156"/>
            <a:ext cx="3680141" cy="1918331"/>
            <a:chOff x="8007034" y="1660156"/>
            <a:chExt cx="3680141" cy="1918331"/>
          </a:xfrm>
        </p:grpSpPr>
        <p:sp>
          <p:nvSpPr>
            <p:cNvPr id="30" name="Rectangle: Rounded Corners 29">
              <a:extLst>
                <a:ext uri="{FF2B5EF4-FFF2-40B4-BE49-F238E27FC236}">
                  <a16:creationId xmlns:a16="http://schemas.microsoft.com/office/drawing/2014/main" id="{1589D341-5331-3DC2-8BD5-3D0414F1F077}"/>
                </a:ext>
              </a:extLst>
            </p:cNvPr>
            <p:cNvSpPr/>
            <p:nvPr/>
          </p:nvSpPr>
          <p:spPr>
            <a:xfrm>
              <a:off x="8087175" y="18811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sp>
          <p:nvSpPr>
            <p:cNvPr id="31" name="Freeform: Shape 30">
              <a:extLst>
                <a:ext uri="{FF2B5EF4-FFF2-40B4-BE49-F238E27FC236}">
                  <a16:creationId xmlns:a16="http://schemas.microsoft.com/office/drawing/2014/main" id="{571795BE-B578-BF01-5044-D6046F637C2C}"/>
                </a:ext>
              </a:extLst>
            </p:cNvPr>
            <p:cNvSpPr/>
            <p:nvPr/>
          </p:nvSpPr>
          <p:spPr>
            <a:xfrm>
              <a:off x="11025538" y="2869720"/>
              <a:ext cx="661637" cy="708766"/>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32" name="Freeform: Shape 31">
              <a:extLst>
                <a:ext uri="{FF2B5EF4-FFF2-40B4-BE49-F238E27FC236}">
                  <a16:creationId xmlns:a16="http://schemas.microsoft.com/office/drawing/2014/main" id="{6584F321-4D61-19DF-43E3-D5847C38FA8B}"/>
                </a:ext>
              </a:extLst>
            </p:cNvPr>
            <p:cNvSpPr/>
            <p:nvPr/>
          </p:nvSpPr>
          <p:spPr>
            <a:xfrm>
              <a:off x="11135009" y="2979189"/>
              <a:ext cx="552166" cy="599298"/>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nvGrpSpPr>
            <p:cNvPr id="33" name="Group 32">
              <a:extLst>
                <a:ext uri="{FF2B5EF4-FFF2-40B4-BE49-F238E27FC236}">
                  <a16:creationId xmlns:a16="http://schemas.microsoft.com/office/drawing/2014/main" id="{9C93B68D-0BCD-874B-28CA-AFF05E7F20EC}"/>
                </a:ext>
              </a:extLst>
            </p:cNvPr>
            <p:cNvGrpSpPr/>
            <p:nvPr/>
          </p:nvGrpSpPr>
          <p:grpSpPr>
            <a:xfrm>
              <a:off x="8007034" y="1660156"/>
              <a:ext cx="633414" cy="633414"/>
              <a:chOff x="444183" y="1562708"/>
              <a:chExt cx="992993" cy="992993"/>
            </a:xfrm>
          </p:grpSpPr>
          <p:grpSp>
            <p:nvGrpSpPr>
              <p:cNvPr id="36" name="Group 35">
                <a:extLst>
                  <a:ext uri="{FF2B5EF4-FFF2-40B4-BE49-F238E27FC236}">
                    <a16:creationId xmlns:a16="http://schemas.microsoft.com/office/drawing/2014/main" id="{E5CB51AD-2085-C8EF-6947-A0CD01C3FA82}"/>
                  </a:ext>
                </a:extLst>
              </p:cNvPr>
              <p:cNvGrpSpPr/>
              <p:nvPr/>
            </p:nvGrpSpPr>
            <p:grpSpPr>
              <a:xfrm>
                <a:off x="444183" y="1562708"/>
                <a:ext cx="992993" cy="992993"/>
                <a:chOff x="4208463" y="1562708"/>
                <a:chExt cx="992993" cy="992993"/>
              </a:xfrm>
            </p:grpSpPr>
            <p:sp>
              <p:nvSpPr>
                <p:cNvPr id="38" name="Teardrop 37">
                  <a:extLst>
                    <a:ext uri="{FF2B5EF4-FFF2-40B4-BE49-F238E27FC236}">
                      <a16:creationId xmlns:a16="http://schemas.microsoft.com/office/drawing/2014/main" id="{EBA191D4-AC51-F47B-5C5A-45E6A5EC22F7}"/>
                    </a:ext>
                  </a:extLst>
                </p:cNvPr>
                <p:cNvSpPr/>
                <p:nvPr/>
              </p:nvSpPr>
              <p:spPr>
                <a:xfrm rot="5400000">
                  <a:off x="4208463" y="1562708"/>
                  <a:ext cx="992993" cy="992993"/>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39" name="Teardrop 38">
                  <a:extLst>
                    <a:ext uri="{FF2B5EF4-FFF2-40B4-BE49-F238E27FC236}">
                      <a16:creationId xmlns:a16="http://schemas.microsoft.com/office/drawing/2014/main" id="{272E7325-6EF2-87DD-5064-D2C865D095DE}"/>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37" name="Graphic 36">
                <a:extLst>
                  <a:ext uri="{FF2B5EF4-FFF2-40B4-BE49-F238E27FC236}">
                    <a16:creationId xmlns:a16="http://schemas.microsoft.com/office/drawing/2014/main" id="{11C0A9C8-EBB3-82C1-0000-6B03E9CA492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sp>
          <p:nvSpPr>
            <p:cNvPr id="34" name="TextBox 33">
              <a:extLst>
                <a:ext uri="{FF2B5EF4-FFF2-40B4-BE49-F238E27FC236}">
                  <a16:creationId xmlns:a16="http://schemas.microsoft.com/office/drawing/2014/main" id="{BE73F054-D658-47D4-522B-9B841AD95380}"/>
                </a:ext>
              </a:extLst>
            </p:cNvPr>
            <p:cNvSpPr txBox="1"/>
            <p:nvPr/>
          </p:nvSpPr>
          <p:spPr>
            <a:xfrm>
              <a:off x="8464525" y="2314340"/>
              <a:ext cx="291628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I’m embarrassed [about the weight gain] because I can see that I’m so puffy</a:t>
              </a:r>
              <a:r>
                <a:rPr kumimoji="0" lang="en-GB" sz="1600" b="1" i="1" u="none" strike="noStrike" kern="1200" cap="none" spc="0" normalizeH="0" baseline="30000" noProof="0">
                  <a:ln>
                    <a:noFill/>
                  </a:ln>
                  <a:solidFill>
                    <a:prstClr val="white"/>
                  </a:solidFill>
                  <a:effectLst/>
                  <a:uLnTx/>
                  <a:uFillTx/>
                  <a:ea typeface="+mn-ea"/>
                  <a:cs typeface="+mn-cs"/>
                </a:rPr>
                <a:t>3</a:t>
              </a:r>
              <a:r>
                <a:rPr kumimoji="0" lang="en-GB" sz="1600" b="1" i="1" u="none" strike="noStrike" kern="1200" cap="none" spc="0" normalizeH="0" baseline="0" noProof="0">
                  <a:ln>
                    <a:noFill/>
                  </a:ln>
                  <a:solidFill>
                    <a:prstClr val="white"/>
                  </a:solidFill>
                  <a:effectLst/>
                  <a:uLnTx/>
                  <a:uFillTx/>
                  <a:ea typeface="+mn-ea"/>
                  <a:cs typeface="+mn-cs"/>
                </a:rPr>
                <a:t> </a:t>
              </a:r>
            </a:p>
          </p:txBody>
        </p:sp>
        <p:pic>
          <p:nvPicPr>
            <p:cNvPr id="35" name="Graphic 34">
              <a:extLst>
                <a:ext uri="{FF2B5EF4-FFF2-40B4-BE49-F238E27FC236}">
                  <a16:creationId xmlns:a16="http://schemas.microsoft.com/office/drawing/2014/main" id="{E76BFED5-B72A-B813-101B-7F254CDD9B3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223043" y="3084327"/>
              <a:ext cx="406823" cy="406823"/>
            </a:xfrm>
            <a:prstGeom prst="rect">
              <a:avLst/>
            </a:prstGeom>
          </p:spPr>
        </p:pic>
      </p:grpSp>
      <p:sp>
        <p:nvSpPr>
          <p:cNvPr id="40" name="Rectangle: Rounded Corners 39">
            <a:extLst>
              <a:ext uri="{FF2B5EF4-FFF2-40B4-BE49-F238E27FC236}">
                <a16:creationId xmlns:a16="http://schemas.microsoft.com/office/drawing/2014/main" id="{94F8F1C2-A879-24E8-9BF3-F9AFC431942C}"/>
              </a:ext>
            </a:extLst>
          </p:cNvPr>
          <p:cNvSpPr/>
          <p:nvPr/>
        </p:nvSpPr>
        <p:spPr>
          <a:xfrm>
            <a:off x="4355130" y="3973407"/>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41" name="Group 40">
            <a:extLst>
              <a:ext uri="{FF2B5EF4-FFF2-40B4-BE49-F238E27FC236}">
                <a16:creationId xmlns:a16="http://schemas.microsoft.com/office/drawing/2014/main" id="{4403DE8E-96BE-095D-2E42-0EBCBFF26C3F}"/>
              </a:ext>
            </a:extLst>
          </p:cNvPr>
          <p:cNvGrpSpPr/>
          <p:nvPr/>
        </p:nvGrpSpPr>
        <p:grpSpPr>
          <a:xfrm>
            <a:off x="4247217" y="3782034"/>
            <a:ext cx="633414" cy="633414"/>
            <a:chOff x="444183" y="1562708"/>
            <a:chExt cx="992993" cy="992993"/>
          </a:xfrm>
        </p:grpSpPr>
        <p:grpSp>
          <p:nvGrpSpPr>
            <p:cNvPr id="42" name="Group 41">
              <a:extLst>
                <a:ext uri="{FF2B5EF4-FFF2-40B4-BE49-F238E27FC236}">
                  <a16:creationId xmlns:a16="http://schemas.microsoft.com/office/drawing/2014/main" id="{C4B8B54D-D272-C8D1-C79F-BD03D1C8F8C2}"/>
                </a:ext>
              </a:extLst>
            </p:cNvPr>
            <p:cNvGrpSpPr/>
            <p:nvPr/>
          </p:nvGrpSpPr>
          <p:grpSpPr>
            <a:xfrm>
              <a:off x="444183" y="1562708"/>
              <a:ext cx="992993" cy="992993"/>
              <a:chOff x="4208463" y="1562708"/>
              <a:chExt cx="992993" cy="992993"/>
            </a:xfrm>
          </p:grpSpPr>
          <p:sp>
            <p:nvSpPr>
              <p:cNvPr id="44" name="Teardrop 43">
                <a:extLst>
                  <a:ext uri="{FF2B5EF4-FFF2-40B4-BE49-F238E27FC236}">
                    <a16:creationId xmlns:a16="http://schemas.microsoft.com/office/drawing/2014/main" id="{5A740021-4D6E-D6CA-6F47-8B71C221D419}"/>
                  </a:ext>
                </a:extLst>
              </p:cNvPr>
              <p:cNvSpPr/>
              <p:nvPr/>
            </p:nvSpPr>
            <p:spPr>
              <a:xfrm rot="5400000">
                <a:off x="4208463" y="1562708"/>
                <a:ext cx="992993" cy="992993"/>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5" name="Teardrop 44">
                <a:extLst>
                  <a:ext uri="{FF2B5EF4-FFF2-40B4-BE49-F238E27FC236}">
                    <a16:creationId xmlns:a16="http://schemas.microsoft.com/office/drawing/2014/main" id="{4D9E4194-0C8A-7CAA-93C9-A0782138BC47}"/>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43" name="Graphic 42">
              <a:extLst>
                <a:ext uri="{FF2B5EF4-FFF2-40B4-BE49-F238E27FC236}">
                  <a16:creationId xmlns:a16="http://schemas.microsoft.com/office/drawing/2014/main" id="{4BA2559B-1B62-9C74-3B39-7C69A605A364}"/>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sp>
        <p:nvSpPr>
          <p:cNvPr id="46" name="TextBox 45">
            <a:extLst>
              <a:ext uri="{FF2B5EF4-FFF2-40B4-BE49-F238E27FC236}">
                <a16:creationId xmlns:a16="http://schemas.microsoft.com/office/drawing/2014/main" id="{D2358E46-6170-BAC8-DE66-4F529E121619}"/>
              </a:ext>
            </a:extLst>
          </p:cNvPr>
          <p:cNvSpPr txBox="1"/>
          <p:nvPr/>
        </p:nvSpPr>
        <p:spPr>
          <a:xfrm>
            <a:off x="4702191" y="4160336"/>
            <a:ext cx="2788982" cy="13234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 nearly drove a car </a:t>
            </a:r>
            <a:br>
              <a:rPr kumimoji="0" lang="en-GB" sz="1600" b="1" i="1" u="none" strike="noStrike" kern="1200" cap="none" spc="0" normalizeH="0" baseline="0" noProof="0">
                <a:ln>
                  <a:noFill/>
                </a:ln>
                <a:solidFill>
                  <a:prstClr val="white"/>
                </a:solidFill>
                <a:effectLst/>
                <a:uLnTx/>
                <a:uFillTx/>
                <a:ea typeface="+mn-ea"/>
                <a:cs typeface="+mn-cs"/>
              </a:rPr>
            </a:br>
            <a:r>
              <a:rPr kumimoji="0" lang="en-GB" sz="1600" b="1" i="1" u="none" strike="noStrike" kern="1200" cap="none" spc="0" normalizeH="0" baseline="0" noProof="0">
                <a:ln>
                  <a:noFill/>
                </a:ln>
                <a:solidFill>
                  <a:prstClr val="white"/>
                </a:solidFill>
                <a:effectLst/>
                <a:uLnTx/>
                <a:uFillTx/>
                <a:ea typeface="+mn-ea"/>
                <a:cs typeface="+mn-cs"/>
              </a:rPr>
              <a:t>off the side of the hill </a:t>
            </a:r>
            <a:br>
              <a:rPr kumimoji="0" lang="en-GB" sz="1600" b="1" i="1" u="none" strike="noStrike" kern="1200" cap="none" spc="0" normalizeH="0" baseline="0" noProof="0">
                <a:ln>
                  <a:noFill/>
                </a:ln>
                <a:solidFill>
                  <a:prstClr val="white"/>
                </a:solidFill>
                <a:effectLst/>
                <a:uLnTx/>
                <a:uFillTx/>
                <a:ea typeface="+mn-ea"/>
                <a:cs typeface="+mn-cs"/>
              </a:rPr>
            </a:br>
            <a:r>
              <a:rPr kumimoji="0" lang="en-GB" sz="1600" b="1" i="1" u="none" strike="noStrike" kern="1200" cap="none" spc="0" normalizeH="0" baseline="0" noProof="0">
                <a:ln>
                  <a:noFill/>
                </a:ln>
                <a:solidFill>
                  <a:prstClr val="white"/>
                </a:solidFill>
                <a:effectLst/>
                <a:uLnTx/>
                <a:uFillTx/>
                <a:ea typeface="+mn-ea"/>
                <a:cs typeface="+mn-cs"/>
              </a:rPr>
              <a:t>one time because of it … </a:t>
            </a:r>
            <a:br>
              <a:rPr kumimoji="0" lang="en-GB" sz="1600" b="1" i="1" u="none" strike="noStrike" kern="1200" cap="none" spc="0" normalizeH="0" baseline="0" noProof="0">
                <a:ln>
                  <a:noFill/>
                </a:ln>
                <a:solidFill>
                  <a:prstClr val="white"/>
                </a:solidFill>
                <a:effectLst/>
                <a:uLnTx/>
                <a:uFillTx/>
                <a:ea typeface="+mn-ea"/>
                <a:cs typeface="+mn-cs"/>
              </a:rPr>
            </a:br>
            <a:r>
              <a:rPr kumimoji="0" lang="en-GB" sz="1600" b="1" i="1" u="none" strike="noStrike" kern="1200" cap="none" spc="0" normalizeH="0" baseline="0" noProof="0">
                <a:ln>
                  <a:noFill/>
                </a:ln>
                <a:solidFill>
                  <a:prstClr val="white"/>
                </a:solidFill>
                <a:effectLst/>
                <a:uLnTx/>
                <a:uFillTx/>
                <a:ea typeface="+mn-ea"/>
                <a:cs typeface="+mn-cs"/>
              </a:rPr>
              <a:t>I don’t think very straight when I’m on it</a:t>
            </a:r>
            <a:r>
              <a:rPr kumimoji="0" lang="en-GB" sz="1600" b="1" i="1" u="none" strike="noStrike" kern="1200" cap="none" spc="0" normalizeH="0" baseline="30000" noProof="0">
                <a:ln>
                  <a:noFill/>
                </a:ln>
                <a:solidFill>
                  <a:prstClr val="white"/>
                </a:solidFill>
                <a:effectLst/>
                <a:uLnTx/>
                <a:uFillTx/>
                <a:ea typeface="+mn-ea"/>
                <a:cs typeface="+mn-cs"/>
              </a:rPr>
              <a:t>1</a:t>
            </a:r>
          </a:p>
        </p:txBody>
      </p:sp>
      <p:grpSp>
        <p:nvGrpSpPr>
          <p:cNvPr id="47" name="Group 46">
            <a:extLst>
              <a:ext uri="{FF2B5EF4-FFF2-40B4-BE49-F238E27FC236}">
                <a16:creationId xmlns:a16="http://schemas.microsoft.com/office/drawing/2014/main" id="{EA1EDD23-6E98-E57C-F4AD-ED8EB62195C3}"/>
              </a:ext>
            </a:extLst>
          </p:cNvPr>
          <p:cNvGrpSpPr/>
          <p:nvPr/>
        </p:nvGrpSpPr>
        <p:grpSpPr>
          <a:xfrm>
            <a:off x="7287795" y="4955695"/>
            <a:ext cx="661637" cy="708767"/>
            <a:chOff x="7237906" y="4965220"/>
            <a:chExt cx="661637" cy="708767"/>
          </a:xfrm>
        </p:grpSpPr>
        <p:sp>
          <p:nvSpPr>
            <p:cNvPr id="48" name="Freeform: Shape 47">
              <a:extLst>
                <a:ext uri="{FF2B5EF4-FFF2-40B4-BE49-F238E27FC236}">
                  <a16:creationId xmlns:a16="http://schemas.microsoft.com/office/drawing/2014/main" id="{AEF773CE-E6BA-2763-8DDB-3B3F2151DE3E}"/>
                </a:ext>
              </a:extLst>
            </p:cNvPr>
            <p:cNvSpPr/>
            <p:nvPr/>
          </p:nvSpPr>
          <p:spPr>
            <a:xfrm>
              <a:off x="7237906" y="4965220"/>
              <a:ext cx="661637" cy="708766"/>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49" name="Freeform: Shape 48">
              <a:extLst>
                <a:ext uri="{FF2B5EF4-FFF2-40B4-BE49-F238E27FC236}">
                  <a16:creationId xmlns:a16="http://schemas.microsoft.com/office/drawing/2014/main" id="{A7AAA979-1A64-72FF-E200-3B2C068EED7E}"/>
                </a:ext>
              </a:extLst>
            </p:cNvPr>
            <p:cNvSpPr/>
            <p:nvPr/>
          </p:nvSpPr>
          <p:spPr>
            <a:xfrm>
              <a:off x="7347377" y="5074689"/>
              <a:ext cx="552166" cy="599298"/>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pic>
          <p:nvPicPr>
            <p:cNvPr id="50" name="Graphic 49">
              <a:extLst>
                <a:ext uri="{FF2B5EF4-FFF2-40B4-BE49-F238E27FC236}">
                  <a16:creationId xmlns:a16="http://schemas.microsoft.com/office/drawing/2014/main" id="{A56F5823-46D9-DDA1-9F98-218F5C8BB22F}"/>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432093" y="5189352"/>
              <a:ext cx="406823" cy="406823"/>
            </a:xfrm>
            <a:prstGeom prst="rect">
              <a:avLst/>
            </a:prstGeom>
          </p:spPr>
        </p:pic>
      </p:grpSp>
      <p:grpSp>
        <p:nvGrpSpPr>
          <p:cNvPr id="51" name="Group 50">
            <a:extLst>
              <a:ext uri="{FF2B5EF4-FFF2-40B4-BE49-F238E27FC236}">
                <a16:creationId xmlns:a16="http://schemas.microsoft.com/office/drawing/2014/main" id="{55766A6A-5EBA-4F6E-E0CD-31A87641C4C3}"/>
              </a:ext>
            </a:extLst>
          </p:cNvPr>
          <p:cNvGrpSpPr/>
          <p:nvPr/>
        </p:nvGrpSpPr>
        <p:grpSpPr>
          <a:xfrm>
            <a:off x="4247948" y="1660156"/>
            <a:ext cx="3706453" cy="1933464"/>
            <a:chOff x="4225610" y="1660156"/>
            <a:chExt cx="3706453" cy="1933464"/>
          </a:xfrm>
        </p:grpSpPr>
        <p:sp>
          <p:nvSpPr>
            <p:cNvPr id="52" name="Rectangle: Rounded Corners 51">
              <a:extLst>
                <a:ext uri="{FF2B5EF4-FFF2-40B4-BE49-F238E27FC236}">
                  <a16:creationId xmlns:a16="http://schemas.microsoft.com/office/drawing/2014/main" id="{348CFBF1-79CE-7800-4C84-9A7B351524BC}"/>
                </a:ext>
              </a:extLst>
            </p:cNvPr>
            <p:cNvSpPr/>
            <p:nvPr/>
          </p:nvSpPr>
          <p:spPr>
            <a:xfrm>
              <a:off x="4332063" y="1896322"/>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53" name="Group 52">
              <a:extLst>
                <a:ext uri="{FF2B5EF4-FFF2-40B4-BE49-F238E27FC236}">
                  <a16:creationId xmlns:a16="http://schemas.microsoft.com/office/drawing/2014/main" id="{F4B43954-59C7-9B4B-BFA0-40CDB65760C3}"/>
                </a:ext>
              </a:extLst>
            </p:cNvPr>
            <p:cNvGrpSpPr/>
            <p:nvPr/>
          </p:nvGrpSpPr>
          <p:grpSpPr>
            <a:xfrm>
              <a:off x="7266187" y="2869720"/>
              <a:ext cx="661637" cy="708767"/>
              <a:chOff x="3082351" y="3709612"/>
              <a:chExt cx="1027335" cy="1100514"/>
            </a:xfrm>
          </p:grpSpPr>
          <p:sp>
            <p:nvSpPr>
              <p:cNvPr id="61" name="Freeform: Shape 60">
                <a:extLst>
                  <a:ext uri="{FF2B5EF4-FFF2-40B4-BE49-F238E27FC236}">
                    <a16:creationId xmlns:a16="http://schemas.microsoft.com/office/drawing/2014/main" id="{E4FC2A69-8CB4-2F53-B523-2A3AF60F6064}"/>
                  </a:ext>
                </a:extLst>
              </p:cNvPr>
              <p:cNvSpPr/>
              <p:nvPr/>
            </p:nvSpPr>
            <p:spPr>
              <a:xfrm>
                <a:off x="3082351" y="3709612"/>
                <a:ext cx="1027335" cy="1100513"/>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62" name="Freeform: Shape 61">
                <a:extLst>
                  <a:ext uri="{FF2B5EF4-FFF2-40B4-BE49-F238E27FC236}">
                    <a16:creationId xmlns:a16="http://schemas.microsoft.com/office/drawing/2014/main" id="{DCB05838-129C-8E76-1B8B-A157CD286552}"/>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sp>
          <p:nvSpPr>
            <p:cNvPr id="54" name="TextBox 53">
              <a:extLst>
                <a:ext uri="{FF2B5EF4-FFF2-40B4-BE49-F238E27FC236}">
                  <a16:creationId xmlns:a16="http://schemas.microsoft.com/office/drawing/2014/main" id="{92E66131-3C5A-F304-25BC-9657C580BFED}"/>
                </a:ext>
              </a:extLst>
            </p:cNvPr>
            <p:cNvSpPr txBox="1"/>
            <p:nvPr/>
          </p:nvSpPr>
          <p:spPr>
            <a:xfrm>
              <a:off x="4690512" y="2198530"/>
              <a:ext cx="282430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a:ln>
                    <a:noFill/>
                  </a:ln>
                  <a:solidFill>
                    <a:prstClr val="white"/>
                  </a:solidFill>
                  <a:effectLst/>
                  <a:uLnTx/>
                  <a:uFillTx/>
                  <a:ea typeface="+mn-ea"/>
                  <a:cs typeface="+mn-cs"/>
                </a:rPr>
                <a:t>I suffered [from] severe depression. At my lowest, [I] never ever, ever thought I’d feel the way I did</a:t>
              </a:r>
              <a:r>
                <a:rPr kumimoji="0" lang="en-GB" sz="1600" b="1" i="1" u="none" strike="noStrike" kern="1200" cap="none" spc="0" normalizeH="0" baseline="30000" noProof="0">
                  <a:ln>
                    <a:noFill/>
                  </a:ln>
                  <a:solidFill>
                    <a:prstClr val="white"/>
                  </a:solidFill>
                  <a:effectLst/>
                  <a:uLnTx/>
                  <a:uFillTx/>
                  <a:ea typeface="+mn-ea"/>
                  <a:cs typeface="+mn-cs"/>
                </a:rPr>
                <a:t>1</a:t>
              </a:r>
            </a:p>
          </p:txBody>
        </p:sp>
        <p:grpSp>
          <p:nvGrpSpPr>
            <p:cNvPr id="55" name="Group 54">
              <a:extLst>
                <a:ext uri="{FF2B5EF4-FFF2-40B4-BE49-F238E27FC236}">
                  <a16:creationId xmlns:a16="http://schemas.microsoft.com/office/drawing/2014/main" id="{DE7D8E50-174E-63FC-3D2B-C99B4074979E}"/>
                </a:ext>
              </a:extLst>
            </p:cNvPr>
            <p:cNvGrpSpPr/>
            <p:nvPr/>
          </p:nvGrpSpPr>
          <p:grpSpPr>
            <a:xfrm>
              <a:off x="4225610" y="1660156"/>
              <a:ext cx="633414" cy="633414"/>
              <a:chOff x="444184" y="1562707"/>
              <a:chExt cx="992992" cy="992993"/>
            </a:xfrm>
          </p:grpSpPr>
          <p:grpSp>
            <p:nvGrpSpPr>
              <p:cNvPr id="57" name="Group 56">
                <a:extLst>
                  <a:ext uri="{FF2B5EF4-FFF2-40B4-BE49-F238E27FC236}">
                    <a16:creationId xmlns:a16="http://schemas.microsoft.com/office/drawing/2014/main" id="{2A419565-A9CD-D133-36B9-7B34B8258255}"/>
                  </a:ext>
                </a:extLst>
              </p:cNvPr>
              <p:cNvGrpSpPr/>
              <p:nvPr/>
            </p:nvGrpSpPr>
            <p:grpSpPr>
              <a:xfrm>
                <a:off x="444184" y="1562707"/>
                <a:ext cx="992992" cy="992993"/>
                <a:chOff x="4208464" y="1562707"/>
                <a:chExt cx="992992" cy="992993"/>
              </a:xfrm>
            </p:grpSpPr>
            <p:sp>
              <p:nvSpPr>
                <p:cNvPr id="59" name="Teardrop 58">
                  <a:extLst>
                    <a:ext uri="{FF2B5EF4-FFF2-40B4-BE49-F238E27FC236}">
                      <a16:creationId xmlns:a16="http://schemas.microsoft.com/office/drawing/2014/main" id="{6A20B81B-75BC-8A14-BB73-93CF5ECCEB6E}"/>
                    </a:ext>
                  </a:extLst>
                </p:cNvPr>
                <p:cNvSpPr/>
                <p:nvPr/>
              </p:nvSpPr>
              <p:spPr>
                <a:xfrm rot="5400000">
                  <a:off x="4208463" y="1562708"/>
                  <a:ext cx="992993" cy="992992"/>
                </a:xfrm>
                <a:prstGeom prst="teardrop">
                  <a:avLst/>
                </a:prstGeom>
                <a:solidFill>
                  <a:schemeClr val="bg2"/>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0" name="Teardrop 59">
                  <a:extLst>
                    <a:ext uri="{FF2B5EF4-FFF2-40B4-BE49-F238E27FC236}">
                      <a16:creationId xmlns:a16="http://schemas.microsoft.com/office/drawing/2014/main" id="{CA75B83E-8318-2C71-4208-74CFA1E9E461}"/>
                    </a:ext>
                  </a:extLst>
                </p:cNvPr>
                <p:cNvSpPr/>
                <p:nvPr/>
              </p:nvSpPr>
              <p:spPr>
                <a:xfrm rot="5400000">
                  <a:off x="4231004" y="1585251"/>
                  <a:ext cx="884407" cy="884406"/>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prstClr val="white"/>
                    </a:solidFill>
                    <a:effectLst/>
                    <a:uLnTx/>
                    <a:uFillTx/>
                    <a:ea typeface="+mn-ea"/>
                    <a:cs typeface="+mn-cs"/>
                  </a:endParaRPr>
                </a:p>
              </p:txBody>
            </p:sp>
          </p:grpSp>
          <p:pic>
            <p:nvPicPr>
              <p:cNvPr id="58" name="Graphic 57">
                <a:extLst>
                  <a:ext uri="{FF2B5EF4-FFF2-40B4-BE49-F238E27FC236}">
                    <a16:creationId xmlns:a16="http://schemas.microsoft.com/office/drawing/2014/main" id="{5DD28B2D-FAC9-9B3B-7DF8-22EB1953456A}"/>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8" y="1797697"/>
                <a:ext cx="564308" cy="589908"/>
              </a:xfrm>
              <a:prstGeom prst="rect">
                <a:avLst/>
              </a:prstGeom>
            </p:spPr>
          </p:pic>
        </p:grpSp>
        <p:pic>
          <p:nvPicPr>
            <p:cNvPr id="56" name="Graphic 55">
              <a:extLst>
                <a:ext uri="{FF2B5EF4-FFF2-40B4-BE49-F238E27FC236}">
                  <a16:creationId xmlns:a16="http://schemas.microsoft.com/office/drawing/2014/main" id="{EA097DA6-CB4A-C21F-B4DE-00B8FB7D87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497892" y="3074562"/>
              <a:ext cx="326748" cy="418238"/>
            </a:xfrm>
            <a:prstGeom prst="rect">
              <a:avLst/>
            </a:prstGeom>
          </p:spPr>
        </p:pic>
      </p:grpSp>
      <p:sp>
        <p:nvSpPr>
          <p:cNvPr id="63" name="Rectangle: Rounded Corners 62">
            <a:extLst>
              <a:ext uri="{FF2B5EF4-FFF2-40B4-BE49-F238E27FC236}">
                <a16:creationId xmlns:a16="http://schemas.microsoft.com/office/drawing/2014/main" id="{EF6AC3D6-5248-A632-0417-9BE6E3468EAC}"/>
              </a:ext>
            </a:extLst>
          </p:cNvPr>
          <p:cNvSpPr/>
          <p:nvPr/>
        </p:nvSpPr>
        <p:spPr>
          <a:xfrm>
            <a:off x="500528" y="1881189"/>
            <a:ext cx="3600000" cy="1697298"/>
          </a:xfrm>
          <a:prstGeom prst="roundRect">
            <a:avLst>
              <a:gd name="adj" fmla="val 9159"/>
            </a:avLst>
          </a:prstGeom>
          <a:solidFill>
            <a:schemeClr val="accent3"/>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252000" tIns="972000" rtlCol="0" anchor="t" anchorCtr="0"/>
          <a:lstStyle/>
          <a:p>
            <a:pPr marL="0" marR="0" lvl="0" indent="0" algn="l" defTabSz="914400" rtl="0" eaLnBrk="1" fontAlgn="auto" latinLnBrk="0" hangingPunct="1">
              <a:lnSpc>
                <a:spcPct val="100000"/>
              </a:lnSpc>
              <a:spcBef>
                <a:spcPts val="0"/>
              </a:spcBef>
              <a:spcAft>
                <a:spcPts val="1067"/>
              </a:spcAft>
              <a:buClrTx/>
              <a:buSzTx/>
              <a:buFontTx/>
              <a:buNone/>
              <a:tabLst/>
              <a:defRPr/>
            </a:pPr>
            <a:endParaRPr kumimoji="0" lang="en-GB" sz="1800" b="1" i="0" u="none" strike="noStrike" kern="1200" cap="none" spc="0" normalizeH="0" baseline="0" noProof="0">
              <a:ln>
                <a:noFill/>
              </a:ln>
              <a:solidFill>
                <a:srgbClr val="19195A"/>
              </a:solidFill>
              <a:effectLst/>
              <a:uLnTx/>
              <a:uFillTx/>
              <a:ea typeface="+mn-ea"/>
              <a:cs typeface="+mn-cs"/>
            </a:endParaRPr>
          </a:p>
        </p:txBody>
      </p:sp>
      <p:grpSp>
        <p:nvGrpSpPr>
          <p:cNvPr id="64" name="Group 63">
            <a:extLst>
              <a:ext uri="{FF2B5EF4-FFF2-40B4-BE49-F238E27FC236}">
                <a16:creationId xmlns:a16="http://schemas.microsoft.com/office/drawing/2014/main" id="{AC3A9556-EA9D-8BA0-9A1B-3BB727BCD9A8}"/>
              </a:ext>
            </a:extLst>
          </p:cNvPr>
          <p:cNvGrpSpPr/>
          <p:nvPr/>
        </p:nvGrpSpPr>
        <p:grpSpPr>
          <a:xfrm>
            <a:off x="349399" y="1660156"/>
            <a:ext cx="633414" cy="633414"/>
            <a:chOff x="444183" y="1562708"/>
            <a:chExt cx="992993" cy="992993"/>
          </a:xfrm>
        </p:grpSpPr>
        <p:grpSp>
          <p:nvGrpSpPr>
            <p:cNvPr id="65" name="Group 64">
              <a:extLst>
                <a:ext uri="{FF2B5EF4-FFF2-40B4-BE49-F238E27FC236}">
                  <a16:creationId xmlns:a16="http://schemas.microsoft.com/office/drawing/2014/main" id="{E0C43045-C5CE-8E00-510C-C1FE6DFEE7D4}"/>
                </a:ext>
              </a:extLst>
            </p:cNvPr>
            <p:cNvGrpSpPr/>
            <p:nvPr/>
          </p:nvGrpSpPr>
          <p:grpSpPr>
            <a:xfrm>
              <a:off x="444183" y="1562708"/>
              <a:ext cx="992993" cy="992993"/>
              <a:chOff x="4208463" y="1562708"/>
              <a:chExt cx="992993" cy="992993"/>
            </a:xfrm>
          </p:grpSpPr>
          <p:sp>
            <p:nvSpPr>
              <p:cNvPr id="67" name="Teardrop 66">
                <a:extLst>
                  <a:ext uri="{FF2B5EF4-FFF2-40B4-BE49-F238E27FC236}">
                    <a16:creationId xmlns:a16="http://schemas.microsoft.com/office/drawing/2014/main" id="{62BE11EC-B3A6-5F92-D263-A9BA1079CEE9}"/>
                  </a:ext>
                </a:extLst>
              </p:cNvPr>
              <p:cNvSpPr/>
              <p:nvPr/>
            </p:nvSpPr>
            <p:spPr>
              <a:xfrm rot="5400000">
                <a:off x="4208463" y="1562708"/>
                <a:ext cx="992993" cy="992993"/>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8" name="Teardrop 67">
                <a:extLst>
                  <a:ext uri="{FF2B5EF4-FFF2-40B4-BE49-F238E27FC236}">
                    <a16:creationId xmlns:a16="http://schemas.microsoft.com/office/drawing/2014/main" id="{E7CA5C95-F017-AA4F-A9D5-A6A1D21121EB}"/>
                  </a:ext>
                </a:extLst>
              </p:cNvPr>
              <p:cNvSpPr/>
              <p:nvPr/>
            </p:nvSpPr>
            <p:spPr>
              <a:xfrm rot="5400000">
                <a:off x="4231005" y="1585251"/>
                <a:ext cx="884408" cy="884408"/>
              </a:xfrm>
              <a:prstGeom prst="teardrop">
                <a:avLst/>
              </a:prstGeom>
              <a:solidFill>
                <a:schemeClr val="bg2"/>
              </a:solidFill>
              <a:ln w="127000" cap="rnd" cmpd="sng" algn="ctr">
                <a:solidFill>
                  <a:schemeClr val="bg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grpSp>
        <p:pic>
          <p:nvPicPr>
            <p:cNvPr id="66" name="Graphic 65">
              <a:extLst>
                <a:ext uri="{FF2B5EF4-FFF2-40B4-BE49-F238E27FC236}">
                  <a16:creationId xmlns:a16="http://schemas.microsoft.com/office/drawing/2014/main" id="{B3503E31-1B04-8BE4-3409-875CCD1CAF15}"/>
                </a:ext>
              </a:extLst>
            </p:cNvPr>
            <p:cNvPicPr>
              <a:picLocks noChangeAspect="1"/>
            </p:cNvPicPr>
            <p:nvPr/>
          </p:nvPicPr>
          <p:blipFill rotWithShape="1">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5633" r="47992"/>
            <a:stretch/>
          </p:blipFill>
          <p:spPr>
            <a:xfrm>
              <a:off x="642309" y="1797698"/>
              <a:ext cx="564307" cy="589908"/>
            </a:xfrm>
            <a:prstGeom prst="rect">
              <a:avLst/>
            </a:prstGeom>
          </p:spPr>
        </p:pic>
      </p:grpSp>
      <p:grpSp>
        <p:nvGrpSpPr>
          <p:cNvPr id="69" name="Group 68">
            <a:extLst>
              <a:ext uri="{FF2B5EF4-FFF2-40B4-BE49-F238E27FC236}">
                <a16:creationId xmlns:a16="http://schemas.microsoft.com/office/drawing/2014/main" id="{8EF4D0F3-8116-24F6-257D-363BBB4B76D6}"/>
              </a:ext>
            </a:extLst>
          </p:cNvPr>
          <p:cNvGrpSpPr/>
          <p:nvPr/>
        </p:nvGrpSpPr>
        <p:grpSpPr>
          <a:xfrm>
            <a:off x="3435560" y="2869720"/>
            <a:ext cx="661637" cy="708767"/>
            <a:chOff x="2540736" y="2869720"/>
            <a:chExt cx="661637" cy="708767"/>
          </a:xfrm>
        </p:grpSpPr>
        <p:grpSp>
          <p:nvGrpSpPr>
            <p:cNvPr id="70" name="Group 69">
              <a:extLst>
                <a:ext uri="{FF2B5EF4-FFF2-40B4-BE49-F238E27FC236}">
                  <a16:creationId xmlns:a16="http://schemas.microsoft.com/office/drawing/2014/main" id="{B03D0EA7-2E8C-B53C-3E7A-417C276F6252}"/>
                </a:ext>
              </a:extLst>
            </p:cNvPr>
            <p:cNvGrpSpPr/>
            <p:nvPr/>
          </p:nvGrpSpPr>
          <p:grpSpPr>
            <a:xfrm>
              <a:off x="2540736" y="2869720"/>
              <a:ext cx="661637" cy="708767"/>
              <a:chOff x="3082351" y="3709612"/>
              <a:chExt cx="1027335" cy="1100514"/>
            </a:xfrm>
          </p:grpSpPr>
          <p:sp>
            <p:nvSpPr>
              <p:cNvPr id="72" name="Freeform: Shape 71">
                <a:extLst>
                  <a:ext uri="{FF2B5EF4-FFF2-40B4-BE49-F238E27FC236}">
                    <a16:creationId xmlns:a16="http://schemas.microsoft.com/office/drawing/2014/main" id="{E55323F2-385F-DEF4-4E63-973FDB1C8D87}"/>
                  </a:ext>
                </a:extLst>
              </p:cNvPr>
              <p:cNvSpPr/>
              <p:nvPr/>
            </p:nvSpPr>
            <p:spPr>
              <a:xfrm>
                <a:off x="3082351" y="3709612"/>
                <a:ext cx="1027335" cy="1100512"/>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bg2">
                  <a:alpha val="20000"/>
                </a:schemeClr>
              </a:solidFill>
              <a:ln w="190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sp>
            <p:nvSpPr>
              <p:cNvPr id="73" name="Freeform: Shape 72">
                <a:extLst>
                  <a:ext uri="{FF2B5EF4-FFF2-40B4-BE49-F238E27FC236}">
                    <a16:creationId xmlns:a16="http://schemas.microsoft.com/office/drawing/2014/main" id="{6A50318E-5E70-335D-BF70-E64B1D2364C3}"/>
                  </a:ext>
                </a:extLst>
              </p:cNvPr>
              <p:cNvSpPr/>
              <p:nvPr/>
            </p:nvSpPr>
            <p:spPr>
              <a:xfrm>
                <a:off x="3252328" y="3879587"/>
                <a:ext cx="857357" cy="930539"/>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bg2"/>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pic>
          <p:nvPicPr>
            <p:cNvPr id="71" name="Graphic 70">
              <a:extLst>
                <a:ext uri="{FF2B5EF4-FFF2-40B4-BE49-F238E27FC236}">
                  <a16:creationId xmlns:a16="http://schemas.microsoft.com/office/drawing/2014/main" id="{ECCA97EB-C827-C854-EEF1-07EDC7BA941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745793" y="3084327"/>
              <a:ext cx="406823" cy="406823"/>
            </a:xfrm>
            <a:prstGeom prst="rect">
              <a:avLst/>
            </a:prstGeom>
          </p:spPr>
        </p:pic>
      </p:grpSp>
      <p:sp>
        <p:nvSpPr>
          <p:cNvPr id="74" name="TextBox 73">
            <a:extLst>
              <a:ext uri="{FF2B5EF4-FFF2-40B4-BE49-F238E27FC236}">
                <a16:creationId xmlns:a16="http://schemas.microsoft.com/office/drawing/2014/main" id="{C95D501E-3AA3-D393-01B8-4D5EC733D0F5}"/>
              </a:ext>
            </a:extLst>
          </p:cNvPr>
          <p:cNvSpPr txBox="1"/>
          <p:nvPr/>
        </p:nvSpPr>
        <p:spPr>
          <a:xfrm>
            <a:off x="771125" y="2314340"/>
            <a:ext cx="3058806"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1" u="none" strike="noStrike" kern="1200" cap="none" spc="0" normalizeH="0" baseline="0" noProof="0" dirty="0">
                <a:ln>
                  <a:noFill/>
                </a:ln>
                <a:solidFill>
                  <a:prstClr val="white"/>
                </a:solidFill>
                <a:effectLst/>
                <a:uLnTx/>
                <a:uFillTx/>
                <a:ea typeface="+mn-ea"/>
                <a:cs typeface="+mn-cs"/>
              </a:rPr>
              <a:t>You just keep thinking I’m not going to sleep because I've got this drug</a:t>
            </a:r>
            <a:r>
              <a:rPr kumimoji="0" lang="en-GB" sz="1600" b="1" i="1" u="none" strike="noStrike" kern="1200" cap="none" spc="0" normalizeH="0" baseline="30000" noProof="0" dirty="0">
                <a:ln>
                  <a:noFill/>
                </a:ln>
                <a:solidFill>
                  <a:prstClr val="white"/>
                </a:solidFill>
                <a:effectLst/>
                <a:uLnTx/>
                <a:uFillTx/>
                <a:ea typeface="+mn-ea"/>
                <a:cs typeface="+mn-cs"/>
              </a:rPr>
              <a:t>1 </a:t>
            </a:r>
          </a:p>
        </p:txBody>
      </p:sp>
      <p:sp>
        <p:nvSpPr>
          <p:cNvPr id="75" name="Footer Placeholder 2">
            <a:extLst>
              <a:ext uri="{FF2B5EF4-FFF2-40B4-BE49-F238E27FC236}">
                <a16:creationId xmlns:a16="http://schemas.microsoft.com/office/drawing/2014/main" id="{4993B4E0-50BE-33AA-8A74-4AED5CF54CD4}"/>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OCS, oral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Clark VL, et al. J Asthma Allergy. 2021;14:245–258; 2. Hyland ME, et al. Qual Life Res. 2015;24:631–639; 3. Foster JM, et al. </a:t>
            </a:r>
            <a:r>
              <a:rPr kumimoji="0" lang="en-GB" b="0" i="0" u="none" strike="noStrike" kern="1200" cap="none" spc="20" normalizeH="0" baseline="0" noProof="0" dirty="0" err="1">
                <a:ln>
                  <a:noFill/>
                </a:ln>
                <a:solidFill>
                  <a:srgbClr val="656665"/>
                </a:solidFill>
                <a:effectLst/>
                <a:uLnTx/>
                <a:uFillTx/>
                <a:latin typeface="Calibri"/>
                <a:ea typeface="+mn-ea"/>
                <a:cs typeface="+mn-cs"/>
              </a:rPr>
              <a:t>Eur</a:t>
            </a:r>
            <a:r>
              <a:rPr kumimoji="0" lang="en-GB" b="0" i="0" u="none" strike="noStrike" kern="1200" cap="none" spc="20" normalizeH="0" baseline="0" noProof="0" dirty="0">
                <a:ln>
                  <a:noFill/>
                </a:ln>
                <a:solidFill>
                  <a:srgbClr val="656665"/>
                </a:solidFill>
                <a:effectLst/>
                <a:uLnTx/>
                <a:uFillTx/>
                <a:latin typeface="Calibri"/>
                <a:ea typeface="+mn-ea"/>
                <a:cs typeface="+mn-cs"/>
              </a:rPr>
              <a:t> Respir J. 2017;50:1700765.</a:t>
            </a:r>
          </a:p>
        </p:txBody>
      </p:sp>
      <p:sp>
        <p:nvSpPr>
          <p:cNvPr id="76" name="Rectangle: Top Corners Rounded 75">
            <a:extLst>
              <a:ext uri="{FF2B5EF4-FFF2-40B4-BE49-F238E27FC236}">
                <a16:creationId xmlns:a16="http://schemas.microsoft.com/office/drawing/2014/main" id="{EE639DD1-CA2E-6254-C9C0-05BA6267DC6A}"/>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77" name="Slide Number Placeholder 25">
            <a:extLst>
              <a:ext uri="{FF2B5EF4-FFF2-40B4-BE49-F238E27FC236}">
                <a16:creationId xmlns:a16="http://schemas.microsoft.com/office/drawing/2014/main" id="{D14A970C-6252-30D0-560D-6061422E9774}"/>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768290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AEE14-4781-E6F2-AA3B-4BCC380CD7A0}"/>
              </a:ext>
            </a:extLst>
          </p:cNvPr>
          <p:cNvSpPr>
            <a:spLocks noGrp="1"/>
          </p:cNvSpPr>
          <p:nvPr>
            <p:ph type="title"/>
          </p:nvPr>
        </p:nvSpPr>
        <p:spPr/>
        <p:txBody>
          <a:bodyPr/>
          <a:lstStyle/>
          <a:p>
            <a:r>
              <a:rPr lang="en-GB" dirty="0"/>
              <a:t>Published Charters define the principles of care that should be expected by people with severe asthma</a:t>
            </a:r>
          </a:p>
        </p:txBody>
      </p:sp>
      <p:sp>
        <p:nvSpPr>
          <p:cNvPr id="4" name="Rectangle: Top Corners Rounded 3">
            <a:extLst>
              <a:ext uri="{FF2B5EF4-FFF2-40B4-BE49-F238E27FC236}">
                <a16:creationId xmlns:a16="http://schemas.microsoft.com/office/drawing/2014/main" id="{F38BF3E7-96DF-E746-69C9-75599DB80ADC}"/>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39" name="Rectangle: Rounded Corners 38">
            <a:extLst>
              <a:ext uri="{FF2B5EF4-FFF2-40B4-BE49-F238E27FC236}">
                <a16:creationId xmlns:a16="http://schemas.microsoft.com/office/drawing/2014/main" id="{762CCF3E-4467-B9B0-2416-ABD8048B0AFD}"/>
              </a:ext>
            </a:extLst>
          </p:cNvPr>
          <p:cNvSpPr/>
          <p:nvPr/>
        </p:nvSpPr>
        <p:spPr>
          <a:xfrm>
            <a:off x="452217" y="1309700"/>
            <a:ext cx="9206688" cy="534464"/>
          </a:xfrm>
          <a:prstGeom prst="roundRect">
            <a:avLst/>
          </a:prstGeom>
          <a:solidFill>
            <a:schemeClr val="tx2"/>
          </a:solidFill>
          <a:ln w="18628" cap="flat">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Patient charter: six principles for the care of people with severe asthma</a:t>
            </a:r>
            <a:r>
              <a:rPr kumimoji="0" lang="en-US" sz="1800" b="1" i="0" u="none" strike="noStrike" kern="1200" cap="none" spc="0" normalizeH="0" baseline="30000" noProof="0" dirty="0">
                <a:ln>
                  <a:noFill/>
                </a:ln>
                <a:solidFill>
                  <a:prstClr val="white"/>
                </a:solidFill>
                <a:effectLst/>
                <a:uLnTx/>
                <a:uFillTx/>
                <a:ea typeface="+mn-ea"/>
                <a:cs typeface="+mn-cs"/>
              </a:rPr>
              <a:t>1</a:t>
            </a:r>
            <a:endParaRPr kumimoji="0" lang="en-US" sz="1800" b="1" i="0" u="none" strike="noStrike" kern="1200" cap="none" spc="0" normalizeH="0" baseline="0" noProof="0" dirty="0">
              <a:ln>
                <a:noFill/>
              </a:ln>
              <a:solidFill>
                <a:prstClr val="white"/>
              </a:solidFill>
              <a:effectLst/>
              <a:uLnTx/>
              <a:uFillTx/>
              <a:ea typeface="+mn-ea"/>
              <a:cs typeface="+mn-cs"/>
            </a:endParaRPr>
          </a:p>
        </p:txBody>
      </p:sp>
      <p:grpSp>
        <p:nvGrpSpPr>
          <p:cNvPr id="40" name="Group 39">
            <a:extLst>
              <a:ext uri="{FF2B5EF4-FFF2-40B4-BE49-F238E27FC236}">
                <a16:creationId xmlns:a16="http://schemas.microsoft.com/office/drawing/2014/main" id="{29FEDA0D-8DD0-6C0D-0C49-59661E88BC17}"/>
              </a:ext>
            </a:extLst>
          </p:cNvPr>
          <p:cNvGrpSpPr/>
          <p:nvPr/>
        </p:nvGrpSpPr>
        <p:grpSpPr>
          <a:xfrm>
            <a:off x="4467674" y="1959751"/>
            <a:ext cx="3265957" cy="1469249"/>
            <a:chOff x="4074781" y="2171502"/>
            <a:chExt cx="3265957" cy="1469249"/>
          </a:xfrm>
        </p:grpSpPr>
        <p:sp>
          <p:nvSpPr>
            <p:cNvPr id="41" name="Freeform: Shape 40">
              <a:extLst>
                <a:ext uri="{FF2B5EF4-FFF2-40B4-BE49-F238E27FC236}">
                  <a16:creationId xmlns:a16="http://schemas.microsoft.com/office/drawing/2014/main" id="{4D51B14D-EC68-4A89-3BF1-95C695C0E5E2}"/>
                </a:ext>
              </a:extLst>
            </p:cNvPr>
            <p:cNvSpPr/>
            <p:nvPr/>
          </p:nvSpPr>
          <p:spPr>
            <a:xfrm>
              <a:off x="6598564" y="2840517"/>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2" name="Freeform: Shape 41">
              <a:extLst>
                <a:ext uri="{FF2B5EF4-FFF2-40B4-BE49-F238E27FC236}">
                  <a16:creationId xmlns:a16="http://schemas.microsoft.com/office/drawing/2014/main" id="{887DDA00-7E4A-B94C-1724-4ADFBA7547CC}"/>
                </a:ext>
              </a:extLst>
            </p:cNvPr>
            <p:cNvSpPr/>
            <p:nvPr/>
          </p:nvSpPr>
          <p:spPr>
            <a:xfrm>
              <a:off x="6721361" y="2963311"/>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3" name="Rectangle: Rounded Corners 42">
              <a:extLst>
                <a:ext uri="{FF2B5EF4-FFF2-40B4-BE49-F238E27FC236}">
                  <a16:creationId xmlns:a16="http://schemas.microsoft.com/office/drawing/2014/main" id="{7C9A9FB9-EB7D-F538-E875-9B79FC6682EA}"/>
                </a:ext>
              </a:extLst>
            </p:cNvPr>
            <p:cNvSpPr/>
            <p:nvPr/>
          </p:nvSpPr>
          <p:spPr>
            <a:xfrm>
              <a:off x="4074781" y="2171502"/>
              <a:ext cx="3265957" cy="1469249"/>
            </a:xfrm>
            <a:prstGeom prst="roundRect">
              <a:avLst>
                <a:gd name="adj" fmla="val 6431"/>
              </a:avLst>
            </a:prstGeom>
            <a:noFill/>
            <a:ln w="19050" cap="flat" cmpd="sng" algn="ctr">
              <a:solidFill>
                <a:schemeClr val="accent2"/>
              </a:solidFill>
              <a:prstDash val="solid"/>
              <a:miter lim="800000"/>
            </a:ln>
            <a:effectLst/>
          </p:spPr>
          <p:txBody>
            <a:bodyPr lIns="108000" tIns="36000" rIns="612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dirty="0">
                  <a:ln>
                    <a:noFill/>
                  </a:ln>
                  <a:solidFill>
                    <a:srgbClr val="19195A"/>
                  </a:solidFill>
                  <a:effectLst/>
                  <a:uLnTx/>
                  <a:uFillTx/>
                  <a:ea typeface="+mn-ea"/>
                  <a:cs typeface="+mn-cs"/>
                </a:rPr>
                <a:t>I deserve a </a:t>
              </a:r>
              <a:r>
                <a:rPr kumimoji="0" lang="en-GB" sz="1600" b="1" i="0" u="none" strike="noStrike" kern="1200" cap="none" spc="0" normalizeH="0" baseline="0" noProof="0" dirty="0">
                  <a:ln>
                    <a:noFill/>
                  </a:ln>
                  <a:solidFill>
                    <a:srgbClr val="19195A"/>
                  </a:solidFill>
                  <a:effectLst/>
                  <a:uLnTx/>
                  <a:uFillTx/>
                  <a:ea typeface="+mn-ea"/>
                  <a:cs typeface="+mn-cs"/>
                </a:rPr>
                <a:t>timely</a:t>
              </a:r>
              <a:r>
                <a:rPr kumimoji="0" lang="en-GB" sz="1600" i="0" u="none" strike="noStrike" kern="1200" cap="none" spc="0" normalizeH="0" baseline="0" noProof="0" dirty="0">
                  <a:ln>
                    <a:noFill/>
                  </a:ln>
                  <a:solidFill>
                    <a:srgbClr val="19195A"/>
                  </a:solidFill>
                  <a:effectLst/>
                  <a:uLnTx/>
                  <a:uFillTx/>
                  <a:ea typeface="+mn-ea"/>
                  <a:cs typeface="+mn-cs"/>
                </a:rPr>
                <a:t>,</a:t>
              </a:r>
              <a:r>
                <a:rPr kumimoji="0" lang="en-GB" sz="1600" b="1" i="0" u="none" strike="noStrike" kern="1200" cap="none" spc="0" normalizeH="0" baseline="0" noProof="0" dirty="0">
                  <a:ln>
                    <a:noFill/>
                  </a:ln>
                  <a:solidFill>
                    <a:srgbClr val="19195A"/>
                  </a:solidFill>
                  <a:effectLst/>
                  <a:uLnTx/>
                  <a:uFillTx/>
                  <a:ea typeface="+mn-ea"/>
                  <a:cs typeface="+mn-cs"/>
                </a:rPr>
                <a:t> straightforward referral </a:t>
              </a:r>
              <a:r>
                <a:rPr kumimoji="0" lang="en-GB" sz="1600" b="0" i="0" u="none" strike="noStrike" kern="1200" cap="none" spc="0" normalizeH="0" baseline="0" noProof="0" dirty="0">
                  <a:ln>
                    <a:noFill/>
                  </a:ln>
                  <a:solidFill>
                    <a:srgbClr val="19195A"/>
                  </a:solidFill>
                  <a:effectLst/>
                  <a:uLnTx/>
                  <a:uFillTx/>
                  <a:ea typeface="+mn-ea"/>
                  <a:cs typeface="+mn-cs"/>
                </a:rPr>
                <a:t>to an </a:t>
              </a:r>
              <a:r>
                <a:rPr kumimoji="0" lang="en-GB" sz="1600" b="1" i="0" u="none" strike="noStrike" kern="1200" cap="none" spc="0" normalizeH="0" baseline="0" noProof="0" dirty="0">
                  <a:ln>
                    <a:noFill/>
                  </a:ln>
                  <a:solidFill>
                    <a:srgbClr val="19195A"/>
                  </a:solidFill>
                  <a:effectLst/>
                  <a:uLnTx/>
                  <a:uFillTx/>
                  <a:ea typeface="+mn-ea"/>
                  <a:cs typeface="+mn-cs"/>
                </a:rPr>
                <a:t>appropriate specialist </a:t>
              </a:r>
              <a:r>
                <a:rPr kumimoji="0" lang="en-GB" sz="1600" b="0" i="0" u="none" strike="noStrike" kern="1200" cap="none" spc="0" normalizeH="0" baseline="0" noProof="0" dirty="0">
                  <a:ln>
                    <a:noFill/>
                  </a:ln>
                  <a:solidFill>
                    <a:srgbClr val="19195A"/>
                  </a:solidFill>
                  <a:effectLst/>
                  <a:uLnTx/>
                  <a:uFillTx/>
                  <a:ea typeface="+mn-ea"/>
                  <a:cs typeface="+mn-cs"/>
                </a:rPr>
                <a:t>for my asthma when it is </a:t>
              </a:r>
              <a:r>
                <a:rPr kumimoji="0" lang="en-GB" sz="1600" b="1" i="0" u="none" strike="noStrike" kern="1200" cap="none" spc="0" normalizeH="0" baseline="0" noProof="0" dirty="0">
                  <a:ln>
                    <a:noFill/>
                  </a:ln>
                  <a:solidFill>
                    <a:srgbClr val="19195A"/>
                  </a:solidFill>
                  <a:effectLst/>
                  <a:uLnTx/>
                  <a:uFillTx/>
                  <a:ea typeface="+mn-ea"/>
                  <a:cs typeface="+mn-cs"/>
                </a:rPr>
                <a:t>not </a:t>
              </a:r>
              <a:br>
                <a:rPr kumimoji="0" lang="en-GB" sz="1600" b="1" i="0" u="none" strike="noStrike" kern="1200" cap="none" spc="0" normalizeH="0" baseline="0" noProof="0" dirty="0">
                  <a:ln>
                    <a:noFill/>
                  </a:ln>
                  <a:solidFill>
                    <a:srgbClr val="19195A"/>
                  </a:solidFill>
                  <a:effectLst/>
                  <a:uLnTx/>
                  <a:uFillTx/>
                  <a:ea typeface="+mn-ea"/>
                  <a:cs typeface="+mn-cs"/>
                </a:rPr>
              </a:br>
              <a:r>
                <a:rPr kumimoji="0" lang="en-GB" sz="1600" b="1" i="0" u="none" strike="noStrike" kern="1200" cap="none" spc="0" normalizeH="0" baseline="0" noProof="0" dirty="0">
                  <a:ln>
                    <a:noFill/>
                  </a:ln>
                  <a:solidFill>
                    <a:srgbClr val="19195A"/>
                  </a:solidFill>
                  <a:effectLst/>
                  <a:uLnTx/>
                  <a:uFillTx/>
                  <a:ea typeface="+mn-ea"/>
                  <a:cs typeface="+mn-cs"/>
                </a:rPr>
                <a:t>well controlled</a:t>
              </a:r>
            </a:p>
          </p:txBody>
        </p:sp>
        <p:pic>
          <p:nvPicPr>
            <p:cNvPr id="44" name="Picture 43" descr="A close up of a logo&#10;&#10;Description automatically generated">
              <a:extLst>
                <a:ext uri="{FF2B5EF4-FFF2-40B4-BE49-F238E27FC236}">
                  <a16:creationId xmlns:a16="http://schemas.microsoft.com/office/drawing/2014/main" id="{D22D128F-D397-0E83-06BC-5F79FB9BB9CE}"/>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868157" y="3099302"/>
              <a:ext cx="401176" cy="401176"/>
            </a:xfrm>
            <a:prstGeom prst="rect">
              <a:avLst/>
            </a:prstGeom>
          </p:spPr>
        </p:pic>
      </p:grpSp>
      <p:grpSp>
        <p:nvGrpSpPr>
          <p:cNvPr id="45" name="Group 44">
            <a:extLst>
              <a:ext uri="{FF2B5EF4-FFF2-40B4-BE49-F238E27FC236}">
                <a16:creationId xmlns:a16="http://schemas.microsoft.com/office/drawing/2014/main" id="{76E66596-2EE9-E71E-5F2C-9DAF4226B71B}"/>
              </a:ext>
            </a:extLst>
          </p:cNvPr>
          <p:cNvGrpSpPr/>
          <p:nvPr/>
        </p:nvGrpSpPr>
        <p:grpSpPr>
          <a:xfrm>
            <a:off x="8087844" y="1933118"/>
            <a:ext cx="3265957" cy="1479375"/>
            <a:chOff x="7694951" y="2171502"/>
            <a:chExt cx="3265957" cy="1479375"/>
          </a:xfrm>
        </p:grpSpPr>
        <p:sp>
          <p:nvSpPr>
            <p:cNvPr id="46" name="Freeform: Shape 45">
              <a:extLst>
                <a:ext uri="{FF2B5EF4-FFF2-40B4-BE49-F238E27FC236}">
                  <a16:creationId xmlns:a16="http://schemas.microsoft.com/office/drawing/2014/main" id="{C304FB1B-B584-8F4A-EA91-47191BAEAFA3}"/>
                </a:ext>
              </a:extLst>
            </p:cNvPr>
            <p:cNvSpPr/>
            <p:nvPr/>
          </p:nvSpPr>
          <p:spPr>
            <a:xfrm>
              <a:off x="10218734" y="2850139"/>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7" name="Freeform: Shape 46">
              <a:extLst>
                <a:ext uri="{FF2B5EF4-FFF2-40B4-BE49-F238E27FC236}">
                  <a16:creationId xmlns:a16="http://schemas.microsoft.com/office/drawing/2014/main" id="{C2D2B0E9-4F6A-2C5A-BEC1-F567089C258A}"/>
                </a:ext>
              </a:extLst>
            </p:cNvPr>
            <p:cNvSpPr/>
            <p:nvPr/>
          </p:nvSpPr>
          <p:spPr>
            <a:xfrm>
              <a:off x="10341531" y="2972937"/>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48" name="Rectangle: Rounded Corners 47">
              <a:extLst>
                <a:ext uri="{FF2B5EF4-FFF2-40B4-BE49-F238E27FC236}">
                  <a16:creationId xmlns:a16="http://schemas.microsoft.com/office/drawing/2014/main" id="{AB4398B0-3898-3D2F-CA1F-995DBCA6A94C}"/>
                </a:ext>
              </a:extLst>
            </p:cNvPr>
            <p:cNvSpPr/>
            <p:nvPr/>
          </p:nvSpPr>
          <p:spPr>
            <a:xfrm>
              <a:off x="7694951" y="2171502"/>
              <a:ext cx="3265957" cy="1479375"/>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a:ln>
                    <a:noFill/>
                  </a:ln>
                  <a:solidFill>
                    <a:srgbClr val="19195A"/>
                  </a:solidFill>
                  <a:effectLst/>
                  <a:uLnTx/>
                  <a:uFillTx/>
                  <a:ea typeface="+mn-ea"/>
                  <a:cs typeface="+mn-cs"/>
                </a:rPr>
                <a:t>I deserve </a:t>
              </a:r>
              <a:r>
                <a:rPr kumimoji="0" lang="en-GB" sz="1600" b="1" i="0" u="none" strike="noStrike" kern="1200" cap="none" spc="0" normalizeH="0" baseline="0" noProof="0">
                  <a:ln>
                    <a:noFill/>
                  </a:ln>
                  <a:solidFill>
                    <a:srgbClr val="19195A"/>
                  </a:solidFill>
                  <a:effectLst/>
                  <a:uLnTx/>
                  <a:uFillTx/>
                  <a:ea typeface="+mn-ea"/>
                  <a:cs typeface="+mn-cs"/>
                </a:rPr>
                <a:t>to understand </a:t>
              </a:r>
              <a:r>
                <a:rPr kumimoji="0" lang="en-GB" sz="1600" b="0" i="0" u="none" strike="noStrike" kern="1200" cap="none" spc="0" normalizeH="0" baseline="0" noProof="0">
                  <a:ln>
                    <a:noFill/>
                  </a:ln>
                  <a:solidFill>
                    <a:srgbClr val="19195A"/>
                  </a:solidFill>
                  <a:effectLst/>
                  <a:uLnTx/>
                  <a:uFillTx/>
                  <a:ea typeface="+mn-ea"/>
                  <a:cs typeface="+mn-cs"/>
                </a:rPr>
                <a:t>what makes my </a:t>
              </a:r>
              <a:br>
                <a:rPr kumimoji="0" lang="en-GB" sz="1600" b="0" i="0" u="none" strike="noStrike" kern="1200" cap="none" spc="0" normalizeH="0" baseline="0" noProof="0">
                  <a:ln>
                    <a:noFill/>
                  </a:ln>
                  <a:solidFill>
                    <a:srgbClr val="19195A"/>
                  </a:solidFill>
                  <a:effectLst/>
                  <a:uLnTx/>
                  <a:uFillTx/>
                  <a:ea typeface="+mn-ea"/>
                  <a:cs typeface="+mn-cs"/>
                </a:rPr>
              </a:br>
              <a:r>
                <a:rPr kumimoji="0" lang="en-GB" sz="1600" b="1" i="0" u="none" strike="noStrike" kern="1200" cap="none" spc="0" normalizeH="0" baseline="0" noProof="0">
                  <a:ln>
                    <a:noFill/>
                  </a:ln>
                  <a:solidFill>
                    <a:srgbClr val="19195A"/>
                  </a:solidFill>
                  <a:effectLst/>
                  <a:uLnTx/>
                  <a:uFillTx/>
                  <a:ea typeface="+mn-ea"/>
                  <a:cs typeface="+mn-cs"/>
                </a:rPr>
                <a:t>asthma worse</a:t>
              </a:r>
              <a:endParaRPr kumimoji="0" lang="en-GB" sz="1600" b="0" i="0" u="none" strike="noStrike" kern="1200" cap="none" spc="0" normalizeH="0" baseline="0" noProof="0">
                <a:ln>
                  <a:noFill/>
                </a:ln>
                <a:solidFill>
                  <a:srgbClr val="19195A"/>
                </a:solidFill>
                <a:effectLst/>
                <a:uLnTx/>
                <a:uFillTx/>
                <a:ea typeface="+mn-ea"/>
                <a:cs typeface="+mn-cs"/>
              </a:endParaRPr>
            </a:p>
          </p:txBody>
        </p:sp>
        <p:pic>
          <p:nvPicPr>
            <p:cNvPr id="49" name="Picture 48">
              <a:extLst>
                <a:ext uri="{FF2B5EF4-FFF2-40B4-BE49-F238E27FC236}">
                  <a16:creationId xmlns:a16="http://schemas.microsoft.com/office/drawing/2014/main" id="{A9443D5B-F1BA-2723-655E-720BB12993D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77798" y="3088058"/>
              <a:ext cx="415222" cy="415222"/>
            </a:xfrm>
            <a:prstGeom prst="rect">
              <a:avLst/>
            </a:prstGeom>
          </p:spPr>
        </p:pic>
      </p:grpSp>
      <p:grpSp>
        <p:nvGrpSpPr>
          <p:cNvPr id="50" name="Group 49">
            <a:extLst>
              <a:ext uri="{FF2B5EF4-FFF2-40B4-BE49-F238E27FC236}">
                <a16:creationId xmlns:a16="http://schemas.microsoft.com/office/drawing/2014/main" id="{EA2FE9EA-15DA-A3C9-EBC4-22FC5BA3E79A}"/>
              </a:ext>
            </a:extLst>
          </p:cNvPr>
          <p:cNvGrpSpPr/>
          <p:nvPr/>
        </p:nvGrpSpPr>
        <p:grpSpPr>
          <a:xfrm>
            <a:off x="4467674" y="3615477"/>
            <a:ext cx="3265957" cy="1483605"/>
            <a:chOff x="4064159" y="4023733"/>
            <a:chExt cx="3265957" cy="1458000"/>
          </a:xfrm>
        </p:grpSpPr>
        <p:sp>
          <p:nvSpPr>
            <p:cNvPr id="51" name="Freeform: Shape 50">
              <a:extLst>
                <a:ext uri="{FF2B5EF4-FFF2-40B4-BE49-F238E27FC236}">
                  <a16:creationId xmlns:a16="http://schemas.microsoft.com/office/drawing/2014/main" id="{1F8EA61D-CF53-152F-02E3-07D4C3D625D5}"/>
                </a:ext>
              </a:extLst>
            </p:cNvPr>
            <p:cNvSpPr/>
            <p:nvPr/>
          </p:nvSpPr>
          <p:spPr>
            <a:xfrm>
              <a:off x="6586957" y="4686074"/>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tx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2" name="Freeform: Shape 51">
              <a:extLst>
                <a:ext uri="{FF2B5EF4-FFF2-40B4-BE49-F238E27FC236}">
                  <a16:creationId xmlns:a16="http://schemas.microsoft.com/office/drawing/2014/main" id="{24A1B4E3-25C1-8C74-5358-2BC9B0A0D386}"/>
                </a:ext>
              </a:extLst>
            </p:cNvPr>
            <p:cNvSpPr/>
            <p:nvPr/>
          </p:nvSpPr>
          <p:spPr>
            <a:xfrm>
              <a:off x="6710739" y="4808868"/>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tx2"/>
            </a:solidFill>
            <a:ln w="19050" cap="flat" cmpd="sng" algn="ctr">
              <a:solidFill>
                <a:schemeClr val="tx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3" name="Rectangle: Rounded Corners 52">
              <a:extLst>
                <a:ext uri="{FF2B5EF4-FFF2-40B4-BE49-F238E27FC236}">
                  <a16:creationId xmlns:a16="http://schemas.microsoft.com/office/drawing/2014/main" id="{BA4928EB-4CB2-5584-DBC7-F05DBCFD0D3E}"/>
                </a:ext>
              </a:extLst>
            </p:cNvPr>
            <p:cNvSpPr/>
            <p:nvPr/>
          </p:nvSpPr>
          <p:spPr>
            <a:xfrm>
              <a:off x="4064159" y="4023733"/>
              <a:ext cx="3265957" cy="1458000"/>
            </a:xfrm>
            <a:prstGeom prst="roundRect">
              <a:avLst>
                <a:gd name="adj" fmla="val 6431"/>
              </a:avLst>
            </a:prstGeom>
            <a:noFill/>
            <a:ln w="19050" cap="flat" cmpd="sng" algn="ctr">
              <a:solidFill>
                <a:schemeClr val="tx2"/>
              </a:solidFill>
              <a:prstDash val="solid"/>
              <a:miter lim="800000"/>
            </a:ln>
            <a:effectLst/>
          </p:spPr>
          <p:txBody>
            <a:bodyPr lIns="180000" tIns="36000" rIns="648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a:ln>
                    <a:noFill/>
                  </a:ln>
                  <a:solidFill>
                    <a:srgbClr val="19195A"/>
                  </a:solidFill>
                  <a:effectLst/>
                  <a:uLnTx/>
                  <a:uFillTx/>
                  <a:ea typeface="+mn-ea"/>
                  <a:cs typeface="+mn-cs"/>
                </a:rPr>
                <a:t>I deserve </a:t>
              </a:r>
              <a:r>
                <a:rPr kumimoji="0" lang="en-GB" sz="1600" b="1" i="0" u="none" strike="noStrike" kern="1200" cap="none" spc="0" normalizeH="0" baseline="0" noProof="0">
                  <a:ln>
                    <a:noFill/>
                  </a:ln>
                  <a:solidFill>
                    <a:srgbClr val="19195A"/>
                  </a:solidFill>
                  <a:effectLst/>
                  <a:uLnTx/>
                  <a:uFillTx/>
                  <a:ea typeface="+mn-ea"/>
                  <a:cs typeface="+mn-cs"/>
                </a:rPr>
                <a:t>not to be </a:t>
              </a:r>
              <a:br>
                <a:rPr kumimoji="0" lang="en-GB" sz="1600" b="1" i="0" u="none" strike="noStrike" kern="1200" cap="none" spc="0" normalizeH="0" baseline="0" noProof="0">
                  <a:ln>
                    <a:noFill/>
                  </a:ln>
                  <a:solidFill>
                    <a:srgbClr val="19195A"/>
                  </a:solidFill>
                  <a:effectLst/>
                  <a:uLnTx/>
                  <a:uFillTx/>
                  <a:ea typeface="+mn-ea"/>
                  <a:cs typeface="+mn-cs"/>
                </a:rPr>
              </a:br>
              <a:r>
                <a:rPr kumimoji="0" lang="en-GB" sz="1600" b="1" i="0" u="none" strike="noStrike" kern="1200" cap="none" spc="0" normalizeH="0" baseline="0" noProof="0">
                  <a:ln>
                    <a:noFill/>
                  </a:ln>
                  <a:solidFill>
                    <a:srgbClr val="19195A"/>
                  </a:solidFill>
                  <a:effectLst/>
                  <a:uLnTx/>
                  <a:uFillTx/>
                  <a:ea typeface="+mn-ea"/>
                  <a:cs typeface="+mn-cs"/>
                </a:rPr>
                <a:t>reliant on SCS</a:t>
              </a:r>
            </a:p>
          </p:txBody>
        </p:sp>
        <p:pic>
          <p:nvPicPr>
            <p:cNvPr id="54" name="Graphic 53">
              <a:extLst>
                <a:ext uri="{FF2B5EF4-FFF2-40B4-BE49-F238E27FC236}">
                  <a16:creationId xmlns:a16="http://schemas.microsoft.com/office/drawing/2014/main" id="{11BBE374-7296-57C3-987C-1C24CD80794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887407" y="4937260"/>
              <a:ext cx="413210" cy="413210"/>
            </a:xfrm>
            <a:prstGeom prst="rect">
              <a:avLst/>
            </a:prstGeom>
          </p:spPr>
        </p:pic>
      </p:grpSp>
      <p:grpSp>
        <p:nvGrpSpPr>
          <p:cNvPr id="55" name="Group 54">
            <a:extLst>
              <a:ext uri="{FF2B5EF4-FFF2-40B4-BE49-F238E27FC236}">
                <a16:creationId xmlns:a16="http://schemas.microsoft.com/office/drawing/2014/main" id="{D0260E85-2E16-115D-5392-3F57531E87C5}"/>
              </a:ext>
            </a:extLst>
          </p:cNvPr>
          <p:cNvGrpSpPr/>
          <p:nvPr/>
        </p:nvGrpSpPr>
        <p:grpSpPr>
          <a:xfrm>
            <a:off x="848821" y="3615477"/>
            <a:ext cx="3265957" cy="1473951"/>
            <a:chOff x="445307" y="4023733"/>
            <a:chExt cx="3265957" cy="1458000"/>
          </a:xfrm>
        </p:grpSpPr>
        <p:sp>
          <p:nvSpPr>
            <p:cNvPr id="56" name="Freeform: Shape 55">
              <a:extLst>
                <a:ext uri="{FF2B5EF4-FFF2-40B4-BE49-F238E27FC236}">
                  <a16:creationId xmlns:a16="http://schemas.microsoft.com/office/drawing/2014/main" id="{19173CCA-C42B-4BEF-E569-CF8C82588578}"/>
                </a:ext>
              </a:extLst>
            </p:cNvPr>
            <p:cNvSpPr/>
            <p:nvPr/>
          </p:nvSpPr>
          <p:spPr>
            <a:xfrm>
              <a:off x="2969090" y="4678937"/>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7" name="Freeform: Shape 56">
              <a:extLst>
                <a:ext uri="{FF2B5EF4-FFF2-40B4-BE49-F238E27FC236}">
                  <a16:creationId xmlns:a16="http://schemas.microsoft.com/office/drawing/2014/main" id="{65AB0C6B-1DFE-25E7-3372-60DFD3D83BF6}"/>
                </a:ext>
              </a:extLst>
            </p:cNvPr>
            <p:cNvSpPr/>
            <p:nvPr/>
          </p:nvSpPr>
          <p:spPr>
            <a:xfrm>
              <a:off x="3091887" y="4801725"/>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58" name="Rectangle: Rounded Corners 57">
              <a:extLst>
                <a:ext uri="{FF2B5EF4-FFF2-40B4-BE49-F238E27FC236}">
                  <a16:creationId xmlns:a16="http://schemas.microsoft.com/office/drawing/2014/main" id="{DE5226E8-FA3C-2D05-D343-686D824875B0}"/>
                </a:ext>
              </a:extLst>
            </p:cNvPr>
            <p:cNvSpPr/>
            <p:nvPr/>
          </p:nvSpPr>
          <p:spPr>
            <a:xfrm>
              <a:off x="445307" y="4023733"/>
              <a:ext cx="3265957" cy="1458000"/>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tab pos="2422525" algn="l"/>
                </a:tabLst>
                <a:defRPr/>
              </a:pPr>
              <a:r>
                <a:rPr kumimoji="0" lang="en-US" sz="1600" b="0" i="0" u="none" strike="noStrike" kern="1200" cap="none" spc="0" normalizeH="0" baseline="0" noProof="0">
                  <a:ln>
                    <a:noFill/>
                  </a:ln>
                  <a:solidFill>
                    <a:srgbClr val="19195A"/>
                  </a:solidFill>
                  <a:effectLst/>
                  <a:uLnTx/>
                  <a:uFillTx/>
                  <a:ea typeface="+mn-ea"/>
                  <a:cs typeface="+mn-cs"/>
                </a:rPr>
                <a:t>I deserve </a:t>
              </a:r>
              <a:r>
                <a:rPr kumimoji="0" lang="en-US" sz="1600" b="1" i="0" u="none" strike="noStrike" kern="1200" cap="none" spc="0" normalizeH="0" baseline="0" noProof="0">
                  <a:ln>
                    <a:noFill/>
                  </a:ln>
                  <a:solidFill>
                    <a:srgbClr val="19195A"/>
                  </a:solidFill>
                  <a:effectLst/>
                  <a:uLnTx/>
                  <a:uFillTx/>
                  <a:ea typeface="+mn-ea"/>
                  <a:cs typeface="+mn-cs"/>
                </a:rPr>
                <a:t>access to treatment and care </a:t>
              </a:r>
              <a:r>
                <a:rPr kumimoji="0" lang="en-US" sz="1600" b="0" i="0" u="none" strike="noStrike" kern="1200" cap="none" spc="0" normalizeH="0" baseline="0" noProof="0">
                  <a:ln>
                    <a:noFill/>
                  </a:ln>
                  <a:solidFill>
                    <a:srgbClr val="19195A"/>
                  </a:solidFill>
                  <a:effectLst/>
                  <a:uLnTx/>
                  <a:uFillTx/>
                  <a:ea typeface="+mn-ea"/>
                  <a:cs typeface="+mn-cs"/>
                </a:rPr>
                <a:t>that</a:t>
              </a:r>
              <a:r>
                <a:rPr kumimoji="0" lang="en-US" sz="1600" b="1" i="0" u="none" strike="noStrike" kern="1200" cap="none" spc="0" normalizeH="0" baseline="0" noProof="0">
                  <a:ln>
                    <a:noFill/>
                  </a:ln>
                  <a:solidFill>
                    <a:srgbClr val="19195A"/>
                  </a:solidFill>
                  <a:effectLst/>
                  <a:uLnTx/>
                  <a:uFillTx/>
                  <a:ea typeface="+mn-ea"/>
                  <a:cs typeface="+mn-cs"/>
                </a:rPr>
                <a:t> reduces the impact of asthma on my daily life</a:t>
              </a:r>
              <a:endParaRPr kumimoji="0" lang="en-US" sz="1600" b="0" i="0" u="none" strike="noStrike" kern="1200" cap="none" spc="0" normalizeH="0" baseline="0" noProof="0">
                <a:ln>
                  <a:noFill/>
                </a:ln>
                <a:solidFill>
                  <a:srgbClr val="19195A"/>
                </a:solidFill>
                <a:effectLst/>
                <a:uLnTx/>
                <a:uFillTx/>
                <a:ea typeface="+mn-ea"/>
                <a:cs typeface="+mn-cs"/>
              </a:endParaRPr>
            </a:p>
          </p:txBody>
        </p:sp>
        <p:pic>
          <p:nvPicPr>
            <p:cNvPr id="59" name="Graphic 58">
              <a:extLst>
                <a:ext uri="{FF2B5EF4-FFF2-40B4-BE49-F238E27FC236}">
                  <a16:creationId xmlns:a16="http://schemas.microsoft.com/office/drawing/2014/main" id="{57551BC6-52BB-F41D-2DC2-3A5FCB34064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213635" y="4921225"/>
              <a:ext cx="483790" cy="483790"/>
            </a:xfrm>
            <a:prstGeom prst="rect">
              <a:avLst/>
            </a:prstGeom>
          </p:spPr>
        </p:pic>
      </p:grpSp>
      <p:grpSp>
        <p:nvGrpSpPr>
          <p:cNvPr id="60" name="Group 59">
            <a:extLst>
              <a:ext uri="{FF2B5EF4-FFF2-40B4-BE49-F238E27FC236}">
                <a16:creationId xmlns:a16="http://schemas.microsoft.com/office/drawing/2014/main" id="{76648428-C6AD-4004-8CC6-4505E0670AEF}"/>
              </a:ext>
            </a:extLst>
          </p:cNvPr>
          <p:cNvGrpSpPr/>
          <p:nvPr/>
        </p:nvGrpSpPr>
        <p:grpSpPr>
          <a:xfrm>
            <a:off x="8077222" y="3615477"/>
            <a:ext cx="3265957" cy="1459866"/>
            <a:chOff x="7684329" y="4023733"/>
            <a:chExt cx="3265957" cy="1459866"/>
          </a:xfrm>
        </p:grpSpPr>
        <p:sp>
          <p:nvSpPr>
            <p:cNvPr id="61" name="Freeform: Shape 60">
              <a:extLst>
                <a:ext uri="{FF2B5EF4-FFF2-40B4-BE49-F238E27FC236}">
                  <a16:creationId xmlns:a16="http://schemas.microsoft.com/office/drawing/2014/main" id="{044DE06C-09AA-B08C-5B30-05B2BD3C6D0A}"/>
                </a:ext>
              </a:extLst>
            </p:cNvPr>
            <p:cNvSpPr/>
            <p:nvPr/>
          </p:nvSpPr>
          <p:spPr>
            <a:xfrm>
              <a:off x="10208112" y="4688558"/>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2" name="Freeform: Shape 61">
              <a:extLst>
                <a:ext uri="{FF2B5EF4-FFF2-40B4-BE49-F238E27FC236}">
                  <a16:creationId xmlns:a16="http://schemas.microsoft.com/office/drawing/2014/main" id="{482F9923-5859-B695-DA7C-902A384021FC}"/>
                </a:ext>
              </a:extLst>
            </p:cNvPr>
            <p:cNvSpPr/>
            <p:nvPr/>
          </p:nvSpPr>
          <p:spPr>
            <a:xfrm>
              <a:off x="10330909" y="4811354"/>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3" name="Rectangle: Rounded Corners 62">
              <a:extLst>
                <a:ext uri="{FF2B5EF4-FFF2-40B4-BE49-F238E27FC236}">
                  <a16:creationId xmlns:a16="http://schemas.microsoft.com/office/drawing/2014/main" id="{FAA64E0D-AF35-453A-CC33-A7CF766F64C5}"/>
                </a:ext>
              </a:extLst>
            </p:cNvPr>
            <p:cNvSpPr/>
            <p:nvPr/>
          </p:nvSpPr>
          <p:spPr>
            <a:xfrm>
              <a:off x="7684329" y="4023733"/>
              <a:ext cx="3265957" cy="1458000"/>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US" sz="1600" b="0" i="0" u="none" strike="noStrike" kern="1200" cap="none" spc="0" normalizeH="0" baseline="0" noProof="0">
                  <a:ln>
                    <a:noFill/>
                  </a:ln>
                  <a:solidFill>
                    <a:srgbClr val="19195A"/>
                  </a:solidFill>
                  <a:effectLst/>
                  <a:uLnTx/>
                  <a:uFillTx/>
                  <a:ea typeface="+mn-ea"/>
                  <a:cs typeface="+mn-cs"/>
                </a:rPr>
                <a:t>I deserve to </a:t>
              </a:r>
              <a:r>
                <a:rPr kumimoji="0" lang="en-US" sz="1600" b="1" i="0" u="none" strike="noStrike" kern="1200" cap="none" spc="0" normalizeH="0" baseline="0" noProof="0">
                  <a:ln>
                    <a:noFill/>
                  </a:ln>
                  <a:solidFill>
                    <a:srgbClr val="19195A"/>
                  </a:solidFill>
                  <a:effectLst/>
                  <a:uLnTx/>
                  <a:uFillTx/>
                  <a:ea typeface="+mn-ea"/>
                  <a:cs typeface="+mn-cs"/>
                </a:rPr>
                <a:t>be involved in decisions about my treatment and care</a:t>
              </a:r>
              <a:endParaRPr kumimoji="0" lang="en-US" sz="1600" b="0" i="0" u="none" strike="noStrike" kern="1200" cap="none" spc="0" normalizeH="0" baseline="0" noProof="0">
                <a:ln>
                  <a:noFill/>
                </a:ln>
                <a:solidFill>
                  <a:srgbClr val="19195A"/>
                </a:solidFill>
                <a:effectLst/>
                <a:uLnTx/>
                <a:uFillTx/>
                <a:ea typeface="+mn-ea"/>
                <a:cs typeface="+mn-cs"/>
              </a:endParaRPr>
            </a:p>
          </p:txBody>
        </p:sp>
        <p:pic>
          <p:nvPicPr>
            <p:cNvPr id="64" name="Graphic 63">
              <a:extLst>
                <a:ext uri="{FF2B5EF4-FFF2-40B4-BE49-F238E27FC236}">
                  <a16:creationId xmlns:a16="http://schemas.microsoft.com/office/drawing/2014/main" id="{1B5F1E5D-35B4-6BE6-9F4A-A87DF233F7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443660" y="4949612"/>
              <a:ext cx="449360" cy="449360"/>
            </a:xfrm>
            <a:prstGeom prst="rect">
              <a:avLst/>
            </a:prstGeom>
          </p:spPr>
        </p:pic>
      </p:grpSp>
      <p:sp>
        <p:nvSpPr>
          <p:cNvPr id="65" name="Rectangle: Rounded Corners 64">
            <a:extLst>
              <a:ext uri="{FF2B5EF4-FFF2-40B4-BE49-F238E27FC236}">
                <a16:creationId xmlns:a16="http://schemas.microsoft.com/office/drawing/2014/main" id="{6F596066-E6AF-7B83-C555-64CD8D5951D5}"/>
              </a:ext>
            </a:extLst>
          </p:cNvPr>
          <p:cNvSpPr/>
          <p:nvPr/>
        </p:nvSpPr>
        <p:spPr>
          <a:xfrm>
            <a:off x="452217" y="5316469"/>
            <a:ext cx="11194351" cy="851628"/>
          </a:xfrm>
          <a:prstGeom prst="roundRect">
            <a:avLst/>
          </a:prstGeom>
          <a:solidFill>
            <a:schemeClr val="tx2"/>
          </a:solidFill>
          <a:ln w="18628" cap="flat">
            <a:solidFill>
              <a:schemeClr val="bg1"/>
            </a:solidFill>
            <a:prstDash val="solid"/>
            <a:miter/>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80975" marR="0" lvl="0" indent="0" algn="l" defTabSz="60957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ea typeface="+mn-ea"/>
                <a:cs typeface="+mn-cs"/>
              </a:rPr>
              <a:t>OCS Charter: recommendations to change the role of OCS in the management of severe </a:t>
            </a:r>
            <a:r>
              <a:rPr kumimoji="0" lang="en-US" sz="1800" b="1" i="0" u="none" strike="noStrike" kern="1200" cap="none" spc="0" normalizeH="0" baseline="0" noProof="0" dirty="0" err="1">
                <a:ln>
                  <a:noFill/>
                </a:ln>
                <a:solidFill>
                  <a:prstClr val="white"/>
                </a:solidFill>
                <a:effectLst/>
                <a:uLnTx/>
                <a:uFillTx/>
                <a:ea typeface="+mn-ea"/>
                <a:cs typeface="+mn-cs"/>
              </a:rPr>
              <a:t>asth</a:t>
            </a:r>
            <a:r>
              <a:rPr lang="en-US" b="1" dirty="0">
                <a:solidFill>
                  <a:prstClr val="white"/>
                </a:solidFill>
              </a:rPr>
              <a:t>ma</a:t>
            </a:r>
            <a:r>
              <a:rPr lang="en-US" b="1" baseline="30000" dirty="0">
                <a:solidFill>
                  <a:prstClr val="white"/>
                </a:solidFill>
              </a:rPr>
              <a:t>2</a:t>
            </a:r>
          </a:p>
          <a:p>
            <a:pPr marL="180975" marR="0" lvl="0" indent="0" algn="l" defTabSz="609570" rtl="0" eaLnBrk="1" fontAlgn="auto" latinLnBrk="0" hangingPunct="1">
              <a:lnSpc>
                <a:spcPct val="100000"/>
              </a:lnSpc>
              <a:spcBef>
                <a:spcPts val="0"/>
              </a:spcBef>
              <a:spcAft>
                <a:spcPts val="0"/>
              </a:spcAft>
              <a:buClrTx/>
              <a:buSzTx/>
              <a:buFontTx/>
              <a:buNone/>
              <a:tabLst/>
              <a:defRPr/>
            </a:pPr>
            <a:r>
              <a:rPr lang="en-US" sz="1400" dirty="0">
                <a:solidFill>
                  <a:prstClr val="white"/>
                </a:solidFill>
              </a:rPr>
              <a:t>Outlines specific OCS-sparing strategies, such as defining threshold doses, using alerts to trigger specialist referrals and raising awareness of the health and cost implications associated with OCS use </a:t>
            </a:r>
            <a:endParaRPr kumimoji="0" lang="en-US" sz="1200" i="0" u="none" strike="noStrike" kern="1200" cap="none" spc="0" normalizeH="0" baseline="0" noProof="0" dirty="0">
              <a:ln>
                <a:noFill/>
              </a:ln>
              <a:solidFill>
                <a:prstClr val="white"/>
              </a:solidFill>
              <a:effectLst/>
              <a:uLnTx/>
              <a:uFillTx/>
              <a:ea typeface="+mn-ea"/>
              <a:cs typeface="+mn-cs"/>
            </a:endParaRPr>
          </a:p>
        </p:txBody>
      </p:sp>
      <p:grpSp>
        <p:nvGrpSpPr>
          <p:cNvPr id="66" name="Group 65">
            <a:extLst>
              <a:ext uri="{FF2B5EF4-FFF2-40B4-BE49-F238E27FC236}">
                <a16:creationId xmlns:a16="http://schemas.microsoft.com/office/drawing/2014/main" id="{F937F508-32F8-2CBA-47F8-0DFA1ADB4A0D}"/>
              </a:ext>
            </a:extLst>
          </p:cNvPr>
          <p:cNvGrpSpPr/>
          <p:nvPr/>
        </p:nvGrpSpPr>
        <p:grpSpPr>
          <a:xfrm>
            <a:off x="848822" y="1967695"/>
            <a:ext cx="3265957" cy="1464054"/>
            <a:chOff x="455929" y="2171502"/>
            <a:chExt cx="3265957" cy="1464054"/>
          </a:xfrm>
        </p:grpSpPr>
        <p:sp>
          <p:nvSpPr>
            <p:cNvPr id="67" name="Freeform: Shape 66">
              <a:extLst>
                <a:ext uri="{FF2B5EF4-FFF2-40B4-BE49-F238E27FC236}">
                  <a16:creationId xmlns:a16="http://schemas.microsoft.com/office/drawing/2014/main" id="{54788FA4-7E9E-D50C-F243-A44EC015A736}"/>
                </a:ext>
              </a:extLst>
            </p:cNvPr>
            <p:cNvSpPr/>
            <p:nvPr/>
          </p:nvSpPr>
          <p:spPr>
            <a:xfrm>
              <a:off x="2979712" y="2840517"/>
              <a:ext cx="742174" cy="795039"/>
            </a:xfrm>
            <a:custGeom>
              <a:avLst/>
              <a:gdLst>
                <a:gd name="connsiteX0" fmla="*/ 712855 w 1027335"/>
                <a:gd name="connsiteY0" fmla="*/ 0 h 1100513"/>
                <a:gd name="connsiteX1" fmla="*/ 990330 w 1027335"/>
                <a:gd name="connsiteY1" fmla="*/ 56020 h 1100513"/>
                <a:gd name="connsiteX2" fmla="*/ 1027335 w 1027335"/>
                <a:gd name="connsiteY2" fmla="*/ 76105 h 1100513"/>
                <a:gd name="connsiteX3" fmla="*/ 1027335 w 1027335"/>
                <a:gd name="connsiteY3" fmla="*/ 919043 h 1100513"/>
                <a:gd name="connsiteX4" fmla="*/ 845865 w 1027335"/>
                <a:gd name="connsiteY4" fmla="*/ 1100513 h 1100513"/>
                <a:gd name="connsiteX5" fmla="*/ 115825 w 1027335"/>
                <a:gd name="connsiteY5" fmla="*/ 1100513 h 1100513"/>
                <a:gd name="connsiteX6" fmla="*/ 56020 w 1027335"/>
                <a:gd name="connsiteY6" fmla="*/ 990330 h 1100513"/>
                <a:gd name="connsiteX7" fmla="*/ 0 w 1027335"/>
                <a:gd name="connsiteY7" fmla="*/ 712855 h 1100513"/>
                <a:gd name="connsiteX8" fmla="*/ 712855 w 1027335"/>
                <a:gd name="connsiteY8" fmla="*/ 0 h 1100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7335" h="1100513">
                  <a:moveTo>
                    <a:pt x="712855" y="0"/>
                  </a:moveTo>
                  <a:cubicBezTo>
                    <a:pt x="811280" y="0"/>
                    <a:pt x="905046" y="19947"/>
                    <a:pt x="990330" y="56020"/>
                  </a:cubicBezTo>
                  <a:lnTo>
                    <a:pt x="1027335" y="76105"/>
                  </a:lnTo>
                  <a:lnTo>
                    <a:pt x="1027335" y="919043"/>
                  </a:lnTo>
                  <a:cubicBezTo>
                    <a:pt x="1027335" y="1019266"/>
                    <a:pt x="946088" y="1100513"/>
                    <a:pt x="845865" y="1100513"/>
                  </a:cubicBezTo>
                  <a:lnTo>
                    <a:pt x="115825" y="1100513"/>
                  </a:lnTo>
                  <a:lnTo>
                    <a:pt x="56020" y="990330"/>
                  </a:lnTo>
                  <a:cubicBezTo>
                    <a:pt x="19947" y="905046"/>
                    <a:pt x="0" y="811280"/>
                    <a:pt x="0" y="712855"/>
                  </a:cubicBezTo>
                  <a:cubicBezTo>
                    <a:pt x="0" y="319156"/>
                    <a:pt x="319156" y="0"/>
                    <a:pt x="712855" y="0"/>
                  </a:cubicBezTo>
                  <a:close/>
                </a:path>
              </a:pathLst>
            </a:custGeom>
            <a:solidFill>
              <a:schemeClr val="accent2">
                <a:alpha val="20000"/>
              </a:schemeClr>
            </a:solidFill>
            <a:ln w="19050" cap="flat" cmpd="sng" algn="ctr">
              <a:noFill/>
              <a:prstDash val="solid"/>
              <a:miter lim="800000"/>
            </a:ln>
            <a:effectLst/>
          </p:spPr>
          <p:txBody>
            <a:bodyPr lIns="72000" tIns="36000" rIns="720000" bIns="144000" rtlCol="0" anchor="ctr" anchorCtr="1"/>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8" name="Freeform: Shape 67">
              <a:extLst>
                <a:ext uri="{FF2B5EF4-FFF2-40B4-BE49-F238E27FC236}">
                  <a16:creationId xmlns:a16="http://schemas.microsoft.com/office/drawing/2014/main" id="{DBDE8CFA-582C-97D1-7FC3-16EE55FFE076}"/>
                </a:ext>
              </a:extLst>
            </p:cNvPr>
            <p:cNvSpPr/>
            <p:nvPr/>
          </p:nvSpPr>
          <p:spPr>
            <a:xfrm>
              <a:off x="3102509" y="2944055"/>
              <a:ext cx="619377" cy="672245"/>
            </a:xfrm>
            <a:custGeom>
              <a:avLst/>
              <a:gdLst>
                <a:gd name="connsiteX0" fmla="*/ 549275 w 857357"/>
                <a:gd name="connsiteY0" fmla="*/ 0 h 930539"/>
                <a:gd name="connsiteX1" fmla="*/ 856380 w 857357"/>
                <a:gd name="connsiteY1" fmla="*/ 93808 h 930539"/>
                <a:gd name="connsiteX2" fmla="*/ 857357 w 857357"/>
                <a:gd name="connsiteY2" fmla="*/ 94614 h 930539"/>
                <a:gd name="connsiteX3" fmla="*/ 857357 w 857357"/>
                <a:gd name="connsiteY3" fmla="*/ 749069 h 930539"/>
                <a:gd name="connsiteX4" fmla="*/ 675887 w 857357"/>
                <a:gd name="connsiteY4" fmla="*/ 930539 h 930539"/>
                <a:gd name="connsiteX5" fmla="*/ 154995 w 857357"/>
                <a:gd name="connsiteY5" fmla="*/ 930539 h 930539"/>
                <a:gd name="connsiteX6" fmla="*/ 93808 w 857357"/>
                <a:gd name="connsiteY6" fmla="*/ 856380 h 930539"/>
                <a:gd name="connsiteX7" fmla="*/ 0 w 857357"/>
                <a:gd name="connsiteY7" fmla="*/ 549275 h 930539"/>
                <a:gd name="connsiteX8" fmla="*/ 549275 w 857357"/>
                <a:gd name="connsiteY8" fmla="*/ 0 h 9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7357" h="930539">
                  <a:moveTo>
                    <a:pt x="549275" y="0"/>
                  </a:moveTo>
                  <a:cubicBezTo>
                    <a:pt x="663034" y="0"/>
                    <a:pt x="768715" y="34582"/>
                    <a:pt x="856380" y="93808"/>
                  </a:cubicBezTo>
                  <a:lnTo>
                    <a:pt x="857357" y="94614"/>
                  </a:lnTo>
                  <a:lnTo>
                    <a:pt x="857357" y="749069"/>
                  </a:lnTo>
                  <a:cubicBezTo>
                    <a:pt x="857357" y="849292"/>
                    <a:pt x="776110" y="930539"/>
                    <a:pt x="675887" y="930539"/>
                  </a:cubicBezTo>
                  <a:lnTo>
                    <a:pt x="154995" y="930539"/>
                  </a:lnTo>
                  <a:lnTo>
                    <a:pt x="93808" y="856380"/>
                  </a:lnTo>
                  <a:cubicBezTo>
                    <a:pt x="34582" y="768715"/>
                    <a:pt x="0" y="663034"/>
                    <a:pt x="0" y="549275"/>
                  </a:cubicBezTo>
                  <a:cubicBezTo>
                    <a:pt x="0" y="245919"/>
                    <a:pt x="245919" y="0"/>
                    <a:pt x="549275" y="0"/>
                  </a:cubicBezTo>
                  <a:close/>
                </a:path>
              </a:pathLst>
            </a:custGeom>
            <a:solidFill>
              <a:schemeClr val="accent2"/>
            </a:solid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ea typeface="+mn-ea"/>
                <a:cs typeface="+mn-cs"/>
              </a:endParaRPr>
            </a:p>
          </p:txBody>
        </p:sp>
        <p:sp>
          <p:nvSpPr>
            <p:cNvPr id="69" name="Rectangle: Rounded Corners 68">
              <a:extLst>
                <a:ext uri="{FF2B5EF4-FFF2-40B4-BE49-F238E27FC236}">
                  <a16:creationId xmlns:a16="http://schemas.microsoft.com/office/drawing/2014/main" id="{890B81AF-396E-A375-F35B-73D06932D288}"/>
                </a:ext>
              </a:extLst>
            </p:cNvPr>
            <p:cNvSpPr/>
            <p:nvPr/>
          </p:nvSpPr>
          <p:spPr>
            <a:xfrm>
              <a:off x="455929" y="2171502"/>
              <a:ext cx="3265957" cy="1456110"/>
            </a:xfrm>
            <a:prstGeom prst="roundRect">
              <a:avLst>
                <a:gd name="adj" fmla="val 6431"/>
              </a:avLst>
            </a:prstGeom>
            <a:noFill/>
            <a:ln w="19050" cap="flat" cmpd="sng" algn="ctr">
              <a:solidFill>
                <a:schemeClr val="accent2"/>
              </a:solidFill>
              <a:prstDash val="solid"/>
              <a:miter lim="800000"/>
            </a:ln>
            <a:effectLst/>
          </p:spPr>
          <p:txBody>
            <a:bodyPr lIns="72000" tIns="36000" rIns="720000" bIns="144000" rtlCol="0" anchor="ctr" anchorCtr="1"/>
            <a:lstStyle/>
            <a:p>
              <a:pPr marL="0" marR="0" lvl="0" indent="0" algn="ctr" defTabSz="609585" rtl="0" eaLnBrk="1" fontAlgn="auto" latinLnBrk="0" hangingPunct="1">
                <a:lnSpc>
                  <a:spcPct val="100000"/>
                </a:lnSpc>
                <a:spcBef>
                  <a:spcPts val="0"/>
                </a:spcBef>
                <a:spcAft>
                  <a:spcPts val="0"/>
                </a:spcAft>
                <a:buClr>
                  <a:srgbClr val="00C5B4"/>
                </a:buClr>
                <a:buSzPct val="120000"/>
                <a:buFontTx/>
                <a:buNone/>
                <a:tabLst/>
                <a:defRPr/>
              </a:pPr>
              <a:r>
                <a:rPr kumimoji="0" lang="en-GB" sz="1600" b="0" i="0" u="none" strike="noStrike" kern="1200" cap="none" spc="0" normalizeH="0" baseline="0" noProof="0" dirty="0">
                  <a:ln>
                    <a:noFill/>
                  </a:ln>
                  <a:solidFill>
                    <a:srgbClr val="19195A"/>
                  </a:solidFill>
                  <a:effectLst/>
                  <a:uLnTx/>
                  <a:uFillTx/>
                  <a:ea typeface="+mn-ea"/>
                  <a:cs typeface="+mn-cs"/>
                </a:rPr>
                <a:t>I deserve a </a:t>
              </a:r>
              <a:r>
                <a:rPr kumimoji="0" lang="en-GB" sz="1600" b="1" i="0" u="none" strike="noStrike" kern="1200" cap="none" spc="0" normalizeH="0" baseline="0" noProof="0" dirty="0">
                  <a:ln>
                    <a:noFill/>
                  </a:ln>
                  <a:solidFill>
                    <a:srgbClr val="19195A"/>
                  </a:solidFill>
                  <a:effectLst/>
                  <a:uLnTx/>
                  <a:uFillTx/>
                  <a:ea typeface="+mn-ea"/>
                  <a:cs typeface="+mn-cs"/>
                </a:rPr>
                <a:t>timely, comprehensive assessment </a:t>
              </a:r>
              <a:r>
                <a:rPr kumimoji="0" lang="en-GB" sz="1600" b="0" i="0" u="none" strike="noStrike" kern="1200" cap="none" spc="0" normalizeH="0" baseline="0" noProof="0" dirty="0">
                  <a:ln>
                    <a:noFill/>
                  </a:ln>
                  <a:solidFill>
                    <a:srgbClr val="19195A"/>
                  </a:solidFill>
                  <a:effectLst/>
                  <a:uLnTx/>
                  <a:uFillTx/>
                  <a:ea typeface="+mn-ea"/>
                  <a:cs typeface="+mn-cs"/>
                </a:rPr>
                <a:t>of my asthma and its severity</a:t>
              </a:r>
            </a:p>
          </p:txBody>
        </p:sp>
        <p:pic>
          <p:nvPicPr>
            <p:cNvPr id="70" name="Picture 69">
              <a:extLst>
                <a:ext uri="{FF2B5EF4-FFF2-40B4-BE49-F238E27FC236}">
                  <a16:creationId xmlns:a16="http://schemas.microsoft.com/office/drawing/2014/main" id="{EE05306A-FB4C-036D-F046-55BA01BA1F63}"/>
                </a:ext>
              </a:extLst>
            </p:cNvPr>
            <p:cNvPicPr>
              <a:picLocks noChangeAspect="1"/>
            </p:cNvPicPr>
            <p:nvPr/>
          </p:nvPicPr>
          <p:blipFill>
            <a:blip r:embed="rId11"/>
            <a:stretch>
              <a:fillRect/>
            </a:stretch>
          </p:blipFill>
          <p:spPr>
            <a:xfrm>
              <a:off x="3258377" y="3105134"/>
              <a:ext cx="394309" cy="394309"/>
            </a:xfrm>
            <a:prstGeom prst="rect">
              <a:avLst/>
            </a:prstGeom>
          </p:spPr>
        </p:pic>
      </p:grpSp>
      <p:sp>
        <p:nvSpPr>
          <p:cNvPr id="71" name="Graphic 151">
            <a:extLst>
              <a:ext uri="{FF2B5EF4-FFF2-40B4-BE49-F238E27FC236}">
                <a16:creationId xmlns:a16="http://schemas.microsoft.com/office/drawing/2014/main" id="{3D3A25BD-BE96-DDF6-47F6-C80FB11E5E77}"/>
              </a:ext>
            </a:extLst>
          </p:cNvPr>
          <p:cNvSpPr>
            <a:spLocks noChangeAspect="1"/>
          </p:cNvSpPr>
          <p:nvPr/>
        </p:nvSpPr>
        <p:spPr>
          <a:xfrm rot="5400000">
            <a:off x="5956313" y="5011578"/>
            <a:ext cx="177030" cy="324000"/>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solidFill>
            <a:schemeClr val="tx2"/>
          </a:solidFill>
          <a:ln w="19050" cap="flat">
            <a:solidFill>
              <a:schemeClr val="bg1"/>
            </a:solidFill>
            <a:prstDash val="solid"/>
            <a:miter/>
          </a:ln>
        </p:spPr>
        <p:txBody>
          <a:bodyPr rtlCol="0" anchor="ctr"/>
          <a:lstStyle/>
          <a:p>
            <a:endParaRPr lang="en-GB" dirty="0"/>
          </a:p>
        </p:txBody>
      </p:sp>
      <p:sp>
        <p:nvSpPr>
          <p:cNvPr id="72" name="Footer Placeholder 2">
            <a:extLst>
              <a:ext uri="{FF2B5EF4-FFF2-40B4-BE49-F238E27FC236}">
                <a16:creationId xmlns:a16="http://schemas.microsoft.com/office/drawing/2014/main" id="{940370FC-B9B3-F664-623A-2294382C2B92}"/>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OCS; oral corticosteroids(s);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Menzies-Gow A, et al. Adv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2022;39:5307–5326; 2. </a:t>
            </a:r>
            <a:r>
              <a:rPr kumimoji="0" lang="en-GB" b="0" i="0" u="none" strike="noStrike" kern="1200" cap="none" spc="20" normalizeH="0" baseline="0" noProof="0" dirty="0" err="1">
                <a:ln>
                  <a:noFill/>
                </a:ln>
                <a:solidFill>
                  <a:srgbClr val="656665"/>
                </a:solidFill>
                <a:effectLst/>
                <a:uLnTx/>
                <a:uFillTx/>
                <a:latin typeface="Calibri"/>
                <a:ea typeface="+mn-ea"/>
                <a:cs typeface="+mn-cs"/>
              </a:rPr>
              <a:t>Haughney</a:t>
            </a:r>
            <a:r>
              <a:rPr kumimoji="0" lang="en-GB" b="0" i="0" u="none" strike="noStrike" kern="1200" cap="none" spc="20" normalizeH="0" baseline="0" noProof="0" dirty="0">
                <a:ln>
                  <a:noFill/>
                </a:ln>
                <a:solidFill>
                  <a:srgbClr val="656665"/>
                </a:solidFill>
                <a:effectLst/>
                <a:uLnTx/>
                <a:uFillTx/>
                <a:latin typeface="Calibri"/>
                <a:ea typeface="+mn-ea"/>
                <a:cs typeface="+mn-cs"/>
              </a:rPr>
              <a:t> J, et al. Adv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2023;40:2577–2594</a:t>
            </a:r>
            <a:r>
              <a:rPr kumimoji="0" lang="en-GB" sz="800" b="0" i="0" u="none" strike="noStrike" kern="1200" cap="none" spc="20" normalizeH="0" baseline="0" noProof="0" dirty="0">
                <a:ln>
                  <a:noFill/>
                </a:ln>
                <a:solidFill>
                  <a:srgbClr val="656665"/>
                </a:solidFill>
                <a:effectLst/>
                <a:uLnTx/>
                <a:uFillTx/>
                <a:latin typeface="Calibri"/>
                <a:ea typeface="+mn-ea"/>
                <a:cs typeface="+mn-cs"/>
              </a:rPr>
              <a:t>.</a:t>
            </a:r>
          </a:p>
        </p:txBody>
      </p:sp>
      <p:sp>
        <p:nvSpPr>
          <p:cNvPr id="73" name="Slide Number Placeholder 25">
            <a:extLst>
              <a:ext uri="{FF2B5EF4-FFF2-40B4-BE49-F238E27FC236}">
                <a16:creationId xmlns:a16="http://schemas.microsoft.com/office/drawing/2014/main" id="{602BD449-7301-1B76-4AFE-106A1C21ED86}"/>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662932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3BFBA-ADA1-25AA-76CC-039405AA1301}"/>
              </a:ext>
            </a:extLst>
          </p:cNvPr>
          <p:cNvSpPr>
            <a:spLocks noGrp="1"/>
          </p:cNvSpPr>
          <p:nvPr>
            <p:ph type="title"/>
          </p:nvPr>
        </p:nvSpPr>
        <p:spPr/>
        <p:txBody>
          <a:bodyPr/>
          <a:lstStyle/>
          <a:p>
            <a:r>
              <a:rPr lang="en-GB" dirty="0"/>
              <a:t>The use of OCS in rheumatoid arthritis has undergone major reform over the last 20 years – driven by guideline changes</a:t>
            </a:r>
          </a:p>
        </p:txBody>
      </p:sp>
      <p:sp>
        <p:nvSpPr>
          <p:cNvPr id="4" name="Rectangle: Top Corners Rounded 3">
            <a:extLst>
              <a:ext uri="{FF2B5EF4-FFF2-40B4-BE49-F238E27FC236}">
                <a16:creationId xmlns:a16="http://schemas.microsoft.com/office/drawing/2014/main" id="{DAD5F181-ABAB-C280-DA1B-7D5C81337CDD}"/>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ounded Rectangle 9">
            <a:extLst>
              <a:ext uri="{FF2B5EF4-FFF2-40B4-BE49-F238E27FC236}">
                <a16:creationId xmlns:a16="http://schemas.microsoft.com/office/drawing/2014/main" id="{25AE66D8-4727-80D7-68F9-BF3287B86002}"/>
              </a:ext>
            </a:extLst>
          </p:cNvPr>
          <p:cNvSpPr/>
          <p:nvPr/>
        </p:nvSpPr>
        <p:spPr>
          <a:xfrm>
            <a:off x="2505987" y="3935089"/>
            <a:ext cx="5064396" cy="806362"/>
          </a:xfrm>
          <a:prstGeom prst="roundRect">
            <a:avLst>
              <a:gd name="adj" fmla="val 0"/>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b" anchorCtr="1">
            <a:no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Average probability of </a:t>
            </a:r>
            <a:r>
              <a:rPr kumimoji="0" lang="en-GB" sz="1200" b="1" i="0" u="none" strike="noStrike" kern="1200" cap="none" spc="0" normalizeH="0" baseline="0" noProof="0" dirty="0">
                <a:ln>
                  <a:noFill/>
                </a:ln>
                <a:solidFill>
                  <a:schemeClr val="tx1"/>
                </a:solidFill>
                <a:effectLst/>
                <a:uLnTx/>
                <a:uFillTx/>
                <a:ea typeface="+mn-ea"/>
                <a:cs typeface="Arial" panose="020B0604020202020204" pitchFamily="34" charset="0"/>
              </a:rPr>
              <a:t>OCS use </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over time in patients with rheumatoid arthritis</a:t>
            </a:r>
            <a:r>
              <a:rPr kumimoji="0" lang="en-GB" sz="1200" b="0" i="0" u="none" strike="noStrike" kern="1200" cap="none" spc="0" normalizeH="0" baseline="30000" noProof="0" dirty="0">
                <a:ln>
                  <a:noFill/>
                </a:ln>
                <a:solidFill>
                  <a:schemeClr val="tx1"/>
                </a:solidFill>
                <a:effectLst/>
                <a:uLnTx/>
                <a:uFillTx/>
                <a:ea typeface="+mn-ea"/>
                <a:cs typeface="Arial" panose="020B0604020202020204" pitchFamily="34" charset="0"/>
              </a:rPr>
              <a:t>6</a:t>
            </a:r>
          </a:p>
        </p:txBody>
      </p:sp>
      <p:sp>
        <p:nvSpPr>
          <p:cNvPr id="6" name="Rectangle 5">
            <a:extLst>
              <a:ext uri="{FF2B5EF4-FFF2-40B4-BE49-F238E27FC236}">
                <a16:creationId xmlns:a16="http://schemas.microsoft.com/office/drawing/2014/main" id="{353E05B7-0569-8A1B-A651-F1ACB8DE8D04}"/>
              </a:ext>
            </a:extLst>
          </p:cNvPr>
          <p:cNvSpPr/>
          <p:nvPr/>
        </p:nvSpPr>
        <p:spPr>
          <a:xfrm>
            <a:off x="368984" y="3147771"/>
            <a:ext cx="11454032" cy="5232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ea typeface="+mn-ea"/>
              <a:cs typeface="+mn-cs"/>
            </a:endParaRPr>
          </a:p>
        </p:txBody>
      </p:sp>
      <p:grpSp>
        <p:nvGrpSpPr>
          <p:cNvPr id="7" name="Group 6">
            <a:extLst>
              <a:ext uri="{FF2B5EF4-FFF2-40B4-BE49-F238E27FC236}">
                <a16:creationId xmlns:a16="http://schemas.microsoft.com/office/drawing/2014/main" id="{BC7EA23D-C7F9-24E4-6F12-C837B803290E}"/>
              </a:ext>
            </a:extLst>
          </p:cNvPr>
          <p:cNvGrpSpPr/>
          <p:nvPr/>
        </p:nvGrpSpPr>
        <p:grpSpPr>
          <a:xfrm>
            <a:off x="390524" y="3147771"/>
            <a:ext cx="11458575" cy="523875"/>
            <a:chOff x="485775" y="2903219"/>
            <a:chExt cx="11277600" cy="523875"/>
          </a:xfrm>
        </p:grpSpPr>
        <p:cxnSp>
          <p:nvCxnSpPr>
            <p:cNvPr id="8" name="Straight Connector 7">
              <a:extLst>
                <a:ext uri="{FF2B5EF4-FFF2-40B4-BE49-F238E27FC236}">
                  <a16:creationId xmlns:a16="http://schemas.microsoft.com/office/drawing/2014/main" id="{F4732053-6116-44AA-109E-93BC50B99C9D}"/>
                </a:ext>
              </a:extLst>
            </p:cNvPr>
            <p:cNvCxnSpPr/>
            <p:nvPr/>
          </p:nvCxnSpPr>
          <p:spPr>
            <a:xfrm>
              <a:off x="485775" y="2903219"/>
              <a:ext cx="112776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0715DA5-28DF-77E1-1F10-A33AA3122928}"/>
                </a:ext>
              </a:extLst>
            </p:cNvPr>
            <p:cNvCxnSpPr/>
            <p:nvPr/>
          </p:nvCxnSpPr>
          <p:spPr>
            <a:xfrm>
              <a:off x="485775" y="3427094"/>
              <a:ext cx="11277600" cy="0"/>
            </a:xfrm>
            <a:prstGeom prst="line">
              <a:avLst/>
            </a:prstGeom>
            <a:ln w="19050" cap="rnd">
              <a:solidFill>
                <a:schemeClr val="accent2"/>
              </a:solidFill>
              <a:round/>
            </a:ln>
          </p:spPr>
          <p:style>
            <a:lnRef idx="1">
              <a:schemeClr val="accent1"/>
            </a:lnRef>
            <a:fillRef idx="0">
              <a:schemeClr val="accent1"/>
            </a:fillRef>
            <a:effectRef idx="0">
              <a:schemeClr val="accent1"/>
            </a:effectRef>
            <a:fontRef idx="minor">
              <a:schemeClr val="tx1"/>
            </a:fontRef>
          </p:style>
        </p:cxnSp>
      </p:grpSp>
      <p:sp>
        <p:nvSpPr>
          <p:cNvPr id="10" name="Rounded Rectangle 9">
            <a:extLst>
              <a:ext uri="{FF2B5EF4-FFF2-40B4-BE49-F238E27FC236}">
                <a16:creationId xmlns:a16="http://schemas.microsoft.com/office/drawing/2014/main" id="{084CD66C-C394-B0CD-DEBB-8F0E6DCBF73F}"/>
              </a:ext>
            </a:extLst>
          </p:cNvPr>
          <p:cNvSpPr/>
          <p:nvPr/>
        </p:nvSpPr>
        <p:spPr>
          <a:xfrm>
            <a:off x="550730" y="1753824"/>
            <a:ext cx="2216366" cy="1081539"/>
          </a:xfrm>
          <a:prstGeom prst="roundRect">
            <a:avLst>
              <a:gd name="adj" fmla="val 6489"/>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400" b="1" i="0" u="none" strike="noStrike" kern="1200" cap="none" spc="0" normalizeH="0" baseline="0" noProof="0" dirty="0">
                <a:ln>
                  <a:noFill/>
                </a:ln>
                <a:solidFill>
                  <a:schemeClr val="bg2"/>
                </a:solidFill>
                <a:effectLst/>
                <a:uLnTx/>
                <a:uFillTx/>
                <a:ea typeface="+mn-ea"/>
                <a:cs typeface="Arial" panose="020B0604020202020204" pitchFamily="34" charset="0"/>
              </a:rPr>
              <a:t>1998 (USA) / 2000 (EU)</a:t>
            </a:r>
            <a:endParaRPr lang="en-GB" sz="1400" dirty="0">
              <a:solidFill>
                <a:schemeClr val="bg2"/>
              </a:solidFill>
              <a:cs typeface="Arial" panose="020B0604020202020204" pitchFamily="34" charset="0"/>
            </a:endParaRPr>
          </a:p>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First </a:t>
            </a:r>
            <a:r>
              <a:rPr kumimoji="0" lang="en-GB" sz="1200" b="1" i="0" u="none" strike="noStrike" kern="1200" cap="none" spc="0" normalizeH="0" baseline="0" noProof="0" dirty="0">
                <a:ln>
                  <a:noFill/>
                </a:ln>
                <a:solidFill>
                  <a:schemeClr val="tx1"/>
                </a:solidFill>
                <a:effectLst/>
                <a:uLnTx/>
                <a:uFillTx/>
                <a:ea typeface="+mn-ea"/>
                <a:cs typeface="Arial" panose="020B0604020202020204" pitchFamily="34" charset="0"/>
              </a:rPr>
              <a:t>biologic </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approved for the treatment of rheumatoid arthritis</a:t>
            </a:r>
            <a:r>
              <a:rPr kumimoji="0" lang="en-GB" sz="1200" b="0" i="0" u="none" strike="noStrike" kern="1200" cap="none" spc="0" normalizeH="0" baseline="30000" noProof="0" dirty="0">
                <a:ln>
                  <a:noFill/>
                </a:ln>
                <a:solidFill>
                  <a:schemeClr val="tx1"/>
                </a:solidFill>
                <a:effectLst/>
                <a:uLnTx/>
                <a:uFillTx/>
                <a:ea typeface="+mn-ea"/>
                <a:cs typeface="Arial" panose="020B0604020202020204" pitchFamily="34" charset="0"/>
              </a:rPr>
              <a:t>1,2</a:t>
            </a:r>
          </a:p>
        </p:txBody>
      </p:sp>
      <p:sp>
        <p:nvSpPr>
          <p:cNvPr id="11" name="Rounded Rectangle 9">
            <a:extLst>
              <a:ext uri="{FF2B5EF4-FFF2-40B4-BE49-F238E27FC236}">
                <a16:creationId xmlns:a16="http://schemas.microsoft.com/office/drawing/2014/main" id="{9AABC7B8-A58A-B1E1-487D-C90093BC3B15}"/>
              </a:ext>
            </a:extLst>
          </p:cNvPr>
          <p:cNvSpPr/>
          <p:nvPr/>
        </p:nvSpPr>
        <p:spPr>
          <a:xfrm>
            <a:off x="3466623" y="1753824"/>
            <a:ext cx="3203917" cy="1081539"/>
          </a:xfrm>
          <a:prstGeom prst="roundRect">
            <a:avLst>
              <a:gd name="adj" fmla="val 5987"/>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400" b="1" i="0" u="none" strike="noStrike" kern="1200" cap="none" spc="0" normalizeH="0" baseline="0" noProof="0" dirty="0">
                <a:ln>
                  <a:noFill/>
                </a:ln>
                <a:solidFill>
                  <a:schemeClr val="bg2"/>
                </a:solidFill>
                <a:effectLst/>
                <a:uLnTx/>
                <a:uFillTx/>
                <a:ea typeface="+mn-ea"/>
                <a:cs typeface="Arial" panose="020B0604020202020204" pitchFamily="34" charset="0"/>
              </a:rPr>
              <a:t>2007</a:t>
            </a:r>
            <a:br>
              <a:rPr kumimoji="0" lang="en-GB" sz="1400" b="0" i="0" u="none" strike="noStrike" kern="1200" cap="none" spc="0" normalizeH="0" baseline="0" noProof="0" dirty="0">
                <a:ln>
                  <a:noFill/>
                </a:ln>
                <a:solidFill>
                  <a:prstClr val="black"/>
                </a:solidFill>
                <a:effectLst/>
                <a:uLnTx/>
                <a:uFillTx/>
                <a:ea typeface="+mn-ea"/>
                <a:cs typeface="Arial" panose="020B0604020202020204" pitchFamily="34" charset="0"/>
              </a:rPr>
            </a:b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EULAR task force acknowledged the need for </a:t>
            </a:r>
            <a:b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br>
            <a:r>
              <a:rPr kumimoji="0" lang="en-GB" sz="1200" b="1" i="0" u="none" strike="noStrike" kern="1200" cap="none" spc="0" normalizeH="0" baseline="0" noProof="0">
                <a:ln>
                  <a:noFill/>
                </a:ln>
                <a:solidFill>
                  <a:schemeClr val="tx1"/>
                </a:solidFill>
                <a:effectLst/>
                <a:uLnTx/>
                <a:uFillTx/>
                <a:ea typeface="+mn-ea"/>
                <a:cs typeface="Arial" panose="020B0604020202020204" pitchFamily="34" charset="0"/>
              </a:rPr>
              <a:t>evidence-based recommendations </a:t>
            </a: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on management of SCS therapy in </a:t>
            </a:r>
            <a:b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b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rheumatic diseases</a:t>
            </a:r>
            <a:r>
              <a:rPr kumimoji="0" lang="en-GB" sz="1200" b="0" i="0" u="none" strike="noStrike" kern="1200" cap="none" spc="0" normalizeH="0" baseline="30000" noProof="0">
                <a:ln>
                  <a:noFill/>
                </a:ln>
                <a:solidFill>
                  <a:schemeClr val="tx1"/>
                </a:solidFill>
                <a:effectLst/>
                <a:uLnTx/>
                <a:uFillTx/>
                <a:ea typeface="+mn-ea"/>
                <a:cs typeface="Arial" panose="020B0604020202020204" pitchFamily="34" charset="0"/>
              </a:rPr>
              <a:t>3</a:t>
            </a:r>
            <a:endParaRPr kumimoji="0" lang="en-GB" sz="14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12" name="Rounded Rectangle 9">
            <a:extLst>
              <a:ext uri="{FF2B5EF4-FFF2-40B4-BE49-F238E27FC236}">
                <a16:creationId xmlns:a16="http://schemas.microsoft.com/office/drawing/2014/main" id="{2CCF6CFE-7E0F-B0CF-B376-4CF57DBFDB0E}"/>
              </a:ext>
            </a:extLst>
          </p:cNvPr>
          <p:cNvSpPr/>
          <p:nvPr/>
        </p:nvSpPr>
        <p:spPr>
          <a:xfrm>
            <a:off x="6839258" y="1753824"/>
            <a:ext cx="2831048" cy="1096190"/>
          </a:xfrm>
          <a:prstGeom prst="roundRect">
            <a:avLst>
              <a:gd name="adj" fmla="val 6319"/>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400" b="1" i="0" u="none" strike="noStrike" kern="1200" cap="none" spc="0" normalizeH="0" baseline="0" noProof="0" dirty="0">
                <a:ln>
                  <a:noFill/>
                </a:ln>
                <a:solidFill>
                  <a:schemeClr val="bg2"/>
                </a:solidFill>
                <a:effectLst/>
                <a:uLnTx/>
                <a:uFillTx/>
                <a:ea typeface="+mn-ea"/>
                <a:cs typeface="Arial" panose="020B0604020202020204" pitchFamily="34" charset="0"/>
              </a:rPr>
              <a:t>2010+</a:t>
            </a:r>
          </a:p>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Current guidelines recommend corticosteroids only as </a:t>
            </a:r>
            <a:r>
              <a:rPr kumimoji="0" lang="en-GB" sz="1200" b="1" i="0" u="none" strike="noStrike" kern="1200" cap="none" spc="0" normalizeH="0" baseline="0" noProof="0">
                <a:ln>
                  <a:noFill/>
                </a:ln>
                <a:solidFill>
                  <a:schemeClr val="tx1"/>
                </a:solidFill>
                <a:effectLst/>
                <a:uLnTx/>
                <a:uFillTx/>
                <a:ea typeface="+mn-ea"/>
                <a:cs typeface="Arial" panose="020B0604020202020204" pitchFamily="34" charset="0"/>
              </a:rPr>
              <a:t>‘bridging’ therapy </a:t>
            </a:r>
            <a:r>
              <a:rPr kumimoji="0" lang="en-GB" sz="1200" b="0" i="0" u="none" strike="noStrike" kern="1200" cap="none" spc="0" normalizeH="0" baseline="0" noProof="0">
                <a:ln>
                  <a:noFill/>
                </a:ln>
                <a:solidFill>
                  <a:schemeClr val="tx1"/>
                </a:solidFill>
                <a:effectLst/>
                <a:uLnTx/>
                <a:uFillTx/>
                <a:ea typeface="+mn-ea"/>
                <a:cs typeface="Arial" panose="020B0604020202020204" pitchFamily="34" charset="0"/>
              </a:rPr>
              <a:t>to be </a:t>
            </a:r>
            <a:r>
              <a:rPr kumimoji="0" lang="en-GB" sz="1200" b="1" i="0" u="none" strike="noStrike" kern="1200" cap="none" spc="0" normalizeH="0" baseline="0" noProof="0">
                <a:ln>
                  <a:noFill/>
                </a:ln>
                <a:solidFill>
                  <a:schemeClr val="tx1"/>
                </a:solidFill>
                <a:effectLst/>
                <a:uLnTx/>
                <a:uFillTx/>
                <a:ea typeface="+mn-ea"/>
                <a:cs typeface="Arial" panose="020B0604020202020204" pitchFamily="34" charset="0"/>
              </a:rPr>
              <a:t>tapered as rapidly as clinically feasible</a:t>
            </a:r>
            <a:r>
              <a:rPr kumimoji="0" lang="en-GB" sz="1200" b="0" i="0" u="none" strike="noStrike" kern="1200" cap="none" spc="0" normalizeH="0" baseline="30000" noProof="0">
                <a:ln>
                  <a:noFill/>
                </a:ln>
                <a:solidFill>
                  <a:schemeClr val="tx1"/>
                </a:solidFill>
                <a:effectLst/>
                <a:uLnTx/>
                <a:uFillTx/>
                <a:ea typeface="+mn-ea"/>
                <a:cs typeface="Arial" panose="020B0604020202020204" pitchFamily="34" charset="0"/>
              </a:rPr>
              <a:t>4,5</a:t>
            </a:r>
            <a:endParaRPr kumimoji="0" lang="en-GB" sz="14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grpSp>
        <p:nvGrpSpPr>
          <p:cNvPr id="13" name="Group 12">
            <a:extLst>
              <a:ext uri="{FF2B5EF4-FFF2-40B4-BE49-F238E27FC236}">
                <a16:creationId xmlns:a16="http://schemas.microsoft.com/office/drawing/2014/main" id="{6066EF17-0A25-3157-26E8-DF4702EF4A1B}"/>
              </a:ext>
            </a:extLst>
          </p:cNvPr>
          <p:cNvGrpSpPr/>
          <p:nvPr/>
        </p:nvGrpSpPr>
        <p:grpSpPr>
          <a:xfrm>
            <a:off x="2961511" y="3648637"/>
            <a:ext cx="321811" cy="286450"/>
            <a:chOff x="1589400" y="3344406"/>
            <a:chExt cx="321811" cy="286450"/>
          </a:xfrm>
          <a:solidFill>
            <a:schemeClr val="tx2"/>
          </a:solidFill>
        </p:grpSpPr>
        <p:sp>
          <p:nvSpPr>
            <p:cNvPr id="14" name="Graphic 151">
              <a:extLst>
                <a:ext uri="{FF2B5EF4-FFF2-40B4-BE49-F238E27FC236}">
                  <a16:creationId xmlns:a16="http://schemas.microsoft.com/office/drawing/2014/main" id="{57882B13-F2BE-405F-0C5D-3A24A44B8FDD}"/>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15" name="Straight Connector 14">
              <a:extLst>
                <a:ext uri="{FF2B5EF4-FFF2-40B4-BE49-F238E27FC236}">
                  <a16:creationId xmlns:a16="http://schemas.microsoft.com/office/drawing/2014/main" id="{CB8AD6DD-86F3-EB22-7C97-B34D3F2DC8E7}"/>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DFB2E404-8343-5B35-31EE-746B4EB86ADF}"/>
              </a:ext>
            </a:extLst>
          </p:cNvPr>
          <p:cNvGrpSpPr/>
          <p:nvPr/>
        </p:nvGrpSpPr>
        <p:grpSpPr>
          <a:xfrm rot="10800000">
            <a:off x="4911076" y="2851602"/>
            <a:ext cx="321811" cy="286450"/>
            <a:chOff x="1589400" y="3344406"/>
            <a:chExt cx="321811" cy="286450"/>
          </a:xfrm>
          <a:solidFill>
            <a:schemeClr val="accent4"/>
          </a:solidFill>
        </p:grpSpPr>
        <p:sp>
          <p:nvSpPr>
            <p:cNvPr id="17" name="Graphic 151">
              <a:extLst>
                <a:ext uri="{FF2B5EF4-FFF2-40B4-BE49-F238E27FC236}">
                  <a16:creationId xmlns:a16="http://schemas.microsoft.com/office/drawing/2014/main" id="{63D22BF6-0A7A-4F7C-5B31-263DA7B42341}"/>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18" name="Straight Connector 17">
              <a:extLst>
                <a:ext uri="{FF2B5EF4-FFF2-40B4-BE49-F238E27FC236}">
                  <a16:creationId xmlns:a16="http://schemas.microsoft.com/office/drawing/2014/main" id="{6307EDD9-413A-460D-3D0E-74DBC732200A}"/>
                </a:ext>
              </a:extLst>
            </p:cNvPr>
            <p:cNvCxnSpPr>
              <a:cxnSpLocks/>
            </p:cNvCxnSpPr>
            <p:nvPr/>
          </p:nvCxnSpPr>
          <p:spPr>
            <a:xfrm>
              <a:off x="1750306" y="3533977"/>
              <a:ext cx="0" cy="96879"/>
            </a:xfrm>
            <a:prstGeom prst="line">
              <a:avLst/>
            </a:prstGeom>
            <a:grpFill/>
            <a:ln w="19050" cap="rnd">
              <a:solidFill>
                <a:schemeClr val="bg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19" name="Arrow: Right 18">
            <a:extLst>
              <a:ext uri="{FF2B5EF4-FFF2-40B4-BE49-F238E27FC236}">
                <a16:creationId xmlns:a16="http://schemas.microsoft.com/office/drawing/2014/main" id="{B9BBB623-8D56-5681-9B1A-C1A5CF50FDC4}"/>
              </a:ext>
            </a:extLst>
          </p:cNvPr>
          <p:cNvSpPr/>
          <p:nvPr/>
        </p:nvSpPr>
        <p:spPr>
          <a:xfrm>
            <a:off x="5229621" y="1260949"/>
            <a:ext cx="6619478" cy="435968"/>
          </a:xfrm>
          <a:prstGeom prst="rightArrow">
            <a:avLst>
              <a:gd name="adj1" fmla="val 64817"/>
              <a:gd name="adj2" fmla="val 86583"/>
            </a:avLst>
          </a:prstGeom>
          <a:gradFill flip="none" rotWithShape="1">
            <a:gsLst>
              <a:gs pos="7310">
                <a:schemeClr val="bg2">
                  <a:lumMod val="60000"/>
                  <a:lumOff val="40000"/>
                </a:schemeClr>
              </a:gs>
              <a:gs pos="0">
                <a:schemeClr val="bg2">
                  <a:lumMod val="20000"/>
                  <a:lumOff val="80000"/>
                </a:schemeClr>
              </a:gs>
              <a:gs pos="17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252000" bIns="45720" numCol="1" spcCol="0" rtlCol="0" fromWordArt="0" anchor="ctr" anchorCtr="0" forceAA="0" compatLnSpc="1">
            <a:prstTxWarp prst="textNoShape">
              <a:avLst/>
            </a:prstTxWarp>
            <a:noAutofit/>
          </a:bodyPr>
          <a:lstStyle/>
          <a:p>
            <a:pPr marL="0" marR="0" lvl="0" indent="0" algn="r" defTabSz="60957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white"/>
                </a:solidFill>
                <a:effectLst/>
                <a:uLnTx/>
                <a:uFillTx/>
                <a:ea typeface="+mn-ea"/>
                <a:cs typeface="Arial" panose="020B0604020202020204" pitchFamily="34" charset="0"/>
              </a:rPr>
              <a:t>INCREASING UNDERSTANDING OF DISEASE PATHOGENESIS</a:t>
            </a:r>
            <a:endParaRPr kumimoji="0" lang="en-GB" sz="1400" b="1" i="0" u="none" strike="noStrike" kern="1200" cap="none" spc="0" normalizeH="0" baseline="0" noProof="0" dirty="0">
              <a:ln>
                <a:noFill/>
              </a:ln>
              <a:solidFill>
                <a:prstClr val="white"/>
              </a:solidFill>
              <a:effectLst/>
              <a:uLnTx/>
              <a:uFillTx/>
              <a:ea typeface="+mn-ea"/>
              <a:cs typeface="+mn-cs"/>
            </a:endParaRPr>
          </a:p>
        </p:txBody>
      </p:sp>
      <p:grpSp>
        <p:nvGrpSpPr>
          <p:cNvPr id="20" name="Group 19">
            <a:extLst>
              <a:ext uri="{FF2B5EF4-FFF2-40B4-BE49-F238E27FC236}">
                <a16:creationId xmlns:a16="http://schemas.microsoft.com/office/drawing/2014/main" id="{25053577-37DF-980D-87C3-3F472C4E9DEC}"/>
              </a:ext>
            </a:extLst>
          </p:cNvPr>
          <p:cNvGrpSpPr/>
          <p:nvPr/>
        </p:nvGrpSpPr>
        <p:grpSpPr>
          <a:xfrm rot="10800000">
            <a:off x="1509837" y="2886817"/>
            <a:ext cx="321811" cy="286450"/>
            <a:chOff x="1589400" y="3344406"/>
            <a:chExt cx="321811" cy="286450"/>
          </a:xfrm>
          <a:solidFill>
            <a:schemeClr val="accent4"/>
          </a:solidFill>
        </p:grpSpPr>
        <p:sp>
          <p:nvSpPr>
            <p:cNvPr id="21" name="Graphic 151">
              <a:extLst>
                <a:ext uri="{FF2B5EF4-FFF2-40B4-BE49-F238E27FC236}">
                  <a16:creationId xmlns:a16="http://schemas.microsoft.com/office/drawing/2014/main" id="{F105A0D9-B6ED-7823-33A1-201EDA0D0D2B}"/>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22" name="Straight Connector 21">
              <a:extLst>
                <a:ext uri="{FF2B5EF4-FFF2-40B4-BE49-F238E27FC236}">
                  <a16:creationId xmlns:a16="http://schemas.microsoft.com/office/drawing/2014/main" id="{61471E0E-5D99-8AD0-790A-B3198F6D2C45}"/>
                </a:ext>
              </a:extLst>
            </p:cNvPr>
            <p:cNvCxnSpPr>
              <a:cxnSpLocks/>
            </p:cNvCxnSpPr>
            <p:nvPr/>
          </p:nvCxnSpPr>
          <p:spPr>
            <a:xfrm>
              <a:off x="1750306" y="3533977"/>
              <a:ext cx="0" cy="96879"/>
            </a:xfrm>
            <a:prstGeom prst="line">
              <a:avLst/>
            </a:prstGeom>
            <a:grpFill/>
            <a:ln w="19050" cap="rnd">
              <a:solidFill>
                <a:schemeClr val="bg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3E8B0952-8AF4-9BE8-F12C-42B5AD853337}"/>
              </a:ext>
            </a:extLst>
          </p:cNvPr>
          <p:cNvGrpSpPr/>
          <p:nvPr/>
        </p:nvGrpSpPr>
        <p:grpSpPr>
          <a:xfrm rot="10800000">
            <a:off x="7097839" y="2851602"/>
            <a:ext cx="321811" cy="286450"/>
            <a:chOff x="1589400" y="3344406"/>
            <a:chExt cx="321811" cy="286450"/>
          </a:xfrm>
          <a:solidFill>
            <a:schemeClr val="accent4"/>
          </a:solidFill>
        </p:grpSpPr>
        <p:sp>
          <p:nvSpPr>
            <p:cNvPr id="24" name="Graphic 151">
              <a:extLst>
                <a:ext uri="{FF2B5EF4-FFF2-40B4-BE49-F238E27FC236}">
                  <a16:creationId xmlns:a16="http://schemas.microsoft.com/office/drawing/2014/main" id="{F95BD6E9-F468-9F72-7EF6-A62E01945BE5}"/>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25" name="Straight Connector 24">
              <a:extLst>
                <a:ext uri="{FF2B5EF4-FFF2-40B4-BE49-F238E27FC236}">
                  <a16:creationId xmlns:a16="http://schemas.microsoft.com/office/drawing/2014/main" id="{32985CC2-93DA-8CFA-E018-400DE24B5FB9}"/>
                </a:ext>
              </a:extLst>
            </p:cNvPr>
            <p:cNvCxnSpPr>
              <a:cxnSpLocks/>
            </p:cNvCxnSpPr>
            <p:nvPr/>
          </p:nvCxnSpPr>
          <p:spPr>
            <a:xfrm>
              <a:off x="1750306" y="3533977"/>
              <a:ext cx="0" cy="96879"/>
            </a:xfrm>
            <a:prstGeom prst="line">
              <a:avLst/>
            </a:prstGeom>
            <a:grpFill/>
            <a:ln w="19050" cap="rnd">
              <a:solidFill>
                <a:schemeClr val="bg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CC95094-AE49-D833-1B93-DAB02C93E08A}"/>
              </a:ext>
            </a:extLst>
          </p:cNvPr>
          <p:cNvGrpSpPr/>
          <p:nvPr/>
        </p:nvGrpSpPr>
        <p:grpSpPr>
          <a:xfrm>
            <a:off x="1602735" y="3187271"/>
            <a:ext cx="8837640" cy="461665"/>
            <a:chOff x="762761" y="3187271"/>
            <a:chExt cx="8837640" cy="461665"/>
          </a:xfrm>
        </p:grpSpPr>
        <p:sp>
          <p:nvSpPr>
            <p:cNvPr id="27" name="TextBox 26">
              <a:extLst>
                <a:ext uri="{FF2B5EF4-FFF2-40B4-BE49-F238E27FC236}">
                  <a16:creationId xmlns:a16="http://schemas.microsoft.com/office/drawing/2014/main" id="{84AA1AF2-334E-E879-E2FC-61F7506AB104}"/>
                </a:ext>
              </a:extLst>
            </p:cNvPr>
            <p:cNvSpPr txBox="1"/>
            <p:nvPr/>
          </p:nvSpPr>
          <p:spPr>
            <a:xfrm>
              <a:off x="762761"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2000</a:t>
              </a:r>
            </a:p>
          </p:txBody>
        </p:sp>
        <p:sp>
          <p:nvSpPr>
            <p:cNvPr id="28" name="TextBox 27">
              <a:extLst>
                <a:ext uri="{FF2B5EF4-FFF2-40B4-BE49-F238E27FC236}">
                  <a16:creationId xmlns:a16="http://schemas.microsoft.com/office/drawing/2014/main" id="{648C54BD-608E-FED9-DB6F-BC87BD561797}"/>
                </a:ext>
              </a:extLst>
            </p:cNvPr>
            <p:cNvSpPr txBox="1"/>
            <p:nvPr/>
          </p:nvSpPr>
          <p:spPr>
            <a:xfrm>
              <a:off x="2636627"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2005</a:t>
              </a:r>
            </a:p>
          </p:txBody>
        </p:sp>
        <p:sp>
          <p:nvSpPr>
            <p:cNvPr id="29" name="TextBox 28">
              <a:extLst>
                <a:ext uri="{FF2B5EF4-FFF2-40B4-BE49-F238E27FC236}">
                  <a16:creationId xmlns:a16="http://schemas.microsoft.com/office/drawing/2014/main" id="{F3939467-219D-B454-08EA-1ECA91F6D333}"/>
                </a:ext>
              </a:extLst>
            </p:cNvPr>
            <p:cNvSpPr txBox="1"/>
            <p:nvPr/>
          </p:nvSpPr>
          <p:spPr>
            <a:xfrm>
              <a:off x="6384359"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2015</a:t>
              </a:r>
            </a:p>
          </p:txBody>
        </p:sp>
        <p:sp>
          <p:nvSpPr>
            <p:cNvPr id="30" name="Graphic 4">
              <a:extLst>
                <a:ext uri="{FF2B5EF4-FFF2-40B4-BE49-F238E27FC236}">
                  <a16:creationId xmlns:a16="http://schemas.microsoft.com/office/drawing/2014/main" id="{FCB36341-B3DF-4B51-06B2-16726C82F1C6}"/>
                </a:ext>
              </a:extLst>
            </p:cNvPr>
            <p:cNvSpPr/>
            <p:nvPr/>
          </p:nvSpPr>
          <p:spPr>
            <a:xfrm>
              <a:off x="2131020"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31" name="Graphic 4">
              <a:extLst>
                <a:ext uri="{FF2B5EF4-FFF2-40B4-BE49-F238E27FC236}">
                  <a16:creationId xmlns:a16="http://schemas.microsoft.com/office/drawing/2014/main" id="{FBC8A58D-DBBE-99E3-8804-164ED8DAD173}"/>
                </a:ext>
              </a:extLst>
            </p:cNvPr>
            <p:cNvSpPr/>
            <p:nvPr/>
          </p:nvSpPr>
          <p:spPr>
            <a:xfrm>
              <a:off x="4004886"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32" name="TextBox 31">
              <a:extLst>
                <a:ext uri="{FF2B5EF4-FFF2-40B4-BE49-F238E27FC236}">
                  <a16:creationId xmlns:a16="http://schemas.microsoft.com/office/drawing/2014/main" id="{1997D25C-F5E2-719D-3743-A6CA26D8D368}"/>
                </a:ext>
              </a:extLst>
            </p:cNvPr>
            <p:cNvSpPr txBox="1"/>
            <p:nvPr/>
          </p:nvSpPr>
          <p:spPr>
            <a:xfrm>
              <a:off x="4510493" y="3187271"/>
              <a:ext cx="9860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2010</a:t>
              </a:r>
            </a:p>
          </p:txBody>
        </p:sp>
        <p:sp>
          <p:nvSpPr>
            <p:cNvPr id="33" name="TextBox 32">
              <a:extLst>
                <a:ext uri="{FF2B5EF4-FFF2-40B4-BE49-F238E27FC236}">
                  <a16:creationId xmlns:a16="http://schemas.microsoft.com/office/drawing/2014/main" id="{5312F03C-2979-4C21-8637-360447AC816F}"/>
                </a:ext>
              </a:extLst>
            </p:cNvPr>
            <p:cNvSpPr txBox="1"/>
            <p:nvPr/>
          </p:nvSpPr>
          <p:spPr>
            <a:xfrm>
              <a:off x="8258225" y="3187271"/>
              <a:ext cx="134217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a:ln>
                    <a:noFill/>
                  </a:ln>
                  <a:solidFill>
                    <a:srgbClr val="939393"/>
                  </a:solidFill>
                  <a:effectLst/>
                  <a:uLnTx/>
                  <a:uFillTx/>
                  <a:ea typeface="+mn-ea"/>
                  <a:cs typeface="+mn-cs"/>
                </a:rPr>
                <a:t>present</a:t>
              </a:r>
            </a:p>
          </p:txBody>
        </p:sp>
        <p:sp>
          <p:nvSpPr>
            <p:cNvPr id="34" name="Graphic 4">
              <a:extLst>
                <a:ext uri="{FF2B5EF4-FFF2-40B4-BE49-F238E27FC236}">
                  <a16:creationId xmlns:a16="http://schemas.microsoft.com/office/drawing/2014/main" id="{29C00511-4287-8932-ED29-E73CBAF8CB72}"/>
                </a:ext>
              </a:extLst>
            </p:cNvPr>
            <p:cNvSpPr/>
            <p:nvPr/>
          </p:nvSpPr>
          <p:spPr>
            <a:xfrm>
              <a:off x="5878752"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sp>
          <p:nvSpPr>
            <p:cNvPr id="35" name="Graphic 4">
              <a:extLst>
                <a:ext uri="{FF2B5EF4-FFF2-40B4-BE49-F238E27FC236}">
                  <a16:creationId xmlns:a16="http://schemas.microsoft.com/office/drawing/2014/main" id="{16B69FF9-AF83-B89D-791B-509C68C4A717}"/>
                </a:ext>
              </a:extLst>
            </p:cNvPr>
            <p:cNvSpPr/>
            <p:nvPr/>
          </p:nvSpPr>
          <p:spPr>
            <a:xfrm>
              <a:off x="7752618" y="3310621"/>
              <a:ext cx="123406" cy="214965"/>
            </a:xfrm>
            <a:custGeom>
              <a:avLst/>
              <a:gdLst>
                <a:gd name="connsiteX0" fmla="*/ 204353 w 209549"/>
                <a:gd name="connsiteY0" fmla="*/ 163727 h 365021"/>
                <a:gd name="connsiteX1" fmla="*/ 204353 w 209549"/>
                <a:gd name="connsiteY1" fmla="*/ 163727 h 365021"/>
                <a:gd name="connsiteX2" fmla="*/ 204353 w 209549"/>
                <a:gd name="connsiteY2" fmla="*/ 163727 h 365021"/>
                <a:gd name="connsiteX3" fmla="*/ 49016 w 209549"/>
                <a:gd name="connsiteY3" fmla="*/ 8390 h 365021"/>
                <a:gd name="connsiteX4" fmla="*/ 8390 w 209549"/>
                <a:gd name="connsiteY4" fmla="*/ 8390 h 365021"/>
                <a:gd name="connsiteX5" fmla="*/ 8390 w 209549"/>
                <a:gd name="connsiteY5" fmla="*/ 49016 h 365021"/>
                <a:gd name="connsiteX6" fmla="*/ 143415 w 209549"/>
                <a:gd name="connsiteY6" fmla="*/ 184040 h 365021"/>
                <a:gd name="connsiteX7" fmla="*/ 8390 w 209549"/>
                <a:gd name="connsiteY7" fmla="*/ 319030 h 365021"/>
                <a:gd name="connsiteX8" fmla="*/ 8390 w 209549"/>
                <a:gd name="connsiteY8" fmla="*/ 359656 h 365021"/>
                <a:gd name="connsiteX9" fmla="*/ 49016 w 209549"/>
                <a:gd name="connsiteY9" fmla="*/ 359656 h 365021"/>
                <a:gd name="connsiteX10" fmla="*/ 204353 w 209549"/>
                <a:gd name="connsiteY10" fmla="*/ 204319 h 365021"/>
                <a:gd name="connsiteX11" fmla="*/ 204353 w 209549"/>
                <a:gd name="connsiteY11" fmla="*/ 204319 h 365021"/>
                <a:gd name="connsiteX12" fmla="*/ 204353 w 209549"/>
                <a:gd name="connsiteY12" fmla="*/ 204319 h 365021"/>
                <a:gd name="connsiteX13" fmla="*/ 204353 w 209549"/>
                <a:gd name="connsiteY13" fmla="*/ 163727 h 365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9549" h="365021">
                  <a:moveTo>
                    <a:pt x="204353" y="163727"/>
                  </a:moveTo>
                  <a:lnTo>
                    <a:pt x="204353" y="163727"/>
                  </a:lnTo>
                  <a:cubicBezTo>
                    <a:pt x="204353" y="163727"/>
                    <a:pt x="204353" y="163727"/>
                    <a:pt x="204353" y="163727"/>
                  </a:cubicBezTo>
                  <a:lnTo>
                    <a:pt x="49016" y="8390"/>
                  </a:lnTo>
                  <a:cubicBezTo>
                    <a:pt x="37829" y="-2797"/>
                    <a:pt x="19544" y="-2797"/>
                    <a:pt x="8390" y="8390"/>
                  </a:cubicBezTo>
                  <a:cubicBezTo>
                    <a:pt x="-2763" y="19578"/>
                    <a:pt x="-2797" y="37863"/>
                    <a:pt x="8390" y="49016"/>
                  </a:cubicBezTo>
                  <a:lnTo>
                    <a:pt x="143415" y="184040"/>
                  </a:lnTo>
                  <a:lnTo>
                    <a:pt x="8390" y="319030"/>
                  </a:lnTo>
                  <a:cubicBezTo>
                    <a:pt x="-2797" y="330218"/>
                    <a:pt x="-2797" y="348502"/>
                    <a:pt x="8390" y="359656"/>
                  </a:cubicBezTo>
                  <a:cubicBezTo>
                    <a:pt x="19578" y="370809"/>
                    <a:pt x="37863" y="370843"/>
                    <a:pt x="49016" y="359656"/>
                  </a:cubicBezTo>
                  <a:lnTo>
                    <a:pt x="204353" y="204319"/>
                  </a:lnTo>
                  <a:cubicBezTo>
                    <a:pt x="204353" y="204319"/>
                    <a:pt x="204353" y="204319"/>
                    <a:pt x="204353" y="204319"/>
                  </a:cubicBezTo>
                  <a:lnTo>
                    <a:pt x="204353" y="204319"/>
                  </a:lnTo>
                  <a:cubicBezTo>
                    <a:pt x="215506" y="193166"/>
                    <a:pt x="215506" y="174881"/>
                    <a:pt x="204353" y="163727"/>
                  </a:cubicBezTo>
                  <a:close/>
                </a:path>
              </a:pathLst>
            </a:custGeom>
            <a:solidFill>
              <a:schemeClr val="bg1"/>
            </a:solidFill>
            <a:ln w="19050" cap="flat">
              <a:solidFill>
                <a:schemeClr val="accent2"/>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grpSp>
      <p:sp>
        <p:nvSpPr>
          <p:cNvPr id="36" name="Rounded Rectangle 9">
            <a:extLst>
              <a:ext uri="{FF2B5EF4-FFF2-40B4-BE49-F238E27FC236}">
                <a16:creationId xmlns:a16="http://schemas.microsoft.com/office/drawing/2014/main" id="{D40BAE8E-151D-9AC4-6B73-DA9B5588B8F6}"/>
              </a:ext>
            </a:extLst>
          </p:cNvPr>
          <p:cNvSpPr/>
          <p:nvPr/>
        </p:nvSpPr>
        <p:spPr>
          <a:xfrm>
            <a:off x="2614908"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2001–2005</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0.55</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37" name="Rounded Rectangle 9">
            <a:extLst>
              <a:ext uri="{FF2B5EF4-FFF2-40B4-BE49-F238E27FC236}">
                <a16:creationId xmlns:a16="http://schemas.microsoft.com/office/drawing/2014/main" id="{16FBA951-CD37-93D6-2679-990B15FFF4ED}"/>
              </a:ext>
            </a:extLst>
          </p:cNvPr>
          <p:cNvSpPr/>
          <p:nvPr/>
        </p:nvSpPr>
        <p:spPr>
          <a:xfrm>
            <a:off x="3895200"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2005–2008</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0.47</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38" name="Rounded Rectangle 9">
            <a:extLst>
              <a:ext uri="{FF2B5EF4-FFF2-40B4-BE49-F238E27FC236}">
                <a16:creationId xmlns:a16="http://schemas.microsoft.com/office/drawing/2014/main" id="{F75A9FBB-E48D-4CEE-348E-954FD3928272}"/>
              </a:ext>
            </a:extLst>
          </p:cNvPr>
          <p:cNvSpPr/>
          <p:nvPr/>
        </p:nvSpPr>
        <p:spPr>
          <a:xfrm>
            <a:off x="5175492"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2008–2012</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0.42</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39" name="Rounded Rectangle 9">
            <a:extLst>
              <a:ext uri="{FF2B5EF4-FFF2-40B4-BE49-F238E27FC236}">
                <a16:creationId xmlns:a16="http://schemas.microsoft.com/office/drawing/2014/main" id="{A30F4FF3-9371-967C-7E9F-06085715F751}"/>
              </a:ext>
            </a:extLst>
          </p:cNvPr>
          <p:cNvSpPr/>
          <p:nvPr/>
        </p:nvSpPr>
        <p:spPr>
          <a:xfrm>
            <a:off x="6455785" y="3944377"/>
            <a:ext cx="1008000" cy="550843"/>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1" i="0" u="none" strike="noStrike" kern="1200" cap="none" spc="0" normalizeH="0" baseline="0" noProof="0">
                <a:ln>
                  <a:noFill/>
                </a:ln>
                <a:solidFill>
                  <a:schemeClr val="tx2"/>
                </a:solidFill>
                <a:effectLst/>
                <a:uLnTx/>
                <a:uFillTx/>
                <a:ea typeface="+mn-ea"/>
                <a:cs typeface="Arial" panose="020B0604020202020204" pitchFamily="34" charset="0"/>
              </a:rPr>
              <a:t>2012–2015</a:t>
            </a:r>
            <a:endParaRPr lang="en-GB" sz="1200">
              <a:solidFill>
                <a:schemeClr val="tx2"/>
              </a:solidFill>
              <a:cs typeface="Arial" panose="020B0604020202020204" pitchFamily="34" charset="0"/>
            </a:endParaRPr>
          </a:p>
          <a:p>
            <a:pPr algn="ctr" defTabSz="457178">
              <a:spcAft>
                <a:spcPts val="300"/>
              </a:spcAft>
              <a:buClr>
                <a:srgbClr val="00C5B4"/>
              </a:buClr>
              <a:defRPr/>
            </a:pPr>
            <a:r>
              <a:rPr lang="en-GB" sz="1400" b="1">
                <a:solidFill>
                  <a:schemeClr val="tx1"/>
                </a:solidFill>
                <a:cs typeface="Arial" panose="020B0604020202020204" pitchFamily="34" charset="0"/>
              </a:rPr>
              <a:t>0.39</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grpSp>
        <p:nvGrpSpPr>
          <p:cNvPr id="40" name="Group 39">
            <a:extLst>
              <a:ext uri="{FF2B5EF4-FFF2-40B4-BE49-F238E27FC236}">
                <a16:creationId xmlns:a16="http://schemas.microsoft.com/office/drawing/2014/main" id="{073EB23B-E56B-41E3-E267-0A1C7D807DA8}"/>
              </a:ext>
            </a:extLst>
          </p:cNvPr>
          <p:cNvGrpSpPr/>
          <p:nvPr/>
        </p:nvGrpSpPr>
        <p:grpSpPr>
          <a:xfrm>
            <a:off x="4235110" y="3648637"/>
            <a:ext cx="321811" cy="286450"/>
            <a:chOff x="1589400" y="3344406"/>
            <a:chExt cx="321811" cy="286450"/>
          </a:xfrm>
          <a:solidFill>
            <a:schemeClr val="tx2"/>
          </a:solidFill>
        </p:grpSpPr>
        <p:sp>
          <p:nvSpPr>
            <p:cNvPr id="41" name="Graphic 151">
              <a:extLst>
                <a:ext uri="{FF2B5EF4-FFF2-40B4-BE49-F238E27FC236}">
                  <a16:creationId xmlns:a16="http://schemas.microsoft.com/office/drawing/2014/main" id="{C033C4B7-8BAF-1083-E9A4-D6231D72A297}"/>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42" name="Straight Connector 41">
              <a:extLst>
                <a:ext uri="{FF2B5EF4-FFF2-40B4-BE49-F238E27FC236}">
                  <a16:creationId xmlns:a16="http://schemas.microsoft.com/office/drawing/2014/main" id="{253366AD-F63B-C110-7E64-D298D5A9EE3A}"/>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3" name="Group 42">
            <a:extLst>
              <a:ext uri="{FF2B5EF4-FFF2-40B4-BE49-F238E27FC236}">
                <a16:creationId xmlns:a16="http://schemas.microsoft.com/office/drawing/2014/main" id="{F1141363-35BA-C00B-951E-73BE6F7B2B44}"/>
              </a:ext>
            </a:extLst>
          </p:cNvPr>
          <p:cNvGrpSpPr/>
          <p:nvPr/>
        </p:nvGrpSpPr>
        <p:grpSpPr>
          <a:xfrm>
            <a:off x="5512953" y="3648637"/>
            <a:ext cx="321811" cy="286450"/>
            <a:chOff x="1589400" y="3344406"/>
            <a:chExt cx="321811" cy="286450"/>
          </a:xfrm>
          <a:solidFill>
            <a:schemeClr val="tx2"/>
          </a:solidFill>
        </p:grpSpPr>
        <p:sp>
          <p:nvSpPr>
            <p:cNvPr id="44" name="Graphic 151">
              <a:extLst>
                <a:ext uri="{FF2B5EF4-FFF2-40B4-BE49-F238E27FC236}">
                  <a16:creationId xmlns:a16="http://schemas.microsoft.com/office/drawing/2014/main" id="{C704B868-7C90-3A18-ED39-448668872D25}"/>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45" name="Straight Connector 44">
              <a:extLst>
                <a:ext uri="{FF2B5EF4-FFF2-40B4-BE49-F238E27FC236}">
                  <a16:creationId xmlns:a16="http://schemas.microsoft.com/office/drawing/2014/main" id="{6A545EA1-1589-4371-FDAB-54CCB13C6E53}"/>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4C7A4399-5190-31D6-B520-F23EDD10A4BF}"/>
              </a:ext>
            </a:extLst>
          </p:cNvPr>
          <p:cNvGrpSpPr/>
          <p:nvPr/>
        </p:nvGrpSpPr>
        <p:grpSpPr>
          <a:xfrm>
            <a:off x="6775068" y="3648637"/>
            <a:ext cx="321811" cy="286450"/>
            <a:chOff x="1589400" y="3344406"/>
            <a:chExt cx="321811" cy="286450"/>
          </a:xfrm>
          <a:solidFill>
            <a:schemeClr val="tx2"/>
          </a:solidFill>
        </p:grpSpPr>
        <p:sp>
          <p:nvSpPr>
            <p:cNvPr id="47" name="Graphic 151">
              <a:extLst>
                <a:ext uri="{FF2B5EF4-FFF2-40B4-BE49-F238E27FC236}">
                  <a16:creationId xmlns:a16="http://schemas.microsoft.com/office/drawing/2014/main" id="{6C70C683-0DCE-4D19-6FEE-47BCC44FC3ED}"/>
                </a:ext>
              </a:extLst>
            </p:cNvPr>
            <p:cNvSpPr/>
            <p:nvPr/>
          </p:nvSpPr>
          <p:spPr>
            <a:xfrm rot="5400000">
              <a:off x="1662389" y="3271417"/>
              <a:ext cx="175834" cy="321811"/>
            </a:xfrm>
            <a:custGeom>
              <a:avLst/>
              <a:gdLst>
                <a:gd name="connsiteX0" fmla="*/ 58002 w 409879"/>
                <a:gd name="connsiteY0" fmla="*/ 10033 h 750157"/>
                <a:gd name="connsiteX1" fmla="*/ 400367 w 409879"/>
                <a:gd name="connsiteY1" fmla="*/ 352399 h 750157"/>
                <a:gd name="connsiteX2" fmla="*/ 400367 w 409879"/>
                <a:gd name="connsiteY2" fmla="*/ 400425 h 750157"/>
                <a:gd name="connsiteX3" fmla="*/ 58002 w 409879"/>
                <a:gd name="connsiteY3" fmla="*/ 742868 h 750157"/>
                <a:gd name="connsiteX4" fmla="*/ 0 w 409879"/>
                <a:gd name="connsiteY4" fmla="*/ 718816 h 750157"/>
                <a:gd name="connsiteX5" fmla="*/ 0 w 409879"/>
                <a:gd name="connsiteY5" fmla="*/ 34008 h 750157"/>
                <a:gd name="connsiteX6" fmla="*/ 58002 w 409879"/>
                <a:gd name="connsiteY6" fmla="*/ 10033 h 7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9879" h="750157">
                  <a:moveTo>
                    <a:pt x="58002" y="10033"/>
                  </a:moveTo>
                  <a:lnTo>
                    <a:pt x="400367" y="352399"/>
                  </a:lnTo>
                  <a:cubicBezTo>
                    <a:pt x="413669" y="365701"/>
                    <a:pt x="413669" y="387200"/>
                    <a:pt x="400367" y="400425"/>
                  </a:cubicBezTo>
                  <a:lnTo>
                    <a:pt x="58002" y="742868"/>
                  </a:lnTo>
                  <a:cubicBezTo>
                    <a:pt x="36580" y="764290"/>
                    <a:pt x="0" y="749132"/>
                    <a:pt x="0" y="718816"/>
                  </a:cubicBezTo>
                  <a:lnTo>
                    <a:pt x="0" y="34008"/>
                  </a:lnTo>
                  <a:cubicBezTo>
                    <a:pt x="0" y="3769"/>
                    <a:pt x="36580" y="-11389"/>
                    <a:pt x="58002" y="10033"/>
                  </a:cubicBezTo>
                  <a:close/>
                </a:path>
              </a:pathLst>
            </a:custGeom>
            <a:grpFill/>
            <a:ln w="285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ea typeface="+mn-ea"/>
                <a:cs typeface="+mn-cs"/>
              </a:endParaRPr>
            </a:p>
          </p:txBody>
        </p:sp>
        <p:cxnSp>
          <p:nvCxnSpPr>
            <p:cNvPr id="48" name="Straight Connector 47">
              <a:extLst>
                <a:ext uri="{FF2B5EF4-FFF2-40B4-BE49-F238E27FC236}">
                  <a16:creationId xmlns:a16="http://schemas.microsoft.com/office/drawing/2014/main" id="{8C5EBC7D-2751-B306-E77B-1DBCA0EC2F3A}"/>
                </a:ext>
              </a:extLst>
            </p:cNvPr>
            <p:cNvCxnSpPr>
              <a:cxnSpLocks/>
            </p:cNvCxnSpPr>
            <p:nvPr/>
          </p:nvCxnSpPr>
          <p:spPr>
            <a:xfrm>
              <a:off x="1750306" y="3533977"/>
              <a:ext cx="0" cy="96879"/>
            </a:xfrm>
            <a:prstGeom prst="line">
              <a:avLst/>
            </a:prstGeom>
            <a:grpFill/>
            <a:ln w="19050" cap="rnd">
              <a:solidFill>
                <a:schemeClr val="tx2"/>
              </a:solidFill>
              <a:prstDash val="sysDot"/>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49" name="Rounded Rectangle 9">
            <a:extLst>
              <a:ext uri="{FF2B5EF4-FFF2-40B4-BE49-F238E27FC236}">
                <a16:creationId xmlns:a16="http://schemas.microsoft.com/office/drawing/2014/main" id="{8F8E2EA7-C3BA-4F09-A2CF-6E267A1875C8}"/>
              </a:ext>
            </a:extLst>
          </p:cNvPr>
          <p:cNvSpPr/>
          <p:nvPr/>
        </p:nvSpPr>
        <p:spPr>
          <a:xfrm>
            <a:off x="2505987" y="3934421"/>
            <a:ext cx="5064396" cy="1561501"/>
          </a:xfrm>
          <a:prstGeom prst="roundRect">
            <a:avLst>
              <a:gd name="adj" fmla="val 7149"/>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b" anchorCtr="1">
            <a:noAutofit/>
          </a:bodyPr>
          <a:lstStyle/>
          <a:p>
            <a:pPr marL="0" marR="0" lvl="0" indent="0" algn="ctr" defTabSz="457178" rtl="0" eaLnBrk="1" fontAlgn="auto" latinLnBrk="0" hangingPunct="1">
              <a:lnSpc>
                <a:spcPct val="100000"/>
              </a:lnSpc>
              <a:spcBef>
                <a:spcPts val="0"/>
              </a:spcBef>
              <a:spcAft>
                <a:spcPts val="300"/>
              </a:spcAft>
              <a:buClr>
                <a:srgbClr val="00C5B4"/>
              </a:buClr>
              <a:buSzTx/>
              <a:buFontTx/>
              <a:buNone/>
              <a:tabLst/>
              <a:defRPr/>
            </a:pP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The hazard ratio of </a:t>
            </a:r>
            <a:r>
              <a:rPr kumimoji="0" lang="en-GB" sz="1200" b="1" i="0" u="none" strike="noStrike" kern="1200" cap="none" spc="0" normalizeH="0" baseline="0" noProof="0" dirty="0">
                <a:ln>
                  <a:noFill/>
                </a:ln>
                <a:solidFill>
                  <a:schemeClr val="tx1"/>
                </a:solidFill>
                <a:effectLst/>
                <a:uLnTx/>
                <a:uFillTx/>
                <a:ea typeface="+mn-ea"/>
                <a:cs typeface="Arial" panose="020B0604020202020204" pitchFamily="34" charset="0"/>
              </a:rPr>
              <a:t>ceasing OCS</a:t>
            </a:r>
            <a:r>
              <a:rPr kumimoji="0" lang="en-GB" sz="1200" b="1" i="0" u="none" strike="noStrike" kern="1200" cap="none" spc="0" normalizeH="0" baseline="0" noProof="0" dirty="0">
                <a:ln>
                  <a:noFill/>
                </a:ln>
                <a:solidFill>
                  <a:schemeClr val="tx2"/>
                </a:solidFill>
                <a:effectLst/>
                <a:uLnTx/>
                <a:uFillTx/>
                <a:ea typeface="+mn-ea"/>
                <a:cs typeface="Arial" panose="020B0604020202020204" pitchFamily="34" charset="0"/>
              </a:rPr>
              <a:t> </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has increased over time</a:t>
            </a:r>
            <a:r>
              <a:rPr kumimoji="0" lang="en-GB" sz="1200" b="0" i="0" u="none" strike="noStrike" kern="1200" cap="none" spc="0" normalizeH="0" baseline="30000" noProof="0" dirty="0">
                <a:ln>
                  <a:noFill/>
                </a:ln>
                <a:solidFill>
                  <a:schemeClr val="tx1"/>
                </a:solidFill>
                <a:effectLst/>
                <a:uLnTx/>
                <a:uFillTx/>
                <a:ea typeface="+mn-ea"/>
                <a:cs typeface="Arial" panose="020B0604020202020204" pitchFamily="34" charset="0"/>
              </a:rPr>
              <a:t>6</a:t>
            </a:r>
            <a:r>
              <a:rPr kumimoji="0" lang="en-GB" sz="1200" b="0" i="0" u="none" strike="noStrike" kern="1200" cap="none" spc="0" normalizeH="0" baseline="0" noProof="0" dirty="0">
                <a:ln>
                  <a:noFill/>
                </a:ln>
                <a:solidFill>
                  <a:schemeClr val="tx1"/>
                </a:solidFill>
                <a:effectLst/>
                <a:uLnTx/>
                <a:uFillTx/>
                <a:ea typeface="+mn-ea"/>
                <a:cs typeface="Arial" panose="020B0604020202020204" pitchFamily="34" charset="0"/>
              </a:rPr>
              <a:t> </a:t>
            </a:r>
          </a:p>
        </p:txBody>
      </p:sp>
      <p:sp>
        <p:nvSpPr>
          <p:cNvPr id="50" name="Rounded Rectangle 9">
            <a:extLst>
              <a:ext uri="{FF2B5EF4-FFF2-40B4-BE49-F238E27FC236}">
                <a16:creationId xmlns:a16="http://schemas.microsoft.com/office/drawing/2014/main" id="{00560F73-7DBB-5196-B79B-47F8E95AED85}"/>
              </a:ext>
            </a:extLst>
          </p:cNvPr>
          <p:cNvSpPr/>
          <p:nvPr/>
        </p:nvSpPr>
        <p:spPr>
          <a:xfrm>
            <a:off x="2614908"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wrap="square"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1.00</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1" name="Rounded Rectangle 9">
            <a:extLst>
              <a:ext uri="{FF2B5EF4-FFF2-40B4-BE49-F238E27FC236}">
                <a16:creationId xmlns:a16="http://schemas.microsoft.com/office/drawing/2014/main" id="{A3BAE68D-DFA6-AF07-A497-01B4C1D22078}"/>
              </a:ext>
            </a:extLst>
          </p:cNvPr>
          <p:cNvSpPr/>
          <p:nvPr/>
        </p:nvSpPr>
        <p:spPr>
          <a:xfrm>
            <a:off x="3895200"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1.60</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2" name="Rounded Rectangle 9">
            <a:extLst>
              <a:ext uri="{FF2B5EF4-FFF2-40B4-BE49-F238E27FC236}">
                <a16:creationId xmlns:a16="http://schemas.microsoft.com/office/drawing/2014/main" id="{3DC45299-B8ED-8705-1DB7-E7C085C25174}"/>
              </a:ext>
            </a:extLst>
          </p:cNvPr>
          <p:cNvSpPr/>
          <p:nvPr/>
        </p:nvSpPr>
        <p:spPr>
          <a:xfrm>
            <a:off x="5175492"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2.38</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3" name="Rounded Rectangle 9">
            <a:extLst>
              <a:ext uri="{FF2B5EF4-FFF2-40B4-BE49-F238E27FC236}">
                <a16:creationId xmlns:a16="http://schemas.microsoft.com/office/drawing/2014/main" id="{45EAEFC3-0D53-7277-6ED6-201DCFD48EC1}"/>
              </a:ext>
            </a:extLst>
          </p:cNvPr>
          <p:cNvSpPr/>
          <p:nvPr/>
        </p:nvSpPr>
        <p:spPr>
          <a:xfrm>
            <a:off x="6455785" y="4903503"/>
            <a:ext cx="1008000" cy="310440"/>
          </a:xfrm>
          <a:prstGeom prst="roundRect">
            <a:avLst>
              <a:gd name="adj" fmla="val 12968"/>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nchorCtr="1">
            <a:spAutoFit/>
          </a:bodyPr>
          <a:lstStyle/>
          <a:p>
            <a:pPr algn="ctr" defTabSz="457178">
              <a:spcAft>
                <a:spcPts val="300"/>
              </a:spcAft>
              <a:buClr>
                <a:srgbClr val="00C5B4"/>
              </a:buClr>
              <a:defRPr/>
            </a:pPr>
            <a:r>
              <a:rPr lang="en-GB" sz="1400" b="1">
                <a:solidFill>
                  <a:schemeClr val="tx1"/>
                </a:solidFill>
                <a:cs typeface="Arial" panose="020B0604020202020204" pitchFamily="34" charset="0"/>
              </a:rPr>
              <a:t>3.56</a:t>
            </a:r>
            <a:endParaRPr kumimoji="0" lang="en-GB" sz="1100" b="0" i="0" u="none" strike="noStrike" kern="1200" cap="none" spc="0" normalizeH="0" baseline="30000" noProof="0">
              <a:ln>
                <a:noFill/>
              </a:ln>
              <a:solidFill>
                <a:schemeClr val="tx1"/>
              </a:solidFill>
              <a:effectLst/>
              <a:uLnTx/>
              <a:uFillTx/>
              <a:ea typeface="+mn-ea"/>
              <a:cs typeface="Arial" panose="020B0604020202020204" pitchFamily="34" charset="0"/>
            </a:endParaRPr>
          </a:p>
        </p:txBody>
      </p:sp>
      <p:sp>
        <p:nvSpPr>
          <p:cNvPr id="54" name="Footer Placeholder 2">
            <a:extLst>
              <a:ext uri="{FF2B5EF4-FFF2-40B4-BE49-F238E27FC236}">
                <a16:creationId xmlns:a16="http://schemas.microsoft.com/office/drawing/2014/main" id="{9DE63E66-9D58-0D93-5DA3-7C6AA036E256}"/>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DMARD, disease-modifying anti-rheumatic drug; EULAR, European League Against Rheumatism; OCS, oral corticosteroid(s);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U.S. Food &amp; Drug Administration (FDA). Enbrel® (etanercept) prescribing information. 2012. Available from: https://www.accessdata.fda.gov/drugsatfda_docs/label/2012/103795s5503lbl.pdf (Accessed May 2024); 2. European Medicines Agency (EMA). Enbrel® (etanercept) summary of product characteristics. Available from: http://www.ema.europa.eu/docs/en_GB/document_library/EPAR_-_Product_Information/human/000262/WC500027361.pdf (Accessed May 2024); 3. Hoes JN, et al. Ann Rheum Dis. 2007;66:1560–1567; 4. Smolen JS, et al. Ann Rheum Dis. 2017;76:960–977; 5. Singh JA, et al. Arthritis </a:t>
            </a:r>
            <a:r>
              <a:rPr kumimoji="0" lang="en-GB" b="0" i="0" u="none" strike="noStrike" kern="1200" cap="none" spc="20" normalizeH="0" baseline="0" noProof="0" dirty="0" err="1">
                <a:ln>
                  <a:noFill/>
                </a:ln>
                <a:solidFill>
                  <a:srgbClr val="656665"/>
                </a:solidFill>
                <a:effectLst/>
                <a:uLnTx/>
                <a:uFillTx/>
                <a:latin typeface="Calibri"/>
                <a:ea typeface="+mn-ea"/>
                <a:cs typeface="+mn-cs"/>
              </a:rPr>
              <a:t>Rheumatol</a:t>
            </a:r>
            <a:r>
              <a:rPr kumimoji="0" lang="en-GB" b="0" i="0" u="none" strike="noStrike" kern="1200" cap="none" spc="20" normalizeH="0" baseline="0" noProof="0" dirty="0">
                <a:ln>
                  <a:noFill/>
                </a:ln>
                <a:solidFill>
                  <a:srgbClr val="656665"/>
                </a:solidFill>
                <a:effectLst/>
                <a:uLnTx/>
                <a:uFillTx/>
                <a:latin typeface="Calibri"/>
                <a:ea typeface="+mn-ea"/>
                <a:cs typeface="+mn-cs"/>
              </a:rPr>
              <a:t>. 2016;68:1–26; 6. Black RJ, et al. Arthritis Res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2017;19:253.</a:t>
            </a:r>
          </a:p>
        </p:txBody>
      </p:sp>
      <p:sp>
        <p:nvSpPr>
          <p:cNvPr id="55" name="Slide Number Placeholder 25">
            <a:extLst>
              <a:ext uri="{FF2B5EF4-FFF2-40B4-BE49-F238E27FC236}">
                <a16:creationId xmlns:a16="http://schemas.microsoft.com/office/drawing/2014/main" id="{E7A4EDCD-9491-1644-4E1C-37EB5B82E83E}"/>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42930180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E0331B-820B-2754-7385-440EA5C27B99}"/>
              </a:ext>
            </a:extLst>
          </p:cNvPr>
          <p:cNvSpPr>
            <a:spLocks noGrp="1"/>
          </p:cNvSpPr>
          <p:nvPr>
            <p:ph type="title"/>
          </p:nvPr>
        </p:nvSpPr>
        <p:spPr/>
        <p:txBody>
          <a:bodyPr/>
          <a:lstStyle/>
          <a:p>
            <a:r>
              <a:rPr lang="en-GB" dirty="0"/>
              <a:t>A call to action: together, let’s relegate OCS use to last resort</a:t>
            </a:r>
          </a:p>
        </p:txBody>
      </p:sp>
      <p:sp>
        <p:nvSpPr>
          <p:cNvPr id="4" name="Rectangle: Top Corners Rounded 3">
            <a:extLst>
              <a:ext uri="{FF2B5EF4-FFF2-40B4-BE49-F238E27FC236}">
                <a16:creationId xmlns:a16="http://schemas.microsoft.com/office/drawing/2014/main" id="{6EF4C02D-471C-2C8A-22F4-28AF757B507A}"/>
              </a:ext>
            </a:extLst>
          </p:cNvPr>
          <p:cNvSpPr/>
          <p:nvPr/>
        </p:nvSpPr>
        <p:spPr>
          <a:xfrm>
            <a:off x="10392000" y="0"/>
            <a:ext cx="1800000" cy="288000"/>
          </a:xfrm>
          <a:prstGeom prst="round2SameRect">
            <a:avLst>
              <a:gd name="adj1" fmla="val 0"/>
              <a:gd name="adj2" fmla="val 25535"/>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300" b="1" i="0" u="none" strike="noStrike" kern="1200" cap="none" spc="0" normalizeH="0" baseline="0" noProof="0" dirty="0">
                <a:ln>
                  <a:noFill/>
                </a:ln>
                <a:solidFill>
                  <a:prstClr val="white"/>
                </a:solidFill>
                <a:effectLst/>
                <a:uLnTx/>
                <a:uFillTx/>
                <a:latin typeface="Arial"/>
                <a:ea typeface="+mn-ea"/>
                <a:cs typeface="+mn-cs"/>
              </a:rPr>
              <a:t>03 </a:t>
            </a:r>
            <a:r>
              <a:rPr lang="en-GB" sz="1300" dirty="0">
                <a:solidFill>
                  <a:prstClr val="white"/>
                </a:solidFill>
                <a:latin typeface="Arial"/>
              </a:rPr>
              <a:t>Stewardship</a:t>
            </a:r>
            <a:endParaRPr kumimoji="0" lang="en-GB" sz="13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a:extLst>
              <a:ext uri="{FF2B5EF4-FFF2-40B4-BE49-F238E27FC236}">
                <a16:creationId xmlns:a16="http://schemas.microsoft.com/office/drawing/2014/main" id="{493F9E84-9F68-7A10-30B2-16B1DAD43DC1}"/>
              </a:ext>
            </a:extLst>
          </p:cNvPr>
          <p:cNvSpPr/>
          <p:nvPr/>
        </p:nvSpPr>
        <p:spPr bwMode="auto">
          <a:xfrm>
            <a:off x="2586349" y="1349032"/>
            <a:ext cx="9605652" cy="4679853"/>
          </a:xfrm>
          <a:prstGeom prst="rect">
            <a:avLst/>
          </a:prstGeom>
          <a:noFill/>
          <a:ln w="28575">
            <a:noFill/>
          </a:ln>
          <a:effectLst/>
        </p:spPr>
        <p:style>
          <a:lnRef idx="1">
            <a:schemeClr val="accent1"/>
          </a:lnRef>
          <a:fillRef idx="3">
            <a:schemeClr val="accent1"/>
          </a:fillRef>
          <a:effectRef idx="2">
            <a:schemeClr val="accent1"/>
          </a:effectRef>
          <a:fontRef idx="minor">
            <a:schemeClr val="lt1"/>
          </a:fontRef>
        </p:style>
        <p:txBody>
          <a:bodyPr vert="horz" anchor="t"/>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133" b="1" i="0" u="none" strike="noStrike" kern="1200" cap="none" spc="0" normalizeH="0" baseline="0" noProof="0">
              <a:ln>
                <a:noFill/>
              </a:ln>
              <a:solidFill>
                <a:srgbClr val="00C5B4"/>
              </a:solidFill>
              <a:effectLst/>
              <a:uLnTx/>
              <a:uFillTx/>
              <a:ea typeface="+mn-ea"/>
              <a:cs typeface="+mn-cs"/>
            </a:endParaRPr>
          </a:p>
        </p:txBody>
      </p:sp>
      <p:sp>
        <p:nvSpPr>
          <p:cNvPr id="6" name="Freeform: Shape 5">
            <a:extLst>
              <a:ext uri="{FF2B5EF4-FFF2-40B4-BE49-F238E27FC236}">
                <a16:creationId xmlns:a16="http://schemas.microsoft.com/office/drawing/2014/main" id="{B6F17E86-7A33-BD2F-9348-FF8DBC6D3623}"/>
              </a:ext>
            </a:extLst>
          </p:cNvPr>
          <p:cNvSpPr/>
          <p:nvPr/>
        </p:nvSpPr>
        <p:spPr>
          <a:xfrm>
            <a:off x="1" y="1140541"/>
            <a:ext cx="3332189" cy="4888343"/>
          </a:xfrm>
          <a:custGeom>
            <a:avLst/>
            <a:gdLst>
              <a:gd name="connsiteX0" fmla="*/ 0 w 3713871"/>
              <a:gd name="connsiteY0" fmla="*/ 0 h 3509890"/>
              <a:gd name="connsiteX1" fmla="*/ 2904978 w 3713871"/>
              <a:gd name="connsiteY1" fmla="*/ 0 h 3509890"/>
              <a:gd name="connsiteX2" fmla="*/ 3713871 w 3713871"/>
              <a:gd name="connsiteY2" fmla="*/ 3509890 h 3509890"/>
              <a:gd name="connsiteX3" fmla="*/ 0 w 3713871"/>
              <a:gd name="connsiteY3" fmla="*/ 3509890 h 3509890"/>
              <a:gd name="connsiteX4" fmla="*/ 0 w 3713871"/>
              <a:gd name="connsiteY4" fmla="*/ 0 h 35098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3871" h="3509890">
                <a:moveTo>
                  <a:pt x="0" y="0"/>
                </a:moveTo>
                <a:lnTo>
                  <a:pt x="2904978" y="0"/>
                </a:lnTo>
                <a:lnTo>
                  <a:pt x="3713871" y="3509890"/>
                </a:lnTo>
                <a:lnTo>
                  <a:pt x="0" y="3509890"/>
                </a:lnTo>
                <a:lnTo>
                  <a:pt x="0" y="0"/>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9" name="Rectangle: Rounded Corners 8">
            <a:extLst>
              <a:ext uri="{FF2B5EF4-FFF2-40B4-BE49-F238E27FC236}">
                <a16:creationId xmlns:a16="http://schemas.microsoft.com/office/drawing/2014/main" id="{645CC8F9-A5AC-989B-6AD7-3682705D3623}"/>
              </a:ext>
            </a:extLst>
          </p:cNvPr>
          <p:cNvSpPr/>
          <p:nvPr/>
        </p:nvSpPr>
        <p:spPr>
          <a:xfrm>
            <a:off x="3641522" y="2998382"/>
            <a:ext cx="7823435" cy="720862"/>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6000" rIns="0" rtlCol="0" anchor="ctr"/>
          <a:lstStyle/>
          <a:p>
            <a:pPr marL="0" marR="0" lvl="0" indent="0" algn="ctr" defTabSz="609585" rtl="0" eaLnBrk="1" fontAlgn="auto" latinLnBrk="0" hangingPunct="1">
              <a:lnSpc>
                <a:spcPts val="2000"/>
              </a:lnSpc>
              <a:spcBef>
                <a:spcPts val="0"/>
              </a:spcBef>
              <a:spcAft>
                <a:spcPts val="0"/>
              </a:spcAft>
              <a:buClrTx/>
              <a:buSzTx/>
              <a:buFontTx/>
              <a:buNone/>
              <a:tabLst/>
              <a:defRPr/>
            </a:pPr>
            <a:r>
              <a:rPr kumimoji="0" lang="en-GB" b="0" i="0" u="none" strike="noStrike" kern="1200" cap="none" spc="0" normalizeH="0" baseline="0" noProof="0">
                <a:ln>
                  <a:noFill/>
                </a:ln>
                <a:solidFill>
                  <a:schemeClr val="bg1"/>
                </a:solidFill>
                <a:effectLst/>
                <a:uLnTx/>
                <a:uFillTx/>
                <a:ea typeface="+mn-ea"/>
                <a:cs typeface="+mn-cs"/>
              </a:rPr>
              <a:t>Inappropriate OCS use is associated with serious </a:t>
            </a:r>
            <a:br>
              <a:rPr kumimoji="0" lang="en-GB" b="0" i="0" u="none" strike="noStrike" kern="1200" cap="none" spc="0" normalizeH="0" baseline="0" noProof="0">
                <a:ln>
                  <a:noFill/>
                </a:ln>
                <a:solidFill>
                  <a:schemeClr val="bg1"/>
                </a:solidFill>
                <a:effectLst/>
                <a:uLnTx/>
                <a:uFillTx/>
                <a:ea typeface="+mn-ea"/>
                <a:cs typeface="+mn-cs"/>
              </a:rPr>
            </a:br>
            <a:r>
              <a:rPr kumimoji="0" lang="en-GB" b="0" i="0" u="none" strike="noStrike" kern="1200" cap="none" spc="0" normalizeH="0" baseline="0" noProof="0">
                <a:ln>
                  <a:noFill/>
                </a:ln>
                <a:solidFill>
                  <a:schemeClr val="bg1"/>
                </a:solidFill>
                <a:effectLst/>
                <a:uLnTx/>
                <a:uFillTx/>
                <a:ea typeface="+mn-ea"/>
                <a:cs typeface="+mn-cs"/>
              </a:rPr>
              <a:t>AEs and increased healthcare costs</a:t>
            </a:r>
            <a:r>
              <a:rPr lang="en-GB" baseline="30000">
                <a:solidFill>
                  <a:schemeClr val="bg1"/>
                </a:solidFill>
              </a:rPr>
              <a:t>2</a:t>
            </a:r>
            <a:r>
              <a:rPr kumimoji="0" lang="en-GB" b="0" i="0" u="none" strike="noStrike" kern="1200" cap="none" spc="0" normalizeH="0" baseline="30000" noProof="0">
                <a:ln>
                  <a:noFill/>
                </a:ln>
                <a:solidFill>
                  <a:schemeClr val="bg1"/>
                </a:solidFill>
                <a:effectLst/>
                <a:uLnTx/>
                <a:uFillTx/>
                <a:ea typeface="+mn-ea"/>
                <a:cs typeface="+mn-cs"/>
              </a:rPr>
              <a:t>–4</a:t>
            </a:r>
          </a:p>
        </p:txBody>
      </p:sp>
      <p:sp>
        <p:nvSpPr>
          <p:cNvPr id="10" name="Rectangle: Rounded Corners 9">
            <a:extLst>
              <a:ext uri="{FF2B5EF4-FFF2-40B4-BE49-F238E27FC236}">
                <a16:creationId xmlns:a16="http://schemas.microsoft.com/office/drawing/2014/main" id="{270AC2BA-7A2B-1317-0DF1-4111565044BE}"/>
              </a:ext>
            </a:extLst>
          </p:cNvPr>
          <p:cNvSpPr/>
          <p:nvPr/>
        </p:nvSpPr>
        <p:spPr>
          <a:xfrm>
            <a:off x="3410079" y="2106453"/>
            <a:ext cx="7823435" cy="720862"/>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6000" rIns="0" rtlCol="0" anchor="ctr"/>
          <a:lstStyle/>
          <a:p>
            <a:pPr marL="0" marR="0" lvl="0" indent="0" algn="ctr" defTabSz="609585" rtl="0" eaLnBrk="1" fontAlgn="auto" latinLnBrk="0" hangingPunct="1">
              <a:lnSpc>
                <a:spcPts val="2000"/>
              </a:lnSpc>
              <a:spcBef>
                <a:spcPts val="0"/>
              </a:spcBef>
              <a:spcAft>
                <a:spcPts val="0"/>
              </a:spcAft>
              <a:buClrTx/>
              <a:buSzTx/>
              <a:buFontTx/>
              <a:buNone/>
              <a:tabLst/>
              <a:defRPr/>
            </a:pPr>
            <a:r>
              <a:rPr kumimoji="0" lang="en-GB" b="0" i="0" u="none" strike="noStrike" kern="1200" cap="none" spc="0" normalizeH="0" baseline="0" noProof="0">
                <a:ln>
                  <a:noFill/>
                </a:ln>
                <a:solidFill>
                  <a:schemeClr val="bg1"/>
                </a:solidFill>
                <a:effectLst/>
                <a:uLnTx/>
                <a:uFillTx/>
                <a:ea typeface="+mn-ea"/>
                <a:cs typeface="+mn-cs"/>
              </a:rPr>
              <a:t>There is a need to protect patients from potential overexposure to OCS</a:t>
            </a:r>
            <a:r>
              <a:rPr kumimoji="0" lang="en-GB" b="0" i="0" u="none" strike="noStrike" kern="1200" cap="none" spc="0" normalizeH="0" baseline="30000" noProof="0">
                <a:ln>
                  <a:noFill/>
                </a:ln>
                <a:solidFill>
                  <a:schemeClr val="bg1"/>
                </a:solidFill>
                <a:effectLst/>
                <a:uLnTx/>
                <a:uFillTx/>
                <a:ea typeface="+mn-ea"/>
                <a:cs typeface="+mn-cs"/>
              </a:rPr>
              <a:t>1</a:t>
            </a:r>
          </a:p>
        </p:txBody>
      </p:sp>
      <p:pic>
        <p:nvPicPr>
          <p:cNvPr id="11" name="Picture 10">
            <a:extLst>
              <a:ext uri="{FF2B5EF4-FFF2-40B4-BE49-F238E27FC236}">
                <a16:creationId xmlns:a16="http://schemas.microsoft.com/office/drawing/2014/main" id="{DC8D2F8A-FF10-0E8D-52BA-75AE9C7B2B09}"/>
              </a:ext>
            </a:extLst>
          </p:cNvPr>
          <p:cNvPicPr>
            <a:picLocks noChangeAspect="1"/>
          </p:cNvPicPr>
          <p:nvPr/>
        </p:nvPicPr>
        <p:blipFill>
          <a:blip r:embed="rId2"/>
          <a:stretch>
            <a:fillRect/>
          </a:stretch>
        </p:blipFill>
        <p:spPr>
          <a:xfrm>
            <a:off x="-192151" y="2632131"/>
            <a:ext cx="2778499" cy="2778499"/>
          </a:xfrm>
          <a:prstGeom prst="rect">
            <a:avLst/>
          </a:prstGeom>
        </p:spPr>
      </p:pic>
      <p:sp>
        <p:nvSpPr>
          <p:cNvPr id="12" name="Isosceles Triangle 11">
            <a:extLst>
              <a:ext uri="{FF2B5EF4-FFF2-40B4-BE49-F238E27FC236}">
                <a16:creationId xmlns:a16="http://schemas.microsoft.com/office/drawing/2014/main" id="{3D93CE05-90B3-25F3-E33A-CBC337255D47}"/>
              </a:ext>
            </a:extLst>
          </p:cNvPr>
          <p:cNvSpPr/>
          <p:nvPr/>
        </p:nvSpPr>
        <p:spPr>
          <a:xfrm>
            <a:off x="2606726" y="3227561"/>
            <a:ext cx="409960" cy="272317"/>
          </a:xfrm>
          <a:prstGeom prst="triangle">
            <a:avLst>
              <a:gd name="adj" fmla="val 8431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13" name="Rectangle: Rounded Corners 12">
            <a:extLst>
              <a:ext uri="{FF2B5EF4-FFF2-40B4-BE49-F238E27FC236}">
                <a16:creationId xmlns:a16="http://schemas.microsoft.com/office/drawing/2014/main" id="{E3744403-5CC1-E9F3-63E7-27179F0D3866}"/>
              </a:ext>
            </a:extLst>
          </p:cNvPr>
          <p:cNvSpPr/>
          <p:nvPr/>
        </p:nvSpPr>
        <p:spPr>
          <a:xfrm>
            <a:off x="3872965" y="3890311"/>
            <a:ext cx="7823435" cy="720862"/>
          </a:xfrm>
          <a:prstGeom prst="roundRect">
            <a:avLst>
              <a:gd name="adj" fmla="val 50000"/>
            </a:avLst>
          </a:prstGeom>
          <a:solidFill>
            <a:schemeClr val="accent4"/>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0" tIns="96000" rIns="0" rtlCol="0" anchor="ctr"/>
          <a:lstStyle/>
          <a:p>
            <a:pPr marL="0" marR="0" lvl="0" indent="0" algn="ctr" defTabSz="609585" rtl="0" eaLnBrk="1" fontAlgn="auto" latinLnBrk="0" hangingPunct="1">
              <a:lnSpc>
                <a:spcPts val="2000"/>
              </a:lnSpc>
              <a:spcBef>
                <a:spcPts val="0"/>
              </a:spcBef>
              <a:spcAft>
                <a:spcPts val="0"/>
              </a:spcAft>
              <a:buClrTx/>
              <a:buSzTx/>
              <a:buFontTx/>
              <a:buNone/>
              <a:tabLst/>
              <a:defRPr/>
            </a:pPr>
            <a:r>
              <a:rPr kumimoji="0" lang="en-GB" b="0" i="0" u="none" strike="noStrike" kern="1200" cap="none" spc="0" normalizeH="0" baseline="0" noProof="0" dirty="0">
                <a:ln>
                  <a:noFill/>
                </a:ln>
                <a:solidFill>
                  <a:schemeClr val="bg1"/>
                </a:solidFill>
                <a:effectLst/>
                <a:uLnTx/>
                <a:uFillTx/>
                <a:ea typeface="+mn-ea"/>
                <a:cs typeface="+mn-cs"/>
              </a:rPr>
              <a:t>SABA overuse is an indicator of poor asthma control, leaving </a:t>
            </a:r>
            <a:br>
              <a:rPr kumimoji="0" lang="en-GB" b="0" i="0" u="none" strike="noStrike" kern="1200" cap="none" spc="0" normalizeH="0" baseline="0" noProof="0" dirty="0">
                <a:ln>
                  <a:noFill/>
                </a:ln>
                <a:solidFill>
                  <a:schemeClr val="bg1"/>
                </a:solidFill>
                <a:effectLst/>
                <a:uLnTx/>
                <a:uFillTx/>
                <a:ea typeface="+mn-ea"/>
                <a:cs typeface="+mn-cs"/>
              </a:rPr>
            </a:br>
            <a:r>
              <a:rPr kumimoji="0" lang="en-GB" b="0" i="0" u="none" strike="noStrike" kern="1200" cap="none" spc="0" normalizeH="0" baseline="0" noProof="0" dirty="0">
                <a:ln>
                  <a:noFill/>
                </a:ln>
                <a:solidFill>
                  <a:schemeClr val="bg1"/>
                </a:solidFill>
                <a:effectLst/>
                <a:uLnTx/>
                <a:uFillTx/>
                <a:ea typeface="+mn-ea"/>
                <a:cs typeface="+mn-cs"/>
              </a:rPr>
              <a:t>patients at risk of exacerbation and exposure to OCS</a:t>
            </a:r>
            <a:r>
              <a:rPr lang="en-GB" baseline="30000" dirty="0">
                <a:solidFill>
                  <a:schemeClr val="bg1"/>
                </a:solidFill>
              </a:rPr>
              <a:t>5</a:t>
            </a:r>
            <a:r>
              <a:rPr kumimoji="0" lang="en-GB" b="0" i="0" u="none" strike="noStrike" kern="1200" cap="none" spc="0" normalizeH="0" baseline="30000" noProof="0" dirty="0">
                <a:ln>
                  <a:noFill/>
                </a:ln>
                <a:solidFill>
                  <a:schemeClr val="bg1"/>
                </a:solidFill>
                <a:effectLst/>
                <a:uLnTx/>
                <a:uFillTx/>
                <a:ea typeface="+mn-ea"/>
                <a:cs typeface="+mn-cs"/>
              </a:rPr>
              <a:t>,6</a:t>
            </a:r>
          </a:p>
        </p:txBody>
      </p:sp>
      <p:sp>
        <p:nvSpPr>
          <p:cNvPr id="14" name="Free-form: Shape 8">
            <a:extLst>
              <a:ext uri="{FF2B5EF4-FFF2-40B4-BE49-F238E27FC236}">
                <a16:creationId xmlns:a16="http://schemas.microsoft.com/office/drawing/2014/main" id="{B1FCD15C-9368-FB22-526C-42BF89177091}"/>
              </a:ext>
            </a:extLst>
          </p:cNvPr>
          <p:cNvSpPr/>
          <p:nvPr/>
        </p:nvSpPr>
        <p:spPr>
          <a:xfrm rot="20651005">
            <a:off x="-111146" y="4690743"/>
            <a:ext cx="747937" cy="711677"/>
          </a:xfrm>
          <a:custGeom>
            <a:avLst/>
            <a:gdLst>
              <a:gd name="connsiteX0" fmla="*/ 681459 w 747937"/>
              <a:gd name="connsiteY0" fmla="*/ 0 h 711677"/>
              <a:gd name="connsiteX1" fmla="*/ 747937 w 747937"/>
              <a:gd name="connsiteY1" fmla="*/ 66478 h 711677"/>
              <a:gd name="connsiteX2" fmla="*/ 747937 w 747937"/>
              <a:gd name="connsiteY2" fmla="*/ 645199 h 711677"/>
              <a:gd name="connsiteX3" fmla="*/ 681459 w 747937"/>
              <a:gd name="connsiteY3" fmla="*/ 711677 h 711677"/>
              <a:gd name="connsiteX4" fmla="*/ 0 w 747937"/>
              <a:gd name="connsiteY4" fmla="*/ 711677 h 711677"/>
              <a:gd name="connsiteX5" fmla="*/ 201607 w 747937"/>
              <a:gd name="connsiteY5" fmla="*/ 0 h 7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37" h="711677">
                <a:moveTo>
                  <a:pt x="681459" y="0"/>
                </a:moveTo>
                <a:cubicBezTo>
                  <a:pt x="718174" y="0"/>
                  <a:pt x="747937" y="29763"/>
                  <a:pt x="747937" y="66478"/>
                </a:cubicBezTo>
                <a:lnTo>
                  <a:pt x="747937" y="645199"/>
                </a:lnTo>
                <a:cubicBezTo>
                  <a:pt x="747937" y="681914"/>
                  <a:pt x="718174" y="711677"/>
                  <a:pt x="681459" y="711677"/>
                </a:cubicBezTo>
                <a:lnTo>
                  <a:pt x="0" y="711677"/>
                </a:lnTo>
                <a:lnTo>
                  <a:pt x="201607" y="0"/>
                </a:lnTo>
                <a:close/>
              </a:path>
            </a:pathLst>
          </a:cu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15" name="Free-form: Shape 3">
            <a:extLst>
              <a:ext uri="{FF2B5EF4-FFF2-40B4-BE49-F238E27FC236}">
                <a16:creationId xmlns:a16="http://schemas.microsoft.com/office/drawing/2014/main" id="{4B9359FB-1689-66D3-7FBB-5B9BF4454C2F}"/>
              </a:ext>
            </a:extLst>
          </p:cNvPr>
          <p:cNvSpPr/>
          <p:nvPr/>
        </p:nvSpPr>
        <p:spPr>
          <a:xfrm rot="20651005">
            <a:off x="-121501" y="4698745"/>
            <a:ext cx="740458" cy="704560"/>
          </a:xfrm>
          <a:custGeom>
            <a:avLst/>
            <a:gdLst>
              <a:gd name="connsiteX0" fmla="*/ 681459 w 747937"/>
              <a:gd name="connsiteY0" fmla="*/ 0 h 711677"/>
              <a:gd name="connsiteX1" fmla="*/ 747937 w 747937"/>
              <a:gd name="connsiteY1" fmla="*/ 66478 h 711677"/>
              <a:gd name="connsiteX2" fmla="*/ 747937 w 747937"/>
              <a:gd name="connsiteY2" fmla="*/ 645199 h 711677"/>
              <a:gd name="connsiteX3" fmla="*/ 681459 w 747937"/>
              <a:gd name="connsiteY3" fmla="*/ 711677 h 711677"/>
              <a:gd name="connsiteX4" fmla="*/ 0 w 747937"/>
              <a:gd name="connsiteY4" fmla="*/ 711677 h 711677"/>
              <a:gd name="connsiteX5" fmla="*/ 201607 w 747937"/>
              <a:gd name="connsiteY5" fmla="*/ 0 h 7116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7937" h="711677">
                <a:moveTo>
                  <a:pt x="681459" y="0"/>
                </a:moveTo>
                <a:cubicBezTo>
                  <a:pt x="718174" y="0"/>
                  <a:pt x="747937" y="29763"/>
                  <a:pt x="747937" y="66478"/>
                </a:cubicBezTo>
                <a:lnTo>
                  <a:pt x="747937" y="645199"/>
                </a:lnTo>
                <a:cubicBezTo>
                  <a:pt x="747937" y="681914"/>
                  <a:pt x="718174" y="711677"/>
                  <a:pt x="681459" y="711677"/>
                </a:cubicBezTo>
                <a:lnTo>
                  <a:pt x="0" y="711677"/>
                </a:lnTo>
                <a:lnTo>
                  <a:pt x="201607" y="0"/>
                </a:lnTo>
                <a:close/>
              </a:path>
            </a:pathLst>
          </a:custGeom>
          <a:solidFill>
            <a:schemeClr val="accent4"/>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ea typeface="+mn-ea"/>
              <a:cs typeface="+mn-cs"/>
            </a:endParaRPr>
          </a:p>
        </p:txBody>
      </p:sp>
      <p:sp>
        <p:nvSpPr>
          <p:cNvPr id="16" name="Footer Placeholder 2">
            <a:extLst>
              <a:ext uri="{FF2B5EF4-FFF2-40B4-BE49-F238E27FC236}">
                <a16:creationId xmlns:a16="http://schemas.microsoft.com/office/drawing/2014/main" id="{80547C73-8D68-2D23-5E76-D3D6D415B33A}"/>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AE, adverse event; OCS, oral corticosteroid(s); SABA, short-acting </a:t>
            </a:r>
            <a:r>
              <a:rPr kumimoji="0" lang="el-GR" b="0" i="0" u="none" strike="noStrike" kern="1200" cap="none" spc="20" normalizeH="0" baseline="0" noProof="0" dirty="0">
                <a:ln>
                  <a:noFill/>
                </a:ln>
                <a:solidFill>
                  <a:srgbClr val="656665"/>
                </a:solidFill>
                <a:effectLst/>
                <a:uLnTx/>
                <a:uFillTx/>
                <a:latin typeface="Calibri"/>
                <a:ea typeface="+mn-ea"/>
                <a:cs typeface="+mn-cs"/>
              </a:rPr>
              <a:t>β2-</a:t>
            </a:r>
            <a:r>
              <a:rPr kumimoji="0" lang="en-GB" b="0" i="0" u="none" strike="noStrike" kern="1200" cap="none" spc="20" normalizeH="0" baseline="0" noProof="0" dirty="0">
                <a:ln>
                  <a:noFill/>
                </a:ln>
                <a:solidFill>
                  <a:srgbClr val="656665"/>
                </a:solidFill>
                <a:effectLst/>
                <a:uLnTx/>
                <a:uFillTx/>
                <a:latin typeface="Calibri"/>
                <a:ea typeface="+mn-ea"/>
                <a:cs typeface="+mn-cs"/>
              </a:rPr>
              <a:t>agonist.</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1. Asthma and Allergy Foundation of America (AAFA). Oral corticosteroid stewardship statement. 2018. Available from: https://aafa.org/wp-content/uploads/2022/08/oral-corticosteroid-stewardship-</a:t>
            </a:r>
            <a:br>
              <a:rPr kumimoji="0" lang="en-GB" b="0" i="0" u="none" strike="noStrike" kern="1200" cap="none" spc="20" normalizeH="0" baseline="0" noProof="0" dirty="0">
                <a:ln>
                  <a:noFill/>
                </a:ln>
                <a:solidFill>
                  <a:srgbClr val="656665"/>
                </a:solidFill>
                <a:effectLst/>
                <a:uLnTx/>
                <a:uFillTx/>
                <a:latin typeface="Calibri"/>
                <a:ea typeface="+mn-ea"/>
                <a:cs typeface="+mn-cs"/>
              </a:rPr>
            </a:br>
            <a:r>
              <a:rPr kumimoji="0" lang="en-GB" b="0" i="0" u="none" strike="noStrike" kern="1200" cap="none" spc="20" normalizeH="0" baseline="0" noProof="0" dirty="0">
                <a:ln>
                  <a:noFill/>
                </a:ln>
                <a:solidFill>
                  <a:srgbClr val="656665"/>
                </a:solidFill>
                <a:effectLst/>
                <a:uLnTx/>
                <a:uFillTx/>
                <a:latin typeface="Calibri"/>
                <a:ea typeface="+mn-ea"/>
                <a:cs typeface="+mn-cs"/>
              </a:rPr>
              <a:t>statement-november-2018.pdf (Accessed May 2024); 2. Price DB, et al. J Asthma Allergy. 2018;11:193–204; 3. </a:t>
            </a:r>
            <a:r>
              <a:rPr kumimoji="0" lang="en-GB"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b="0" i="0" u="none" strike="noStrike" kern="1200" cap="none" spc="20" normalizeH="0" baseline="0" noProof="0" dirty="0">
                <a:ln>
                  <a:noFill/>
                </a:ln>
                <a:solidFill>
                  <a:srgbClr val="656665"/>
                </a:solidFill>
                <a:effectLst/>
                <a:uLnTx/>
                <a:uFillTx/>
                <a:latin typeface="Calibri"/>
                <a:ea typeface="+mn-ea"/>
                <a:cs typeface="+mn-cs"/>
              </a:rPr>
              <a:t> J, et al. Allergy. 2019;74:273–283; 4. </a:t>
            </a:r>
            <a:r>
              <a:rPr kumimoji="0" lang="en-GB"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 5. Kaplan A, et al. J Clin Med. 2020;9:921; 6. Lugogo N, et al. Am J Respir Crit Care Med. 2019;199:A5924 (Poster).</a:t>
            </a:r>
          </a:p>
        </p:txBody>
      </p:sp>
      <p:sp>
        <p:nvSpPr>
          <p:cNvPr id="17" name="Slide Number Placeholder 25">
            <a:extLst>
              <a:ext uri="{FF2B5EF4-FFF2-40B4-BE49-F238E27FC236}">
                <a16:creationId xmlns:a16="http://schemas.microsoft.com/office/drawing/2014/main" id="{448F1E23-4EA9-F553-7D4D-B4580B693D27}"/>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2767539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FF993-CD69-08C1-1944-BC027185BAE9}"/>
              </a:ext>
            </a:extLst>
          </p:cNvPr>
          <p:cNvSpPr>
            <a:spLocks noGrp="1"/>
          </p:cNvSpPr>
          <p:nvPr>
            <p:ph type="title"/>
          </p:nvPr>
        </p:nvSpPr>
        <p:spPr/>
        <p:txBody>
          <a:bodyPr/>
          <a:lstStyle/>
          <a:p>
            <a:r>
              <a:rPr lang="en-GB" dirty="0"/>
              <a:t>Summary</a:t>
            </a:r>
          </a:p>
        </p:txBody>
      </p:sp>
      <p:sp>
        <p:nvSpPr>
          <p:cNvPr id="15" name="Footer Placeholder 2">
            <a:extLst>
              <a:ext uri="{FF2B5EF4-FFF2-40B4-BE49-F238E27FC236}">
                <a16:creationId xmlns:a16="http://schemas.microsoft.com/office/drawing/2014/main" id="{D71C23FB-C320-0F16-9600-7AFAF0105010}"/>
              </a:ext>
            </a:extLst>
          </p:cNvPr>
          <p:cNvSpPr>
            <a:spLocks noGrp="1"/>
          </p:cNvSpPr>
          <p:nvPr>
            <p:ph type="ftr" sz="quarter" idx="11"/>
          </p:nvPr>
        </p:nvSpPr>
        <p:spPr>
          <a:xfrm>
            <a:off x="548282" y="6303600"/>
            <a:ext cx="10620000" cy="288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HCRU, healthcare resource utilisation; QoL, quality of life; OCS, oral corticosteroid(s); SCS, systemic corticosteroid(s).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20" normalizeH="0" baseline="0" noProof="0" dirty="0">
                <a:ln>
                  <a:noFill/>
                </a:ln>
                <a:solidFill>
                  <a:srgbClr val="656665"/>
                </a:solidFill>
                <a:effectLst/>
                <a:uLnTx/>
                <a:uFillTx/>
                <a:latin typeface="Calibri"/>
                <a:ea typeface="+mn-ea"/>
                <a:cs typeface="+mn-cs"/>
              </a:rPr>
              <a:t>1. Bleecker ER, et al. Am J Respir Crit Care Med. 2020;201:276–293; 2. Price DB, et al. J Asthma Allergy. 2018;11:193–204; 3. Hyland ME, et al. Qual Life Res. 2015;24:631–639; 4. Gamble J, et al. J Clin </a:t>
            </a:r>
            <a:r>
              <a:rPr kumimoji="0" lang="en-GB" b="0" i="0" u="none" strike="noStrike" kern="1200" cap="none" spc="20" normalizeH="0" baseline="0" noProof="0" dirty="0" err="1">
                <a:ln>
                  <a:noFill/>
                </a:ln>
                <a:solidFill>
                  <a:srgbClr val="656665"/>
                </a:solidFill>
                <a:effectLst/>
                <a:uLnTx/>
                <a:uFillTx/>
                <a:latin typeface="Calibri"/>
                <a:ea typeface="+mn-ea"/>
                <a:cs typeface="+mn-cs"/>
              </a:rPr>
              <a:t>Nurs</a:t>
            </a:r>
            <a:r>
              <a:rPr kumimoji="0" lang="en-GB" b="0" i="0" u="none" strike="noStrike" kern="1200" cap="none" spc="20" normalizeH="0" baseline="0" noProof="0" dirty="0">
                <a:ln>
                  <a:noFill/>
                </a:ln>
                <a:solidFill>
                  <a:srgbClr val="656665"/>
                </a:solidFill>
                <a:effectLst/>
                <a:uLnTx/>
                <a:uFillTx/>
                <a:latin typeface="Calibri"/>
                <a:ea typeface="+mn-ea"/>
                <a:cs typeface="+mn-cs"/>
              </a:rPr>
              <a:t>. 2007;16:59–67; 5. </a:t>
            </a:r>
            <a:r>
              <a:rPr kumimoji="0" lang="en-GB"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 ; 6. Smolen JS, et al. Ann Rheum Dis. 2017;76:960–977; 7. Singh JA, et al. Arthritis </a:t>
            </a:r>
            <a:r>
              <a:rPr kumimoji="0" lang="en-GB" b="0" i="0" u="none" strike="noStrike" kern="1200" cap="none" spc="20" normalizeH="0" baseline="0" noProof="0" dirty="0" err="1">
                <a:ln>
                  <a:noFill/>
                </a:ln>
                <a:solidFill>
                  <a:srgbClr val="656665"/>
                </a:solidFill>
                <a:effectLst/>
                <a:uLnTx/>
                <a:uFillTx/>
                <a:latin typeface="Calibri"/>
                <a:ea typeface="+mn-ea"/>
                <a:cs typeface="+mn-cs"/>
              </a:rPr>
              <a:t>Rheumatol</a:t>
            </a:r>
            <a:r>
              <a:rPr kumimoji="0" lang="en-GB" b="0" i="0" u="none" strike="noStrike" kern="1200" cap="none" spc="20" normalizeH="0" baseline="0" noProof="0" dirty="0">
                <a:ln>
                  <a:noFill/>
                </a:ln>
                <a:solidFill>
                  <a:srgbClr val="656665"/>
                </a:solidFill>
                <a:effectLst/>
                <a:uLnTx/>
                <a:uFillTx/>
                <a:latin typeface="Calibri"/>
                <a:ea typeface="+mn-ea"/>
                <a:cs typeface="+mn-cs"/>
              </a:rPr>
              <a:t>. 2016;68:1–26; 8. Black RJ, et al. Arthritis Res </a:t>
            </a:r>
            <a:r>
              <a:rPr kumimoji="0" lang="en-GB" b="0" i="0" u="none" strike="noStrike" kern="1200" cap="none" spc="20" normalizeH="0" baseline="0" noProof="0" dirty="0" err="1">
                <a:ln>
                  <a:noFill/>
                </a:ln>
                <a:solidFill>
                  <a:srgbClr val="656665"/>
                </a:solidFill>
                <a:effectLst/>
                <a:uLnTx/>
                <a:uFillTx/>
                <a:latin typeface="Calibri"/>
                <a:ea typeface="+mn-ea"/>
                <a:cs typeface="+mn-cs"/>
              </a:rPr>
              <a:t>Ther</a:t>
            </a:r>
            <a:r>
              <a:rPr kumimoji="0" lang="en-GB" b="0" i="0" u="none" strike="noStrike" kern="1200" cap="none" spc="20" normalizeH="0" baseline="0" noProof="0" dirty="0">
                <a:ln>
                  <a:noFill/>
                </a:ln>
                <a:solidFill>
                  <a:srgbClr val="656665"/>
                </a:solidFill>
                <a:effectLst/>
                <a:uLnTx/>
                <a:uFillTx/>
                <a:latin typeface="Calibri"/>
                <a:ea typeface="+mn-ea"/>
                <a:cs typeface="+mn-cs"/>
              </a:rPr>
              <a:t>. 2017;19:253.</a:t>
            </a:r>
          </a:p>
        </p:txBody>
      </p:sp>
      <p:sp>
        <p:nvSpPr>
          <p:cNvPr id="3" name="Rectangle 2">
            <a:extLst>
              <a:ext uri="{FF2B5EF4-FFF2-40B4-BE49-F238E27FC236}">
                <a16:creationId xmlns:a16="http://schemas.microsoft.com/office/drawing/2014/main" id="{B649ED57-74EA-7035-ECA7-17F1BCC3B716}"/>
              </a:ext>
            </a:extLst>
          </p:cNvPr>
          <p:cNvSpPr/>
          <p:nvPr/>
        </p:nvSpPr>
        <p:spPr>
          <a:xfrm>
            <a:off x="511874" y="1463431"/>
            <a:ext cx="11162890" cy="4393136"/>
          </a:xfrm>
          <a:prstGeom prst="rect">
            <a:avLst/>
          </a:prstGeom>
          <a:solidFill>
            <a:schemeClr val="tx2">
              <a:lumMod val="20000"/>
              <a:lumOff val="80000"/>
              <a:alpha val="20000"/>
            </a:schemeClr>
          </a:solidFill>
          <a:ln w="12700" cap="flat" cmpd="sng" algn="ctr">
            <a:noFill/>
            <a:prstDash val="solid"/>
            <a:miter lim="800000"/>
          </a:ln>
          <a:effectLst/>
        </p:spPr>
        <p:txBody>
          <a:bodyPr lIns="121920" tIns="216000" rIns="432000" rtlCol="0" anchor="ctr"/>
          <a:lstStyle/>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SCS/OCS use is associated with significant clinical burden in terms of acute (e.g., gastrointestinal) and chronic complications (e.g., metabolic)</a:t>
            </a:r>
            <a:r>
              <a:rPr lang="en-GB" sz="2000" baseline="30000" dirty="0">
                <a:ea typeface="Roboto" panose="02000000000000000000" pitchFamily="2" charset="0"/>
                <a:cs typeface="Calibri" panose="020F0502020204030204" pitchFamily="34" charset="0"/>
              </a:rPr>
              <a:t>1</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Risks from SCS use occur after as little as two lifetime short courses</a:t>
            </a:r>
            <a:r>
              <a:rPr lang="en-GB" sz="2000" baseline="30000" dirty="0">
                <a:ea typeface="Roboto" panose="02000000000000000000" pitchFamily="2" charset="0"/>
                <a:cs typeface="Calibri" panose="020F0502020204030204" pitchFamily="34" charset="0"/>
              </a:rPr>
              <a:t>2</a:t>
            </a:r>
            <a:r>
              <a:rPr lang="en-GB" sz="2000" dirty="0">
                <a:ea typeface="Roboto" panose="02000000000000000000" pitchFamily="2" charset="0"/>
                <a:cs typeface="Calibri" panose="020F0502020204030204" pitchFamily="34" charset="0"/>
              </a:rPr>
              <a:t> </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SCS overuse is associated with a significant reduction in QoL vs no SCS use, as well as significant HCRU and monetary costs</a:t>
            </a:r>
            <a:r>
              <a:rPr lang="en-GB" sz="2000" baseline="30000" dirty="0">
                <a:ea typeface="Roboto" panose="02000000000000000000" pitchFamily="2" charset="0"/>
                <a:cs typeface="Calibri" panose="020F0502020204030204" pitchFamily="34" charset="0"/>
              </a:rPr>
              <a:t>3–5</a:t>
            </a:r>
          </a:p>
          <a:p>
            <a:pPr marL="540000" marR="0" lvl="0" indent="-288000" fontAlgn="auto">
              <a:spcBef>
                <a:spcPts val="1200"/>
              </a:spcBef>
              <a:spcAft>
                <a:spcPts val="1200"/>
              </a:spcAft>
              <a:buClr>
                <a:srgbClr val="19195A"/>
              </a:buClr>
              <a:buSzTx/>
              <a:buBlip>
                <a:blip r:embed="rId2"/>
              </a:buBlip>
              <a:tabLst/>
              <a:defRPr/>
            </a:pPr>
            <a:r>
              <a:rPr lang="en-GB" sz="2000" dirty="0">
                <a:ea typeface="Roboto" panose="02000000000000000000" pitchFamily="2" charset="0"/>
                <a:cs typeface="Calibri" panose="020F0502020204030204" pitchFamily="34" charset="0"/>
              </a:rPr>
              <a:t>Effective OCS stewardship has been achieved in rheumatoid arthritis and is a realistic target in asthma</a:t>
            </a:r>
            <a:r>
              <a:rPr lang="en-GB" sz="2000" baseline="30000" dirty="0">
                <a:ea typeface="Roboto" panose="02000000000000000000" pitchFamily="2" charset="0"/>
                <a:cs typeface="Calibri" panose="020F0502020204030204" pitchFamily="34" charset="0"/>
              </a:rPr>
              <a:t>6–8</a:t>
            </a:r>
          </a:p>
        </p:txBody>
      </p:sp>
      <p:sp>
        <p:nvSpPr>
          <p:cNvPr id="4" name="Rectangle: Rounded Corners 3">
            <a:extLst>
              <a:ext uri="{FF2B5EF4-FFF2-40B4-BE49-F238E27FC236}">
                <a16:creationId xmlns:a16="http://schemas.microsoft.com/office/drawing/2014/main" id="{53D63467-25D5-F0BF-F011-E8566B398995}"/>
              </a:ext>
            </a:extLst>
          </p:cNvPr>
          <p:cNvSpPr/>
          <p:nvPr/>
        </p:nvSpPr>
        <p:spPr>
          <a:xfrm>
            <a:off x="412750" y="5856567"/>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16" name="Rectangle: Rounded Corners 15">
            <a:extLst>
              <a:ext uri="{FF2B5EF4-FFF2-40B4-BE49-F238E27FC236}">
                <a16:creationId xmlns:a16="http://schemas.microsoft.com/office/drawing/2014/main" id="{6E3A4607-18F5-1B22-3803-991B22910A6E}"/>
              </a:ext>
            </a:extLst>
          </p:cNvPr>
          <p:cNvSpPr/>
          <p:nvPr/>
        </p:nvSpPr>
        <p:spPr>
          <a:xfrm>
            <a:off x="412750" y="1463431"/>
            <a:ext cx="11376000" cy="72000"/>
          </a:xfrm>
          <a:prstGeom prst="roundRect">
            <a:avLst>
              <a:gd name="adj" fmla="val 50000"/>
            </a:avLst>
          </a:prstGeom>
          <a:solidFill>
            <a:schemeClr val="tx2"/>
          </a:solidFill>
          <a:ln w="12700" cap="flat" cmpd="sng" algn="ctr">
            <a:noFill/>
            <a:prstDash val="solid"/>
            <a:miter lim="800000"/>
          </a:ln>
          <a:effectLst/>
        </p:spPr>
        <p:txBody>
          <a:bodyPr rtlCol="0" anchor="ctr"/>
          <a:lstStyle/>
          <a:p>
            <a:pPr marL="0" marR="0" lvl="0" indent="0" algn="ctr" defTabSz="1219108" rtl="0" eaLnBrk="1" fontAlgn="auto" latinLnBrk="0" hangingPunct="1">
              <a:lnSpc>
                <a:spcPct val="110000"/>
              </a:lnSpc>
              <a:spcBef>
                <a:spcPts val="0"/>
              </a:spcBef>
              <a:spcAft>
                <a:spcPts val="0"/>
              </a:spcAft>
              <a:buClrTx/>
              <a:buSzTx/>
              <a:buFontTx/>
              <a:buNone/>
              <a:tabLst/>
              <a:defRPr/>
            </a:pPr>
            <a:endParaRPr kumimoji="0" lang="en-GB" sz="1200" b="1" i="0" u="none" strike="noStrike" kern="0" cap="none" spc="0" normalizeH="0" baseline="0" noProof="0">
              <a:ln>
                <a:noFill/>
              </a:ln>
              <a:solidFill>
                <a:prstClr val="white"/>
              </a:solidFill>
              <a:effectLst/>
              <a:uLnTx/>
              <a:uFillTx/>
              <a:ea typeface="+mn-ea"/>
              <a:cs typeface="Arial" panose="020B0604020202020204" pitchFamily="34" charset="0"/>
            </a:endParaRPr>
          </a:p>
        </p:txBody>
      </p:sp>
      <p:sp>
        <p:nvSpPr>
          <p:cNvPr id="17" name="Slide Number Placeholder 25">
            <a:extLst>
              <a:ext uri="{FF2B5EF4-FFF2-40B4-BE49-F238E27FC236}">
                <a16:creationId xmlns:a16="http://schemas.microsoft.com/office/drawing/2014/main" id="{997C6C66-4D32-2573-A5AB-39946458C582}"/>
              </a:ext>
            </a:extLst>
          </p:cNvPr>
          <p:cNvSpPr>
            <a:spLocks noGrp="1"/>
          </p:cNvSpPr>
          <p:nvPr>
            <p:ph type="sldNum" sz="quarter" idx="12"/>
          </p:nvPr>
        </p:nvSpPr>
        <p:spPr>
          <a:xfrm>
            <a:off x="11264400" y="6331998"/>
            <a:ext cx="432000" cy="222086"/>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D38BAEAC-A895-4A01-AB9B-F6141799970D}" type="slidenum">
              <a:rPr kumimoji="0" lang="en-GB" sz="900" b="1" i="0" u="none" strike="noStrike" kern="1200" cap="none" spc="0" normalizeH="0" baseline="0" noProof="0" smtClean="0">
                <a:ln>
                  <a:noFill/>
                </a:ln>
                <a:solidFill>
                  <a:srgbClr val="FFFFFF"/>
                </a:solidFill>
                <a:effectLst/>
                <a:uLnTx/>
                <a:uFillTx/>
                <a:latin typeface="Calibri"/>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GB" sz="900" b="1" i="0" u="none" strike="noStrike" kern="1200" cap="none" spc="0" normalizeH="0" baseline="0" noProof="0" dirty="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14950892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6D07AC-48E3-ACFA-4E72-1435233B91AE}"/>
              </a:ext>
            </a:extLst>
          </p:cNvPr>
          <p:cNvSpPr>
            <a:spLocks noGrp="1"/>
          </p:cNvSpPr>
          <p:nvPr>
            <p:ph type="title"/>
          </p:nvPr>
        </p:nvSpPr>
        <p:spPr/>
        <p:txBody>
          <a:bodyPr/>
          <a:lstStyle/>
          <a:p>
            <a:r>
              <a:rPr lang="en-GB" dirty="0"/>
              <a:t>References</a:t>
            </a:r>
          </a:p>
        </p:txBody>
      </p:sp>
      <p:sp>
        <p:nvSpPr>
          <p:cNvPr id="3" name="Content Placeholder 2">
            <a:extLst>
              <a:ext uri="{FF2B5EF4-FFF2-40B4-BE49-F238E27FC236}">
                <a16:creationId xmlns:a16="http://schemas.microsoft.com/office/drawing/2014/main" id="{EACB6C5E-EA68-478E-AC3E-1D87B9D64D63}"/>
              </a:ext>
            </a:extLst>
          </p:cNvPr>
          <p:cNvSpPr>
            <a:spLocks noGrp="1"/>
          </p:cNvSpPr>
          <p:nvPr>
            <p:ph idx="1"/>
          </p:nvPr>
        </p:nvSpPr>
        <p:spPr>
          <a:xfrm>
            <a:off x="548282" y="1404000"/>
            <a:ext cx="11095200" cy="5111100"/>
          </a:xfrm>
        </p:spPr>
        <p:txBody>
          <a:bodyPr numCol="2" spcCol="180000"/>
          <a:lstStyle/>
          <a:p>
            <a:pPr>
              <a:spcBef>
                <a:spcPts val="300"/>
              </a:spcBef>
            </a:pPr>
            <a:r>
              <a:rPr lang="da-DK" sz="1000" dirty="0"/>
              <a:t>Asthma and Allergy Foundation of America (AAFA). Oral corticosteroid stewardship statement. 2018. Available from: https://aafa.org/wp-content/uploads/2022/08/oral-corticosteroid-stewardship-statement-november-2018.pdf (Accessed May 2024).</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Black RJ, et al. Arthritis Res </a:t>
            </a:r>
            <a:r>
              <a:rPr kumimoji="0" lang="en-GB" sz="1000" b="0" i="0" u="none" strike="noStrike" kern="1200" cap="none" spc="20" normalizeH="0" baseline="0" noProof="0" dirty="0" err="1">
                <a:ln>
                  <a:noFill/>
                </a:ln>
                <a:solidFill>
                  <a:srgbClr val="656665"/>
                </a:solidFill>
                <a:effectLst/>
                <a:uLnTx/>
                <a:uFillTx/>
                <a:latin typeface="Calibri"/>
                <a:ea typeface="+mn-ea"/>
                <a:cs typeface="+mn-cs"/>
              </a:rPr>
              <a:t>Ther</a:t>
            </a:r>
            <a:r>
              <a:rPr kumimoji="0" lang="en-GB" sz="1000" b="0" i="0" u="none" strike="noStrike" kern="1200" cap="none" spc="20" normalizeH="0" baseline="0" noProof="0" dirty="0">
                <a:ln>
                  <a:noFill/>
                </a:ln>
                <a:solidFill>
                  <a:srgbClr val="656665"/>
                </a:solidFill>
                <a:effectLst/>
                <a:uLnTx/>
                <a:uFillTx/>
                <a:latin typeface="Calibri"/>
                <a:ea typeface="+mn-ea"/>
                <a:cs typeface="+mn-cs"/>
              </a:rPr>
              <a:t>. 2017;19:253. </a:t>
            </a:r>
          </a:p>
          <a:p>
            <a:pPr>
              <a:spcBef>
                <a:spcPts val="300"/>
              </a:spcBef>
            </a:pPr>
            <a:r>
              <a:rPr lang="da-DK" sz="1000" dirty="0"/>
              <a:t>Bleecker ER, et al. Ann Allergy Asthma Immunol. 2022;128:78–88.</a:t>
            </a:r>
          </a:p>
          <a:p>
            <a:pPr>
              <a:spcBef>
                <a:spcPts val="300"/>
              </a:spcBef>
            </a:pPr>
            <a:r>
              <a:rPr lang="da-DK" sz="1000" dirty="0"/>
              <a:t>Broder MS, et al. Ann Allergy Asthma Immunol. 2017;118:638–639. </a:t>
            </a:r>
          </a:p>
          <a:p>
            <a:pPr>
              <a:spcBef>
                <a:spcPts val="300"/>
              </a:spcBef>
            </a:pPr>
            <a:r>
              <a:rPr lang="da-DK" sz="1000" dirty="0"/>
              <a:t>Busse WW, et al. J Asthma. 2022;59:1051–1062 (Supplementary material).</a:t>
            </a:r>
          </a:p>
          <a:p>
            <a:pPr>
              <a:spcBef>
                <a:spcPts val="300"/>
              </a:spcBef>
            </a:pPr>
            <a:r>
              <a:rPr kumimoji="0" lang="en-GB" sz="1000" b="0" i="0" u="none" strike="noStrike" kern="1200" cap="none" spc="20" normalizeH="0" baseline="0" noProof="0" dirty="0" err="1">
                <a:ln>
                  <a:noFill/>
                </a:ln>
                <a:solidFill>
                  <a:srgbClr val="656665"/>
                </a:solidFill>
                <a:effectLst/>
                <a:uLnTx/>
                <a:uFillTx/>
                <a:latin typeface="Calibri"/>
                <a:ea typeface="+mn-ea"/>
                <a:cs typeface="+mn-cs"/>
              </a:rPr>
              <a:t>Canonica</a:t>
            </a:r>
            <a:r>
              <a:rPr kumimoji="0" lang="en-GB" sz="1000" b="0" i="0" u="none" strike="noStrike" kern="1200" cap="none" spc="20" normalizeH="0" baseline="0" noProof="0" dirty="0">
                <a:ln>
                  <a:noFill/>
                </a:ln>
                <a:solidFill>
                  <a:srgbClr val="656665"/>
                </a:solidFill>
                <a:effectLst/>
                <a:uLnTx/>
                <a:uFillTx/>
                <a:latin typeface="Calibri"/>
                <a:ea typeface="+mn-ea"/>
                <a:cs typeface="+mn-cs"/>
              </a:rPr>
              <a:t> GW, et al. World Allergy Organ. J 2019;12:100007</a:t>
            </a:r>
            <a:r>
              <a:rPr kumimoji="0" lang="da-DK" sz="1000" b="0" i="0" u="none" strike="noStrike" kern="1200" cap="none" spc="20" normalizeH="0" baseline="0" noProof="0" dirty="0">
                <a:ln>
                  <a:noFill/>
                </a:ln>
                <a:solidFill>
                  <a:srgbClr val="656665"/>
                </a:solidFill>
                <a:effectLst/>
                <a:uLnTx/>
                <a:uFillTx/>
                <a:latin typeface="Calibri"/>
                <a:ea typeface="+mn-ea"/>
                <a:cs typeface="+mn-cs"/>
              </a:rPr>
              <a:t>.</a:t>
            </a:r>
            <a:endParaRPr lang="da-DK" sz="1000" dirty="0"/>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Clark VL, et al. J Asthma Allergy. 2021;14:245–258.</a:t>
            </a:r>
          </a:p>
          <a:p>
            <a:pPr>
              <a:spcBef>
                <a:spcPts val="300"/>
              </a:spcBef>
            </a:pPr>
            <a:r>
              <a:rPr lang="da-DK" sz="1000" dirty="0"/>
              <a:t>Domingo Ribas C, et al. Eur Respir J. 2020;56(Suppl. 64):4639 (Abstract).</a:t>
            </a:r>
          </a:p>
          <a:p>
            <a:pPr>
              <a:spcBef>
                <a:spcPts val="300"/>
              </a:spcBef>
            </a:pPr>
            <a:r>
              <a:rPr kumimoji="0" lang="en-GB" sz="1000" b="0" i="0" u="none" strike="noStrike" kern="1200" cap="none" spc="20" normalizeH="0" baseline="0" noProof="0" dirty="0" err="1">
                <a:ln>
                  <a:noFill/>
                </a:ln>
                <a:solidFill>
                  <a:srgbClr val="656665"/>
                </a:solidFill>
                <a:effectLst/>
                <a:uLnTx/>
                <a:uFillTx/>
                <a:ea typeface="+mn-ea"/>
                <a:cs typeface="+mn-cs"/>
              </a:rPr>
              <a:t>Ekström</a:t>
            </a:r>
            <a:r>
              <a:rPr kumimoji="0" lang="en-GB" sz="1000" b="0" i="0" u="none" strike="noStrike" kern="1200" cap="none" spc="20" normalizeH="0" baseline="0" noProof="0" dirty="0">
                <a:ln>
                  <a:noFill/>
                </a:ln>
                <a:solidFill>
                  <a:srgbClr val="656665"/>
                </a:solidFill>
                <a:effectLst/>
                <a:uLnTx/>
                <a:uFillTx/>
                <a:ea typeface="+mn-ea"/>
                <a:cs typeface="+mn-cs"/>
              </a:rPr>
              <a:t> M, et al. Allergy. 2019;74:2181–2190.</a:t>
            </a:r>
          </a:p>
          <a:p>
            <a:pPr>
              <a:spcBef>
                <a:spcPts val="300"/>
              </a:spcBef>
            </a:pPr>
            <a:r>
              <a:rPr lang="en-GB" sz="1000" spc="20" dirty="0">
                <a:solidFill>
                  <a:srgbClr val="656665"/>
                </a:solidFill>
                <a:latin typeface="Calibri"/>
                <a:ea typeface="+mn-ea"/>
                <a:cs typeface="+mn-cs"/>
              </a:rPr>
              <a:t>European Medicines Agency (EMA). Enbrel® (etanercept) summary of product characteristics. Available from: http://www.ema.europa.eu/docs/en_GB/document_library/EPAR_-_Product_Information/human/000262/WC500027361.pdf (Accessed May 2024).</a:t>
            </a:r>
          </a:p>
          <a:p>
            <a:pPr>
              <a:spcBef>
                <a:spcPts val="300"/>
              </a:spcBef>
            </a:pPr>
            <a:r>
              <a:rPr lang="en-GB" sz="1000" spc="20" dirty="0">
                <a:solidFill>
                  <a:srgbClr val="656665"/>
                </a:solidFill>
                <a:latin typeface="Calibri"/>
                <a:ea typeface="+mn-ea"/>
                <a:cs typeface="+mn-cs"/>
              </a:rPr>
              <a:t>Foster JM, et al. </a:t>
            </a:r>
            <a:r>
              <a:rPr lang="en-GB" sz="1000" spc="20" dirty="0" err="1">
                <a:solidFill>
                  <a:srgbClr val="656665"/>
                </a:solidFill>
                <a:latin typeface="Calibri"/>
                <a:ea typeface="+mn-ea"/>
                <a:cs typeface="+mn-cs"/>
              </a:rPr>
              <a:t>Eur</a:t>
            </a:r>
            <a:r>
              <a:rPr lang="en-GB" sz="1000" spc="20" dirty="0">
                <a:solidFill>
                  <a:srgbClr val="656665"/>
                </a:solidFill>
                <a:latin typeface="Calibri"/>
                <a:ea typeface="+mn-ea"/>
                <a:cs typeface="+mn-cs"/>
              </a:rPr>
              <a:t> Respir J. 2017;50:1700765.</a:t>
            </a:r>
          </a:p>
          <a:p>
            <a:pPr>
              <a:spcBef>
                <a:spcPts val="300"/>
              </a:spcBef>
            </a:pPr>
            <a:r>
              <a:rPr lang="da-DK" sz="1000" dirty="0"/>
              <a:t>GINA Italy. Severe asthma 2021. Available from: https://ginasma.it/wp-content/uploads/materiali/adattamento/asma_grave_2021.pptx (Accessed May 2024). Phipatanakul W, et al. Am J Resp Crit Care Med. 2017;195:1439–1448.</a:t>
            </a:r>
          </a:p>
          <a:p>
            <a:pPr>
              <a:spcBef>
                <a:spcPts val="300"/>
              </a:spcBef>
            </a:pPr>
            <a:r>
              <a:rPr lang="en-GB" sz="1000" dirty="0"/>
              <a:t>Global Initiative for Asthma (GINA). Global strategy for asthma management and prevention. 2024. Available from: https://ginasthma.org/wp-content/uploads/2024/05/GINA-2024-Main-Report-WMS-1.pdf (Accessed May 2024).</a:t>
            </a:r>
          </a:p>
          <a:p>
            <a:pPr>
              <a:spcBef>
                <a:spcPts val="300"/>
              </a:spcBef>
            </a:pPr>
            <a:r>
              <a:rPr lang="da-DK" sz="1000" dirty="0"/>
              <a:t>Global Initiative for Asthma (GINA). What’s new in GINA 2022? Available from: https://ginasthma.org/wp-content/uploads/2022/05/GINA-2022-Whats-New-Slides.pptx</a:t>
            </a:r>
            <a:br>
              <a:rPr lang="da-DK" sz="1000" dirty="0"/>
            </a:br>
            <a:r>
              <a:rPr lang="da-DK" sz="1000" dirty="0"/>
              <a:t>(Accessed May 2024)</a:t>
            </a:r>
          </a:p>
          <a:p>
            <a:pPr>
              <a:spcBef>
                <a:spcPts val="300"/>
              </a:spcBef>
            </a:pPr>
            <a:r>
              <a:rPr lang="en-GB" sz="1000" spc="20" dirty="0" err="1">
                <a:solidFill>
                  <a:srgbClr val="656665"/>
                </a:solidFill>
                <a:latin typeface="Calibri"/>
                <a:ea typeface="+mn-ea"/>
                <a:cs typeface="+mn-cs"/>
              </a:rPr>
              <a:t>Haughney</a:t>
            </a:r>
            <a:r>
              <a:rPr lang="en-GB" sz="1000" spc="20" dirty="0">
                <a:solidFill>
                  <a:srgbClr val="656665"/>
                </a:solidFill>
                <a:latin typeface="Calibri"/>
                <a:ea typeface="+mn-ea"/>
                <a:cs typeface="+mn-cs"/>
              </a:rPr>
              <a:t> J, et al. Adv </a:t>
            </a:r>
            <a:r>
              <a:rPr lang="en-GB" sz="1000" spc="20" dirty="0" err="1">
                <a:solidFill>
                  <a:srgbClr val="656665"/>
                </a:solidFill>
                <a:latin typeface="Calibri"/>
                <a:ea typeface="+mn-ea"/>
                <a:cs typeface="+mn-cs"/>
              </a:rPr>
              <a:t>Ther</a:t>
            </a:r>
            <a:r>
              <a:rPr lang="en-GB" sz="1000" spc="20" dirty="0">
                <a:solidFill>
                  <a:srgbClr val="656665"/>
                </a:solidFill>
                <a:latin typeface="Calibri"/>
                <a:ea typeface="+mn-ea"/>
                <a:cs typeface="+mn-cs"/>
              </a:rPr>
              <a:t> 2023;40:2577–2594.</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Heatley H, et al. Thorax. 2023 Sep;78(9):860-867. </a:t>
            </a:r>
          </a:p>
          <a:p>
            <a:pPr>
              <a:spcBef>
                <a:spcPts val="300"/>
              </a:spcBef>
            </a:pPr>
            <a:r>
              <a:rPr lang="da-DK" sz="1000" dirty="0"/>
              <a:t>Heffler E, et al. J Allergy Clin Immunol Pract. 2019;7:1462–1468.</a:t>
            </a:r>
          </a:p>
          <a:p>
            <a:pPr>
              <a:spcBef>
                <a:spcPts val="300"/>
              </a:spcBef>
            </a:pPr>
            <a:r>
              <a:rPr lang="en-GB" sz="1000" spc="20" dirty="0">
                <a:solidFill>
                  <a:srgbClr val="656665"/>
                </a:solidFill>
                <a:latin typeface="Calibri"/>
                <a:ea typeface="+mn-ea"/>
                <a:cs typeface="+mn-cs"/>
              </a:rPr>
              <a:t>Hoes JN, et al. Ann Rheum Dis. 2007;66:1560–1567.</a:t>
            </a:r>
          </a:p>
          <a:p>
            <a:pPr>
              <a:spcBef>
                <a:spcPts val="300"/>
              </a:spcBef>
            </a:pPr>
            <a:r>
              <a:rPr lang="en-GB" sz="1000" spc="20" dirty="0">
                <a:solidFill>
                  <a:srgbClr val="656665"/>
                </a:solidFill>
                <a:latin typeface="Calibri"/>
                <a:ea typeface="+mn-ea"/>
                <a:cs typeface="+mn-cs"/>
              </a:rPr>
              <a:t>Hyland ME, et al. Qual Life Res. 2015;24:631–639.</a:t>
            </a:r>
          </a:p>
          <a:p>
            <a:pPr>
              <a:spcBef>
                <a:spcPts val="300"/>
              </a:spcBef>
            </a:pPr>
            <a:r>
              <a:rPr lang="da-DK" sz="1000" dirty="0"/>
              <a:t>Jackson DJ, et al. Thorax. 2021;76:220–227.</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Kaplan A, et al. J Clin Med. 2020;9:921;.</a:t>
            </a:r>
          </a:p>
          <a:p>
            <a:pPr>
              <a:spcBef>
                <a:spcPts val="300"/>
              </a:spcBef>
            </a:pPr>
            <a:r>
              <a:rPr lang="en-GB" sz="1000" spc="20" dirty="0">
                <a:solidFill>
                  <a:srgbClr val="656665"/>
                </a:solidFill>
                <a:ea typeface="+mn-ea"/>
                <a:cs typeface="+mn-cs"/>
              </a:rPr>
              <a:t>Lee H, et al. </a:t>
            </a:r>
            <a:r>
              <a:rPr lang="en-GB" sz="1000" spc="20" dirty="0" err="1">
                <a:solidFill>
                  <a:srgbClr val="656665"/>
                </a:solidFill>
                <a:ea typeface="+mn-ea"/>
                <a:cs typeface="+mn-cs"/>
              </a:rPr>
              <a:t>Eur</a:t>
            </a:r>
            <a:r>
              <a:rPr lang="en-GB" sz="1000" spc="20" dirty="0">
                <a:solidFill>
                  <a:srgbClr val="656665"/>
                </a:solidFill>
                <a:ea typeface="+mn-ea"/>
                <a:cs typeface="+mn-cs"/>
              </a:rPr>
              <a:t> Respir J. 2019;54:1900804. </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Lugogo N, et al. Am J Respir Crit Care Med. 2019;199:A5924 (Abstract). </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Menzies-Gow A, et al. Adv </a:t>
            </a:r>
            <a:r>
              <a:rPr kumimoji="0" lang="en-GB" sz="1000" b="0" i="0" u="none" strike="noStrike" kern="1200" cap="none" spc="20" normalizeH="0" baseline="0" noProof="0" dirty="0" err="1">
                <a:ln>
                  <a:noFill/>
                </a:ln>
                <a:solidFill>
                  <a:srgbClr val="656665"/>
                </a:solidFill>
                <a:effectLst/>
                <a:uLnTx/>
                <a:uFillTx/>
                <a:latin typeface="Calibri"/>
                <a:ea typeface="+mn-ea"/>
                <a:cs typeface="+mn-cs"/>
              </a:rPr>
              <a:t>Ther</a:t>
            </a:r>
            <a:r>
              <a:rPr kumimoji="0" lang="en-GB" sz="1000" b="0" i="0" u="none" strike="noStrike" kern="1200" cap="none" spc="20" normalizeH="0" baseline="0" noProof="0" dirty="0">
                <a:ln>
                  <a:noFill/>
                </a:ln>
                <a:solidFill>
                  <a:srgbClr val="656665"/>
                </a:solidFill>
                <a:effectLst/>
                <a:uLnTx/>
                <a:uFillTx/>
                <a:latin typeface="Calibri"/>
                <a:ea typeface="+mn-ea"/>
                <a:cs typeface="+mn-cs"/>
              </a:rPr>
              <a:t>. 2022;39:5307–5326.</a:t>
            </a:r>
            <a:endParaRPr lang="en-GB" sz="1000" spc="20" dirty="0">
              <a:solidFill>
                <a:srgbClr val="656665"/>
              </a:solidFill>
              <a:ea typeface="+mn-ea"/>
              <a:cs typeface="+mn-cs"/>
            </a:endParaRPr>
          </a:p>
          <a:p>
            <a:pPr>
              <a:spcBef>
                <a:spcPts val="300"/>
              </a:spcBef>
            </a:pPr>
            <a:r>
              <a:rPr lang="da-DK" sz="1000" dirty="0"/>
              <a:t>Menzies-Gow AN, et al. Pragmat Obs Res. 2024 Mar 15;15:53-64. </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OFX. Yearly average rates (2022). Available from: https://www.ofx.com/en-gb/forex-news/historical-exchange-rates/yearly-average-rates/ (Accessed May 2024).</a:t>
            </a:r>
          </a:p>
          <a:p>
            <a:pPr>
              <a:spcBef>
                <a:spcPts val="300"/>
              </a:spcBef>
            </a:pPr>
            <a:r>
              <a:rPr lang="da-DK" sz="1000" dirty="0"/>
              <a:t>Price D, et al. J Asthma Allergy. 2017;10:209–223.</a:t>
            </a:r>
          </a:p>
          <a:p>
            <a:pPr>
              <a:spcBef>
                <a:spcPts val="300"/>
              </a:spcBef>
            </a:pPr>
            <a:r>
              <a:rPr kumimoji="0" lang="en-GB" sz="1000" b="0" i="0" u="none" strike="noStrike" kern="1200" cap="none" spc="20" normalizeH="0" noProof="0" dirty="0">
                <a:ln>
                  <a:noFill/>
                </a:ln>
                <a:solidFill>
                  <a:srgbClr val="656665"/>
                </a:solidFill>
                <a:effectLst/>
                <a:uLnTx/>
                <a:uFillTx/>
                <a:latin typeface="Calibri"/>
                <a:ea typeface="+mn-ea"/>
                <a:cs typeface="+mn-cs"/>
              </a:rPr>
              <a:t>Price DB, et al. J Asthma Allergy. 2018;11:193–204.</a:t>
            </a:r>
            <a:endParaRPr lang="da-DK" sz="1000" dirty="0"/>
          </a:p>
          <a:p>
            <a:pPr>
              <a:spcBef>
                <a:spcPts val="300"/>
              </a:spcBef>
            </a:pPr>
            <a:r>
              <a:rPr lang="da-DK" sz="1000" dirty="0"/>
              <a:t>Rowe BH, et al. Cochrane Database Syst Rev. 2001;1:CD002178.</a:t>
            </a:r>
          </a:p>
          <a:p>
            <a:pPr>
              <a:spcBef>
                <a:spcPts val="300"/>
              </a:spcBef>
            </a:pPr>
            <a:r>
              <a:rPr lang="en-GB" sz="1000" spc="20" dirty="0">
                <a:solidFill>
                  <a:srgbClr val="656665"/>
                </a:solidFill>
                <a:latin typeface="Calibri"/>
                <a:ea typeface="+mn-ea"/>
                <a:cs typeface="+mn-cs"/>
              </a:rPr>
              <a:t>Singh JA, et al. Arthritis </a:t>
            </a:r>
            <a:r>
              <a:rPr lang="en-GB" sz="1000" spc="20" dirty="0" err="1">
                <a:solidFill>
                  <a:srgbClr val="656665"/>
                </a:solidFill>
                <a:latin typeface="Calibri"/>
                <a:ea typeface="+mn-ea"/>
                <a:cs typeface="+mn-cs"/>
              </a:rPr>
              <a:t>Rheumatol</a:t>
            </a:r>
            <a:r>
              <a:rPr lang="en-GB" sz="1000" spc="20" dirty="0">
                <a:solidFill>
                  <a:srgbClr val="656665"/>
                </a:solidFill>
                <a:latin typeface="Calibri"/>
                <a:ea typeface="+mn-ea"/>
                <a:cs typeface="+mn-cs"/>
              </a:rPr>
              <a:t>. 2016;68:1–26.</a:t>
            </a:r>
          </a:p>
          <a:p>
            <a:pPr>
              <a:spcBef>
                <a:spcPts val="300"/>
              </a:spcBef>
            </a:pPr>
            <a:r>
              <a:rPr lang="en-GB" sz="1000" spc="20" dirty="0" err="1">
                <a:solidFill>
                  <a:srgbClr val="656665"/>
                </a:solidFill>
                <a:ea typeface="+mn-ea"/>
                <a:cs typeface="+mn-cs"/>
              </a:rPr>
              <a:t>Skov</a:t>
            </a:r>
            <a:r>
              <a:rPr lang="en-GB" sz="1000" spc="20" dirty="0">
                <a:solidFill>
                  <a:srgbClr val="656665"/>
                </a:solidFill>
                <a:ea typeface="+mn-ea"/>
                <a:cs typeface="+mn-cs"/>
              </a:rPr>
              <a:t> IR, et al. Eur Respir J. 2022;15;60:2103054.</a:t>
            </a:r>
          </a:p>
          <a:p>
            <a:pPr>
              <a:spcBef>
                <a:spcPts val="300"/>
              </a:spcBef>
            </a:pPr>
            <a:r>
              <a:rPr lang="en-GB" sz="1000" spc="20" dirty="0">
                <a:solidFill>
                  <a:srgbClr val="656665"/>
                </a:solidFill>
                <a:latin typeface="Calibri"/>
                <a:ea typeface="+mn-ea"/>
                <a:cs typeface="+mn-cs"/>
              </a:rPr>
              <a:t>Smolen JS, et al. Ann Rheum Dis. 2017;76:960–977.</a:t>
            </a:r>
          </a:p>
          <a:p>
            <a:pPr>
              <a:spcBef>
                <a:spcPts val="300"/>
              </a:spcBef>
            </a:pPr>
            <a:r>
              <a:rPr lang="en-GB" sz="1000" spc="20" dirty="0">
                <a:solidFill>
                  <a:srgbClr val="656665"/>
                </a:solidFill>
                <a:latin typeface="Calibri"/>
                <a:ea typeface="+mn-ea"/>
                <a:cs typeface="+mn-cs"/>
              </a:rPr>
              <a:t>Sullivan </a:t>
            </a:r>
            <a:r>
              <a:rPr kumimoji="0" lang="en-GB" sz="1000" b="0" i="0" u="none" strike="noStrike" kern="1200" cap="none" spc="20" normalizeH="0" baseline="0" noProof="0" dirty="0">
                <a:ln>
                  <a:noFill/>
                </a:ln>
                <a:solidFill>
                  <a:srgbClr val="656665"/>
                </a:solidFill>
                <a:effectLst/>
                <a:uLnTx/>
                <a:uFillTx/>
                <a:latin typeface="Calibri"/>
                <a:ea typeface="+mn-ea"/>
                <a:cs typeface="+mn-cs"/>
              </a:rPr>
              <a:t>PW, et al. Qual Life Res. 2017;26:1037–1058.</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Sweeney J, et al. Thorax. 2016;71:339–346.</a:t>
            </a:r>
            <a:endParaRPr lang="da-DK" sz="1000" dirty="0"/>
          </a:p>
          <a:p>
            <a:pPr>
              <a:spcBef>
                <a:spcPts val="300"/>
              </a:spcBef>
            </a:pPr>
            <a:r>
              <a:rPr lang="da-DK" sz="1000" dirty="0"/>
              <a:t>Taube C, et al. ERJ Open Res. 2019;5:00092-2019.</a:t>
            </a:r>
          </a:p>
          <a:p>
            <a:pPr>
              <a:spcBef>
                <a:spcPts val="300"/>
              </a:spcBef>
            </a:pPr>
            <a:r>
              <a:rPr lang="da-DK" sz="1000" dirty="0"/>
              <a:t>Tran TN, et al. Eur Respir J. 2020;55:1902362 (Supplementary material). </a:t>
            </a:r>
          </a:p>
          <a:p>
            <a:pPr>
              <a:spcBef>
                <a:spcPts val="300"/>
              </a:spcBef>
            </a:pPr>
            <a:r>
              <a:rPr lang="da-DK" sz="1000" dirty="0"/>
              <a:t>Tran TN, et al. J Allergy Clin Immunol Pract. 2021;9:338–346.</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U.S. Food &amp; Drug Administration (FDA). Enbrel® (etanercept) prescribing information. 2012. Available from: https://www.accessdata.fda.gov/drugsatfda_docs/label/2012/103795s5503lbl.pdf (Accessed May 2024). </a:t>
            </a:r>
          </a:p>
          <a:p>
            <a:pPr>
              <a:spcBef>
                <a:spcPts val="300"/>
              </a:spcBef>
            </a:pPr>
            <a:r>
              <a:rPr lang="da-DK" sz="1000" dirty="0"/>
              <a:t>van der Meer A-N, et al. J Allergy Clin Immunol Pract. 2022;10:2093–2098.</a:t>
            </a:r>
          </a:p>
          <a:p>
            <a:pPr>
              <a:spcBef>
                <a:spcPts val="300"/>
              </a:spcBef>
            </a:pPr>
            <a:r>
              <a:rPr lang="da-DK" sz="1000" dirty="0"/>
              <a:t>Volmer T, et al. Eur Respir J. 2018;52:1800703.</a:t>
            </a:r>
          </a:p>
          <a:p>
            <a:pPr>
              <a:spcBef>
                <a:spcPts val="300"/>
              </a:spcBef>
            </a:pPr>
            <a:r>
              <a:rPr kumimoji="0" lang="en-GB" sz="1000" b="0" i="0" u="none" strike="noStrike" kern="1200" cap="none" spc="20" normalizeH="0" baseline="0" noProof="0" dirty="0" err="1">
                <a:ln>
                  <a:noFill/>
                </a:ln>
                <a:solidFill>
                  <a:srgbClr val="656665"/>
                </a:solidFill>
                <a:effectLst/>
                <a:uLnTx/>
                <a:uFillTx/>
                <a:latin typeface="Calibri"/>
                <a:ea typeface="+mn-ea"/>
                <a:cs typeface="+mn-cs"/>
              </a:rPr>
              <a:t>Voorham</a:t>
            </a:r>
            <a:r>
              <a:rPr kumimoji="0" lang="en-GB" sz="1000" b="0" i="0" u="none" strike="noStrike" kern="1200" cap="none" spc="20" normalizeH="0" baseline="0" noProof="0" dirty="0">
                <a:ln>
                  <a:noFill/>
                </a:ln>
                <a:solidFill>
                  <a:srgbClr val="656665"/>
                </a:solidFill>
                <a:effectLst/>
                <a:uLnTx/>
                <a:uFillTx/>
                <a:latin typeface="Calibri"/>
                <a:ea typeface="+mn-ea"/>
                <a:cs typeface="+mn-cs"/>
              </a:rPr>
              <a:t> J, et al. Allergy. 2019;74:273–283.</a:t>
            </a:r>
            <a:endParaRPr lang="da-DK" sz="1000" dirty="0"/>
          </a:p>
          <a:p>
            <a:pPr>
              <a:spcBef>
                <a:spcPts val="300"/>
              </a:spcBef>
            </a:pPr>
            <a:r>
              <a:rPr lang="da-DK" sz="1000" dirty="0"/>
              <a:t>Wang E, et al. Chest. 2020;157:790–804.</a:t>
            </a:r>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Xu X, et al. Thorax. 2021;76(Suppl. 2):A7–A8.</a:t>
            </a:r>
            <a:endParaRPr lang="da-DK" sz="1000" dirty="0"/>
          </a:p>
          <a:p>
            <a:pPr>
              <a:spcBef>
                <a:spcPts val="300"/>
              </a:spcBef>
            </a:pPr>
            <a:r>
              <a:rPr kumimoji="0" lang="en-GB" sz="1000" b="0" i="0" u="none" strike="noStrike" kern="1200" cap="none" spc="20" normalizeH="0" baseline="0" noProof="0" dirty="0">
                <a:ln>
                  <a:noFill/>
                </a:ln>
                <a:solidFill>
                  <a:srgbClr val="656665"/>
                </a:solidFill>
                <a:effectLst/>
                <a:uLnTx/>
                <a:uFillTx/>
                <a:latin typeface="Calibri"/>
                <a:ea typeface="+mn-ea"/>
                <a:cs typeface="+mn-cs"/>
              </a:rPr>
              <a:t>Zeiger R, et al. J Allergy Clin Immunol </a:t>
            </a:r>
            <a:r>
              <a:rPr kumimoji="0" lang="en-GB" sz="1000" b="0" i="0" u="none" strike="noStrike" kern="1200" cap="none" spc="20" normalizeH="0" baseline="0" noProof="0" dirty="0" err="1">
                <a:ln>
                  <a:noFill/>
                </a:ln>
                <a:solidFill>
                  <a:srgbClr val="656665"/>
                </a:solidFill>
                <a:effectLst/>
                <a:uLnTx/>
                <a:uFillTx/>
                <a:latin typeface="Calibri"/>
                <a:ea typeface="+mn-ea"/>
                <a:cs typeface="+mn-cs"/>
              </a:rPr>
              <a:t>Pract</a:t>
            </a:r>
            <a:r>
              <a:rPr kumimoji="0" lang="en-GB" sz="1000" b="0" i="0" u="none" strike="noStrike" kern="1200" cap="none" spc="20" normalizeH="0" baseline="0" noProof="0" dirty="0">
                <a:ln>
                  <a:noFill/>
                </a:ln>
                <a:solidFill>
                  <a:srgbClr val="656665"/>
                </a:solidFill>
                <a:effectLst/>
                <a:uLnTx/>
                <a:uFillTx/>
                <a:latin typeface="Calibri"/>
                <a:ea typeface="+mn-ea"/>
                <a:cs typeface="+mn-cs"/>
              </a:rPr>
              <a:t>. 2020;8:3455–3465.</a:t>
            </a:r>
            <a:endParaRPr lang="en-GB" sz="1000" dirty="0"/>
          </a:p>
          <a:p>
            <a:pPr>
              <a:spcBef>
                <a:spcPts val="300"/>
              </a:spcBef>
            </a:pPr>
            <a:endParaRPr lang="da-DK" sz="1000" dirty="0"/>
          </a:p>
        </p:txBody>
      </p:sp>
    </p:spTree>
    <p:extLst>
      <p:ext uri="{BB962C8B-B14F-4D97-AF65-F5344CB8AC3E}">
        <p14:creationId xmlns:p14="http://schemas.microsoft.com/office/powerpoint/2010/main" val="2913507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15D08-652C-D04F-AF29-C549D681011B}"/>
              </a:ext>
            </a:extLst>
          </p:cNvPr>
          <p:cNvSpPr>
            <a:spLocks noGrp="1"/>
          </p:cNvSpPr>
          <p:nvPr>
            <p:ph type="ctrTitle"/>
          </p:nvPr>
        </p:nvSpPr>
        <p:spPr>
          <a:xfrm>
            <a:off x="648000" y="4021055"/>
            <a:ext cx="6480000" cy="1198800"/>
          </a:xfrm>
        </p:spPr>
        <p:txBody>
          <a:bodyPr/>
          <a:lstStyle/>
          <a:p>
            <a:r>
              <a:rPr lang="en-GB" dirty="0"/>
              <a:t>Part 1 – Current patterns </a:t>
            </a:r>
            <a:br>
              <a:rPr lang="en-GB" dirty="0"/>
            </a:br>
            <a:r>
              <a:rPr lang="en-GB" dirty="0"/>
              <a:t>of OCS use</a:t>
            </a:r>
          </a:p>
        </p:txBody>
      </p:sp>
      <p:sp>
        <p:nvSpPr>
          <p:cNvPr id="7" name="Slide Number Placeholder 6">
            <a:extLst>
              <a:ext uri="{FF2B5EF4-FFF2-40B4-BE49-F238E27FC236}">
                <a16:creationId xmlns:a16="http://schemas.microsoft.com/office/drawing/2014/main" id="{BCBE8E41-091A-4626-B6C7-C88C932DD245}"/>
              </a:ext>
            </a:extLst>
          </p:cNvPr>
          <p:cNvSpPr>
            <a:spLocks noGrp="1"/>
          </p:cNvSpPr>
          <p:nvPr>
            <p:ph type="sldNum" sz="quarter" idx="11"/>
          </p:nvPr>
        </p:nvSpPr>
        <p:spPr>
          <a:xfrm>
            <a:off x="11246400" y="6209688"/>
            <a:ext cx="468000" cy="468000"/>
          </a:xfrm>
        </p:spPr>
        <p:txBody>
          <a:bodyPr/>
          <a:lstStyle/>
          <a:p>
            <a:fld id="{D38BAEAC-A895-4A01-AB9B-F6141799970D}" type="slidenum">
              <a:rPr lang="en-GB" smtClean="0"/>
              <a:pPr/>
              <a:t>3</a:t>
            </a:fld>
            <a:endParaRPr lang="en-GB"/>
          </a:p>
        </p:txBody>
      </p:sp>
    </p:spTree>
    <p:extLst>
      <p:ext uri="{BB962C8B-B14F-4D97-AF65-F5344CB8AC3E}">
        <p14:creationId xmlns:p14="http://schemas.microsoft.com/office/powerpoint/2010/main" val="784731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5ADE7EBD-4C9F-EE47-BDBC-35A86A1936D9}"/>
              </a:ext>
            </a:extLst>
          </p:cNvPr>
          <p:cNvSpPr>
            <a:spLocks noGrp="1"/>
          </p:cNvSpPr>
          <p:nvPr>
            <p:ph type="title"/>
          </p:nvPr>
        </p:nvSpPr>
        <p:spPr>
          <a:xfrm>
            <a:off x="548282" y="180000"/>
            <a:ext cx="8640000" cy="720000"/>
          </a:xfrm>
        </p:spPr>
        <p:txBody>
          <a:bodyPr/>
          <a:lstStyle/>
          <a:p>
            <a:r>
              <a:rPr lang="en-GB"/>
              <a:t>Part 1 – Learning objectives</a:t>
            </a:r>
          </a:p>
        </p:txBody>
      </p:sp>
      <p:sp>
        <p:nvSpPr>
          <p:cNvPr id="26" name="Slide Number Placeholder 25">
            <a:extLst>
              <a:ext uri="{FF2B5EF4-FFF2-40B4-BE49-F238E27FC236}">
                <a16:creationId xmlns:a16="http://schemas.microsoft.com/office/drawing/2014/main" id="{11D1C138-D639-4113-BCDC-C19607E291D2}"/>
              </a:ext>
            </a:extLst>
          </p:cNvPr>
          <p:cNvSpPr>
            <a:spLocks noGrp="1"/>
          </p:cNvSpPr>
          <p:nvPr>
            <p:ph type="sldNum" sz="quarter" idx="12"/>
          </p:nvPr>
        </p:nvSpPr>
        <p:spPr/>
        <p:txBody>
          <a:bodyPr/>
          <a:lstStyle/>
          <a:p>
            <a:fld id="{D38BAEAC-A895-4A01-AB9B-F6141799970D}" type="slidenum">
              <a:rPr lang="en-GB" smtClean="0"/>
              <a:pPr/>
              <a:t>4</a:t>
            </a:fld>
            <a:endParaRPr lang="en-GB"/>
          </a:p>
        </p:txBody>
      </p:sp>
      <p:sp>
        <p:nvSpPr>
          <p:cNvPr id="5" name="Content Placeholder 14">
            <a:extLst>
              <a:ext uri="{FF2B5EF4-FFF2-40B4-BE49-F238E27FC236}">
                <a16:creationId xmlns:a16="http://schemas.microsoft.com/office/drawing/2014/main" id="{93EDA400-D5C1-6EB4-69CF-9897AF2514FC}"/>
              </a:ext>
            </a:extLst>
          </p:cNvPr>
          <p:cNvSpPr txBox="1">
            <a:spLocks/>
          </p:cNvSpPr>
          <p:nvPr/>
        </p:nvSpPr>
        <p:spPr>
          <a:xfrm>
            <a:off x="442913" y="1419243"/>
            <a:ext cx="9667245" cy="441325"/>
          </a:xfrm>
          <a:prstGeom prst="rect">
            <a:avLst/>
          </a:prstGeom>
        </p:spPr>
        <p:txBody>
          <a:bodyPr vert="horz" lIns="0" tIns="0" rIns="0" bIns="0" rtlCol="0">
            <a:noAutofit/>
          </a:bodyPr>
          <a:lstStyle>
            <a:lvl1pPr marL="228600" indent="-228600" algn="l" defTabSz="914400" rtl="0" eaLnBrk="1" latinLnBrk="0" hangingPunct="1">
              <a:lnSpc>
                <a:spcPct val="100000"/>
              </a:lnSpc>
              <a:spcBef>
                <a:spcPts val="1000"/>
              </a:spcBef>
              <a:buFontTx/>
              <a:buBlip>
                <a:blip r:embed="rId2"/>
              </a:buBlip>
              <a:defRPr lang="en-US" sz="2000" b="0" i="0" kern="1200" dirty="0" smtClean="0">
                <a:solidFill>
                  <a:schemeClr val="tx1"/>
                </a:solidFill>
                <a:latin typeface="Calibri" panose="020F0502020204030204" pitchFamily="34" charset="0"/>
                <a:ea typeface="Roboto" panose="02000000000000000000" pitchFamily="2" charset="0"/>
                <a:cs typeface="Calibri" panose="020F0502020204030204" pitchFamily="34" charset="0"/>
              </a:defRPr>
            </a:lvl1pPr>
            <a:lvl2pPr marL="6858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GB" b="1">
                <a:latin typeface="+mn-lt"/>
              </a:rPr>
              <a:t>By the end of this slide deck, you will be able to:</a:t>
            </a:r>
          </a:p>
        </p:txBody>
      </p:sp>
      <p:grpSp>
        <p:nvGrpSpPr>
          <p:cNvPr id="18" name="Group 17">
            <a:extLst>
              <a:ext uri="{FF2B5EF4-FFF2-40B4-BE49-F238E27FC236}">
                <a16:creationId xmlns:a16="http://schemas.microsoft.com/office/drawing/2014/main" id="{054B0013-8185-7214-2745-4818EEEE5E54}"/>
              </a:ext>
            </a:extLst>
          </p:cNvPr>
          <p:cNvGrpSpPr/>
          <p:nvPr/>
        </p:nvGrpSpPr>
        <p:grpSpPr>
          <a:xfrm>
            <a:off x="1323307" y="1923767"/>
            <a:ext cx="8980901" cy="844378"/>
            <a:chOff x="1323307" y="1923767"/>
            <a:chExt cx="8980901" cy="844378"/>
          </a:xfrm>
        </p:grpSpPr>
        <p:sp>
          <p:nvSpPr>
            <p:cNvPr id="6" name="Rectangle: Rounded Corners 5">
              <a:extLst>
                <a:ext uri="{FF2B5EF4-FFF2-40B4-BE49-F238E27FC236}">
                  <a16:creationId xmlns:a16="http://schemas.microsoft.com/office/drawing/2014/main" id="{0096BC4E-24BF-6F4A-7230-E88F8BE82D08}"/>
                </a:ext>
              </a:extLst>
            </p:cNvPr>
            <p:cNvSpPr/>
            <p:nvPr/>
          </p:nvSpPr>
          <p:spPr>
            <a:xfrm rot="5400000">
              <a:off x="5848060" y="-1688004"/>
              <a:ext cx="844378" cy="8067919"/>
            </a:xfrm>
            <a:prstGeom prst="round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marR="0" lvl="0" indent="0" algn="ctr" defTabSz="914400" rtl="0" eaLnBrk="1" fontAlgn="auto" latinLnBrk="0" hangingPunct="1">
                <a:lnSpc>
                  <a:spcPct val="100000"/>
                </a:lnSpc>
                <a:spcBef>
                  <a:spcPts val="600"/>
                </a:spcBef>
                <a:spcAft>
                  <a:spcPts val="600"/>
                </a:spcAft>
                <a:buClrTx/>
                <a:buSzTx/>
                <a:buFontTx/>
                <a:buNone/>
                <a:tabLst/>
                <a:defRPr/>
              </a:pPr>
              <a:r>
                <a:rPr kumimoji="0" lang="en-GB" i="0" u="none" strike="noStrike" kern="1200" cap="none" spc="0" normalizeH="0" baseline="0" noProof="0" dirty="0">
                  <a:ln>
                    <a:noFill/>
                  </a:ln>
                  <a:solidFill>
                    <a:schemeClr val="bg1"/>
                  </a:solidFill>
                  <a:effectLst/>
                  <a:uLnTx/>
                  <a:uFillTx/>
                  <a:ea typeface="+mn-ea"/>
                  <a:cs typeface="+mn-cs"/>
                </a:rPr>
                <a:t>Define the aims of OCS stewardship in asthma care and explain its rationale</a:t>
              </a:r>
            </a:p>
          </p:txBody>
        </p:sp>
        <p:sp>
          <p:nvSpPr>
            <p:cNvPr id="11" name="Oval 10">
              <a:extLst>
                <a:ext uri="{FF2B5EF4-FFF2-40B4-BE49-F238E27FC236}">
                  <a16:creationId xmlns:a16="http://schemas.microsoft.com/office/drawing/2014/main" id="{66BA7C53-2B17-8EFF-0962-60DD7583FF81}"/>
                </a:ext>
              </a:extLst>
            </p:cNvPr>
            <p:cNvSpPr/>
            <p:nvPr/>
          </p:nvSpPr>
          <p:spPr>
            <a:xfrm>
              <a:off x="1323307" y="2015454"/>
              <a:ext cx="657868" cy="657866"/>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1</a:t>
              </a:r>
            </a:p>
          </p:txBody>
        </p:sp>
      </p:grpSp>
      <p:grpSp>
        <p:nvGrpSpPr>
          <p:cNvPr id="16" name="Group 15">
            <a:extLst>
              <a:ext uri="{FF2B5EF4-FFF2-40B4-BE49-F238E27FC236}">
                <a16:creationId xmlns:a16="http://schemas.microsoft.com/office/drawing/2014/main" id="{CB394985-240E-2802-E717-F70C1794E299}"/>
              </a:ext>
            </a:extLst>
          </p:cNvPr>
          <p:cNvGrpSpPr/>
          <p:nvPr/>
        </p:nvGrpSpPr>
        <p:grpSpPr>
          <a:xfrm>
            <a:off x="1323307" y="3405189"/>
            <a:ext cx="8980901" cy="844378"/>
            <a:chOff x="1323307" y="3005313"/>
            <a:chExt cx="8980901" cy="844378"/>
          </a:xfrm>
        </p:grpSpPr>
        <p:sp>
          <p:nvSpPr>
            <p:cNvPr id="9" name="Rectangle: Rounded Corners 8">
              <a:extLst>
                <a:ext uri="{FF2B5EF4-FFF2-40B4-BE49-F238E27FC236}">
                  <a16:creationId xmlns:a16="http://schemas.microsoft.com/office/drawing/2014/main" id="{B6CE6482-7057-BB20-8371-FE67ECD03660}"/>
                </a:ext>
              </a:extLst>
            </p:cNvPr>
            <p:cNvSpPr/>
            <p:nvPr/>
          </p:nvSpPr>
          <p:spPr>
            <a:xfrm rot="5400000">
              <a:off x="5848060" y="-606458"/>
              <a:ext cx="844378" cy="8067919"/>
            </a:xfrm>
            <a:prstGeom prst="round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rPr>
                <a:t>Identify the guideline-defined place of OCS in the treatment of asthma</a:t>
              </a:r>
            </a:p>
          </p:txBody>
        </p:sp>
        <p:sp>
          <p:nvSpPr>
            <p:cNvPr id="12" name="Oval 11">
              <a:extLst>
                <a:ext uri="{FF2B5EF4-FFF2-40B4-BE49-F238E27FC236}">
                  <a16:creationId xmlns:a16="http://schemas.microsoft.com/office/drawing/2014/main" id="{0B12D4BC-FBB2-142A-9F89-BCFA7D3EEF98}"/>
                </a:ext>
              </a:extLst>
            </p:cNvPr>
            <p:cNvSpPr/>
            <p:nvPr/>
          </p:nvSpPr>
          <p:spPr>
            <a:xfrm>
              <a:off x="1323307" y="3098569"/>
              <a:ext cx="657868" cy="657866"/>
            </a:xfrm>
            <a:prstGeom prst="ellipse">
              <a:avLst/>
            </a:prstGeom>
            <a:solidFill>
              <a:schemeClr val="tx2"/>
            </a:solidFill>
            <a:ln w="127000" cap="flat" cmpd="sng" algn="ctr">
              <a:solidFill>
                <a:schemeClr val="tx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2</a:t>
              </a:r>
            </a:p>
          </p:txBody>
        </p:sp>
      </p:grpSp>
      <p:grpSp>
        <p:nvGrpSpPr>
          <p:cNvPr id="19" name="Group 18">
            <a:extLst>
              <a:ext uri="{FF2B5EF4-FFF2-40B4-BE49-F238E27FC236}">
                <a16:creationId xmlns:a16="http://schemas.microsoft.com/office/drawing/2014/main" id="{96D62D5E-D6D2-FF2C-618F-DADF54B6B822}"/>
              </a:ext>
            </a:extLst>
          </p:cNvPr>
          <p:cNvGrpSpPr/>
          <p:nvPr/>
        </p:nvGrpSpPr>
        <p:grpSpPr>
          <a:xfrm>
            <a:off x="1323307" y="4886612"/>
            <a:ext cx="8980902" cy="844378"/>
            <a:chOff x="1323307" y="5215545"/>
            <a:chExt cx="8980902" cy="844378"/>
          </a:xfrm>
        </p:grpSpPr>
        <p:sp>
          <p:nvSpPr>
            <p:cNvPr id="14" name="Rectangle: Rounded Corners 13">
              <a:extLst>
                <a:ext uri="{FF2B5EF4-FFF2-40B4-BE49-F238E27FC236}">
                  <a16:creationId xmlns:a16="http://schemas.microsoft.com/office/drawing/2014/main" id="{BC2ABC4B-9EC1-6236-268A-1A7A78704CEF}"/>
                </a:ext>
              </a:extLst>
            </p:cNvPr>
            <p:cNvSpPr/>
            <p:nvPr/>
          </p:nvSpPr>
          <p:spPr>
            <a:xfrm rot="5400000">
              <a:off x="5848002" y="1603716"/>
              <a:ext cx="844378" cy="8068036"/>
            </a:xfrm>
            <a:prstGeom prst="round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vert="vert270" rtlCol="0" anchor="ctr"/>
            <a:lstStyle/>
            <a:p>
              <a:pPr algn="ctr">
                <a:spcBef>
                  <a:spcPts val="600"/>
                </a:spcBef>
                <a:spcAft>
                  <a:spcPts val="600"/>
                </a:spcAft>
              </a:pPr>
              <a:r>
                <a:rPr lang="en-GB">
                  <a:solidFill>
                    <a:schemeClr val="bg1"/>
                  </a:solidFill>
                </a:rPr>
                <a:t>Describe the common patterns of OCS use in asthma</a:t>
              </a:r>
            </a:p>
          </p:txBody>
        </p:sp>
        <p:sp>
          <p:nvSpPr>
            <p:cNvPr id="15" name="Oval 14">
              <a:extLst>
                <a:ext uri="{FF2B5EF4-FFF2-40B4-BE49-F238E27FC236}">
                  <a16:creationId xmlns:a16="http://schemas.microsoft.com/office/drawing/2014/main" id="{86DB7938-955E-150B-A02F-840E689C40E6}"/>
                </a:ext>
              </a:extLst>
            </p:cNvPr>
            <p:cNvSpPr/>
            <p:nvPr/>
          </p:nvSpPr>
          <p:spPr>
            <a:xfrm>
              <a:off x="1323307" y="5308801"/>
              <a:ext cx="657868" cy="657866"/>
            </a:xfrm>
            <a:prstGeom prst="ellipse">
              <a:avLst/>
            </a:prstGeom>
            <a:solidFill>
              <a:schemeClr val="accent6"/>
            </a:solidFill>
            <a:ln w="127000" cap="flat" cmpd="sng" algn="ctr">
              <a:solidFill>
                <a:schemeClr val="accent6">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a:ln>
                    <a:noFill/>
                  </a:ln>
                  <a:solidFill>
                    <a:prstClr val="white"/>
                  </a:solidFill>
                  <a:effectLst/>
                  <a:uLnTx/>
                  <a:uFillTx/>
                  <a:latin typeface="Arial" panose="020B0604020202020204"/>
                  <a:ea typeface="+mn-ea"/>
                  <a:cs typeface="+mn-cs"/>
                </a:rPr>
                <a:t>3</a:t>
              </a:r>
            </a:p>
          </p:txBody>
        </p:sp>
      </p:grpSp>
      <p:sp>
        <p:nvSpPr>
          <p:cNvPr id="20" name="Footer Placeholder 2">
            <a:extLst>
              <a:ext uri="{FF2B5EF4-FFF2-40B4-BE49-F238E27FC236}">
                <a16:creationId xmlns:a16="http://schemas.microsoft.com/office/drawing/2014/main" id="{173E92F2-03B9-7390-C5AE-B8F4DA509C04}"/>
              </a:ext>
            </a:extLst>
          </p:cNvPr>
          <p:cNvSpPr>
            <a:spLocks noGrp="1"/>
          </p:cNvSpPr>
          <p:nvPr>
            <p:ph type="ftr" sz="quarter" idx="11"/>
          </p:nvPr>
        </p:nvSpPr>
        <p:spPr>
          <a:xfrm>
            <a:off x="548282" y="6303600"/>
            <a:ext cx="10620000" cy="288000"/>
          </a:xfrm>
        </p:spPr>
        <p:txBody>
          <a:bodyPr/>
          <a:lstStyle/>
          <a:p>
            <a:r>
              <a:rPr lang="da-DK"/>
              <a:t>OCS, oral corticosteroid(s).</a:t>
            </a:r>
          </a:p>
        </p:txBody>
      </p:sp>
    </p:spTree>
    <p:extLst>
      <p:ext uri="{BB962C8B-B14F-4D97-AF65-F5344CB8AC3E}">
        <p14:creationId xmlns:p14="http://schemas.microsoft.com/office/powerpoint/2010/main" val="38111533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4D8228A-E2BC-4328-AB5A-F28DFD242AA8}"/>
              </a:ext>
            </a:extLst>
          </p:cNvPr>
          <p:cNvSpPr>
            <a:spLocks noGrp="1"/>
          </p:cNvSpPr>
          <p:nvPr>
            <p:ph type="title"/>
          </p:nvPr>
        </p:nvSpPr>
        <p:spPr>
          <a:xfrm>
            <a:off x="548282" y="180000"/>
            <a:ext cx="8640000" cy="720000"/>
          </a:xfrm>
        </p:spPr>
        <p:txBody>
          <a:bodyPr/>
          <a:lstStyle/>
          <a:p>
            <a:r>
              <a:rPr lang="en-GB"/>
              <a:t>Overuse of OCS in severe asthma is commonplace globally</a:t>
            </a:r>
          </a:p>
        </p:txBody>
      </p:sp>
      <p:sp>
        <p:nvSpPr>
          <p:cNvPr id="3" name="Footer Placeholder 2">
            <a:extLst>
              <a:ext uri="{FF2B5EF4-FFF2-40B4-BE49-F238E27FC236}">
                <a16:creationId xmlns:a16="http://schemas.microsoft.com/office/drawing/2014/main" id="{2EFC3FF0-5FCD-497C-BCC8-08BBF5D78635}"/>
              </a:ext>
            </a:extLst>
          </p:cNvPr>
          <p:cNvSpPr>
            <a:spLocks noGrp="1"/>
          </p:cNvSpPr>
          <p:nvPr>
            <p:ph type="ftr" sz="quarter" idx="11"/>
          </p:nvPr>
        </p:nvSpPr>
        <p:spPr>
          <a:xfrm>
            <a:off x="548282" y="6303600"/>
            <a:ext cx="10620000" cy="288000"/>
          </a:xfrm>
        </p:spPr>
        <p:txBody>
          <a:bodyPr/>
          <a:lstStyle/>
          <a:p>
            <a:r>
              <a:rPr lang="da-DK" sz="800" dirty="0"/>
              <a:t>*Long-term use encompasses any prolonged use of OCS that is not a short-term, acute course/burst to treat an asthma exacerbation. Long-term use is described in the literature as the following: maintenance OCS use, regular OCS use, daily OCS use, high OCS use and chronic OCS use.</a:t>
            </a:r>
            <a:r>
              <a:rPr lang="da-DK" sz="800" baseline="30000" dirty="0"/>
              <a:t>13</a:t>
            </a:r>
          </a:p>
          <a:p>
            <a:r>
              <a:rPr lang="da-DK" sz="800" dirty="0"/>
              <a:t>OCS, oral corticosteroid(s); RWE, real-world evidence.</a:t>
            </a:r>
          </a:p>
          <a:p>
            <a:r>
              <a:rPr lang="da-DK" sz="800" dirty="0"/>
              <a:t>1. van der Meer A-N, et al. J Allergy Clin Immunol Pract. 2022;10:2093–2098; 2. Broder MS, et al. Ann Allergy Asthma Immunol. 2017;118:638–639; 3. Phipatanakul W, et al. Am J Resp Crit Care Med. 2017;195:1439–1448; 4. Wang E, et al. Chest. 2020;157:790–804; 5. Tran TN, et al. J Allergy Clin Immunol Pract. 2021;9:338–346; 6. Busse WW, et al. J Asthma. 2022;59:1051–1062 (Supplementary material); 7. Bleecker ER, et al. Ann Allergy Asthma Immunol. 2022;128:78–88; 8. Heffler E, et al. J Allergy Clin Immunol Pract. 2019;7:1462–1468; 9. Taube C, et al. ERJ Open Res. 2019;5:00092-2019; 10. Domingo Ribas C, et al. Eur Respir J. 2020;56(Suppl. 64):4639 (Abstract); 11. Jackson DJ, et al. Thorax. 2021;76:220–227; </a:t>
            </a:r>
            <a:br>
              <a:rPr lang="da-DK" sz="800" dirty="0"/>
            </a:br>
            <a:r>
              <a:rPr lang="da-DK" sz="800" dirty="0"/>
              <a:t>12. Tran TN, et al. Eur Respir J. 2020;55:1902362 (Supplementary material); 13. Bleecker ER, et al. Am J Respir Crit Care Med. 2020;201(3):276-293.</a:t>
            </a:r>
          </a:p>
        </p:txBody>
      </p:sp>
      <p:sp>
        <p:nvSpPr>
          <p:cNvPr id="10" name="Slide Number Placeholder 9">
            <a:extLst>
              <a:ext uri="{FF2B5EF4-FFF2-40B4-BE49-F238E27FC236}">
                <a16:creationId xmlns:a16="http://schemas.microsoft.com/office/drawing/2014/main" id="{EC3A7E6F-4222-4763-B6E3-D26F187981A0}"/>
              </a:ext>
            </a:extLst>
          </p:cNvPr>
          <p:cNvSpPr>
            <a:spLocks noGrp="1"/>
          </p:cNvSpPr>
          <p:nvPr>
            <p:ph type="sldNum" sz="quarter" idx="12"/>
          </p:nvPr>
        </p:nvSpPr>
        <p:spPr/>
        <p:txBody>
          <a:bodyPr/>
          <a:lstStyle/>
          <a:p>
            <a:fld id="{D38BAEAC-A895-4A01-AB9B-F6141799970D}" type="slidenum">
              <a:rPr lang="en-GB" smtClean="0"/>
              <a:pPr/>
              <a:t>5</a:t>
            </a:fld>
            <a:endParaRPr lang="en-GB"/>
          </a:p>
        </p:txBody>
      </p:sp>
      <p:pic>
        <p:nvPicPr>
          <p:cNvPr id="19" name="Picture 18">
            <a:extLst>
              <a:ext uri="{FF2B5EF4-FFF2-40B4-BE49-F238E27FC236}">
                <a16:creationId xmlns:a16="http://schemas.microsoft.com/office/drawing/2014/main" id="{BB518A1C-5396-0208-99CE-542F77BCF530}"/>
              </a:ext>
            </a:extLst>
          </p:cNvPr>
          <p:cNvPicPr>
            <a:picLocks noChangeAspect="1"/>
          </p:cNvPicPr>
          <p:nvPr/>
        </p:nvPicPr>
        <p:blipFill>
          <a:blip r:embed="rId3">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rcRect r="38901" b="34294"/>
          <a:stretch>
            <a:fillRect/>
          </a:stretch>
        </p:blipFill>
        <p:spPr>
          <a:xfrm>
            <a:off x="1545271" y="1246017"/>
            <a:ext cx="8347431" cy="4428312"/>
          </a:xfrm>
          <a:custGeom>
            <a:avLst/>
            <a:gdLst>
              <a:gd name="connsiteX0" fmla="*/ 988470 w 7845516"/>
              <a:gd name="connsiteY0" fmla="*/ 0 h 4162046"/>
              <a:gd name="connsiteX1" fmla="*/ 6681281 w 7845516"/>
              <a:gd name="connsiteY1" fmla="*/ 0 h 4162046"/>
              <a:gd name="connsiteX2" fmla="*/ 6929681 w 7845516"/>
              <a:gd name="connsiteY2" fmla="*/ 166424 h 4162046"/>
              <a:gd name="connsiteX3" fmla="*/ 7845516 w 7845516"/>
              <a:gd name="connsiteY3" fmla="*/ 1719873 h 4162046"/>
              <a:gd name="connsiteX4" fmla="*/ 3834877 w 7845516"/>
              <a:gd name="connsiteY4" fmla="*/ 4162046 h 4162046"/>
              <a:gd name="connsiteX5" fmla="*/ 4545 w 7845516"/>
              <a:gd name="connsiteY5" fmla="*/ 2446101 h 4162046"/>
              <a:gd name="connsiteX6" fmla="*/ 0 w 7845516"/>
              <a:gd name="connsiteY6" fmla="*/ 2435338 h 4162046"/>
              <a:gd name="connsiteX7" fmla="*/ 0 w 7845516"/>
              <a:gd name="connsiteY7" fmla="*/ 1004408 h 4162046"/>
              <a:gd name="connsiteX8" fmla="*/ 4545 w 7845516"/>
              <a:gd name="connsiteY8" fmla="*/ 993646 h 4162046"/>
              <a:gd name="connsiteX9" fmla="*/ 740070 w 7845516"/>
              <a:gd name="connsiteY9" fmla="*/ 166424 h 4162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45516" h="4162046">
                <a:moveTo>
                  <a:pt x="988470" y="0"/>
                </a:moveTo>
                <a:lnTo>
                  <a:pt x="6681281" y="0"/>
                </a:lnTo>
                <a:lnTo>
                  <a:pt x="6929681" y="166424"/>
                </a:lnTo>
                <a:cubicBezTo>
                  <a:pt x="7501822" y="588576"/>
                  <a:pt x="7845516" y="1129784"/>
                  <a:pt x="7845516" y="1719873"/>
                </a:cubicBezTo>
                <a:cubicBezTo>
                  <a:pt x="7845516" y="3068648"/>
                  <a:pt x="6049892" y="4162046"/>
                  <a:pt x="3834877" y="4162046"/>
                </a:cubicBezTo>
                <a:cubicBezTo>
                  <a:pt x="2035175" y="4162046"/>
                  <a:pt x="512338" y="3440233"/>
                  <a:pt x="4545" y="2446101"/>
                </a:cubicBezTo>
                <a:lnTo>
                  <a:pt x="0" y="2435338"/>
                </a:lnTo>
                <a:lnTo>
                  <a:pt x="0" y="1004408"/>
                </a:lnTo>
                <a:lnTo>
                  <a:pt x="4545" y="993646"/>
                </a:lnTo>
                <a:cubicBezTo>
                  <a:pt x="160789" y="687759"/>
                  <a:pt x="413132" y="407654"/>
                  <a:pt x="740070" y="166424"/>
                </a:cubicBezTo>
                <a:close/>
              </a:path>
            </a:pathLst>
          </a:custGeom>
        </p:spPr>
      </p:pic>
      <p:cxnSp>
        <p:nvCxnSpPr>
          <p:cNvPr id="21" name="Connector: Elbow 20">
            <a:extLst>
              <a:ext uri="{FF2B5EF4-FFF2-40B4-BE49-F238E27FC236}">
                <a16:creationId xmlns:a16="http://schemas.microsoft.com/office/drawing/2014/main" id="{9988C07F-330D-FCEA-B3D7-F930815710D0}"/>
              </a:ext>
            </a:extLst>
          </p:cNvPr>
          <p:cNvCxnSpPr>
            <a:cxnSpLocks/>
          </p:cNvCxnSpPr>
          <p:nvPr/>
        </p:nvCxnSpPr>
        <p:spPr>
          <a:xfrm flipH="1">
            <a:off x="2732546" y="3553899"/>
            <a:ext cx="1080000" cy="1116000"/>
          </a:xfrm>
          <a:prstGeom prst="bentConnector3">
            <a:avLst>
              <a:gd name="adj1" fmla="val 100244"/>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35ACD489-59CB-2F45-515A-EAB6A90AC08C}"/>
              </a:ext>
            </a:extLst>
          </p:cNvPr>
          <p:cNvCxnSpPr>
            <a:cxnSpLocks/>
          </p:cNvCxnSpPr>
          <p:nvPr/>
        </p:nvCxnSpPr>
        <p:spPr>
          <a:xfrm>
            <a:off x="8301263" y="3617545"/>
            <a:ext cx="936000" cy="1116000"/>
          </a:xfrm>
          <a:prstGeom prst="bentConnector3">
            <a:avLst>
              <a:gd name="adj1" fmla="val 100244"/>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cxnSp>
        <p:nvCxnSpPr>
          <p:cNvPr id="23" name="Connector: Elbow 22">
            <a:extLst>
              <a:ext uri="{FF2B5EF4-FFF2-40B4-BE49-F238E27FC236}">
                <a16:creationId xmlns:a16="http://schemas.microsoft.com/office/drawing/2014/main" id="{40AD9102-C74D-2529-DEEA-A7207711947B}"/>
              </a:ext>
            </a:extLst>
          </p:cNvPr>
          <p:cNvCxnSpPr>
            <a:cxnSpLocks/>
          </p:cNvCxnSpPr>
          <p:nvPr/>
        </p:nvCxnSpPr>
        <p:spPr>
          <a:xfrm flipH="1" flipV="1">
            <a:off x="6440806" y="2224457"/>
            <a:ext cx="1710000" cy="1152000"/>
          </a:xfrm>
          <a:prstGeom prst="bentConnector3">
            <a:avLst>
              <a:gd name="adj1" fmla="val 100244"/>
            </a:avLst>
          </a:prstGeom>
          <a:ln w="19050" cap="rnd">
            <a:solidFill>
              <a:schemeClr val="tx2"/>
            </a:solidFill>
            <a:round/>
            <a:headEnd type="oval"/>
          </a:ln>
        </p:spPr>
        <p:style>
          <a:lnRef idx="1">
            <a:schemeClr val="accent1"/>
          </a:lnRef>
          <a:fillRef idx="0">
            <a:schemeClr val="accent1"/>
          </a:fillRef>
          <a:effectRef idx="0">
            <a:schemeClr val="accent1"/>
          </a:effectRef>
          <a:fontRef idx="minor">
            <a:schemeClr val="tx1"/>
          </a:fontRef>
        </p:style>
      </p:cxnSp>
      <p:sp>
        <p:nvSpPr>
          <p:cNvPr id="24" name="Rectangle: Rounded Corners 23">
            <a:extLst>
              <a:ext uri="{FF2B5EF4-FFF2-40B4-BE49-F238E27FC236}">
                <a16:creationId xmlns:a16="http://schemas.microsoft.com/office/drawing/2014/main" id="{7CEBDAD6-6B35-794B-D30D-00B59C6E1106}"/>
              </a:ext>
            </a:extLst>
          </p:cNvPr>
          <p:cNvSpPr/>
          <p:nvPr/>
        </p:nvSpPr>
        <p:spPr>
          <a:xfrm>
            <a:off x="4795799" y="2002512"/>
            <a:ext cx="3270964" cy="89768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36000" rIns="108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ea typeface="+mn-ea"/>
                <a:cs typeface="+mn-cs"/>
              </a:rPr>
              <a:t>In a prescription database study, </a:t>
            </a:r>
            <a:r>
              <a:rPr kumimoji="0" lang="en-US" sz="1600" b="1" i="0" u="none" strike="noStrike" kern="0" cap="none" spc="0" normalizeH="0" baseline="0" noProof="0">
                <a:ln>
                  <a:noFill/>
                </a:ln>
                <a:solidFill>
                  <a:schemeClr val="bg1"/>
                </a:solidFill>
                <a:effectLst/>
                <a:uLnTx/>
                <a:uFillTx/>
                <a:ea typeface="+mn-ea"/>
                <a:cs typeface="+mn-cs"/>
              </a:rPr>
              <a:t>7.2% </a:t>
            </a:r>
            <a:r>
              <a:rPr kumimoji="0" lang="en-US" sz="1600" b="0" i="0" u="none" strike="noStrike" kern="0" cap="none" spc="0" normalizeH="0" baseline="0" noProof="0">
                <a:ln>
                  <a:noFill/>
                </a:ln>
                <a:solidFill>
                  <a:schemeClr val="bg1"/>
                </a:solidFill>
                <a:effectLst/>
                <a:uLnTx/>
                <a:uFillTx/>
                <a:ea typeface="+mn-ea"/>
                <a:cs typeface="+mn-cs"/>
              </a:rPr>
              <a:t>of patients with asthma were frequent OCS users</a:t>
            </a:r>
            <a:r>
              <a:rPr kumimoji="0" lang="en-US" sz="1600" b="0" i="0" u="none" strike="noStrike" kern="0" cap="none" spc="0" normalizeH="0" baseline="30000" noProof="0">
                <a:ln>
                  <a:noFill/>
                </a:ln>
                <a:solidFill>
                  <a:schemeClr val="bg1"/>
                </a:solidFill>
                <a:effectLst/>
                <a:uLnTx/>
                <a:uFillTx/>
                <a:ea typeface="+mn-ea"/>
                <a:cs typeface="+mn-cs"/>
              </a:rPr>
              <a:t>1</a:t>
            </a:r>
          </a:p>
        </p:txBody>
      </p:sp>
      <p:sp>
        <p:nvSpPr>
          <p:cNvPr id="25" name="Rectangle: Rounded Corners 24">
            <a:extLst>
              <a:ext uri="{FF2B5EF4-FFF2-40B4-BE49-F238E27FC236}">
                <a16:creationId xmlns:a16="http://schemas.microsoft.com/office/drawing/2014/main" id="{735ED4DE-13AA-00FB-44DB-B49AC139A7C5}"/>
              </a:ext>
            </a:extLst>
          </p:cNvPr>
          <p:cNvSpPr/>
          <p:nvPr/>
        </p:nvSpPr>
        <p:spPr>
          <a:xfrm>
            <a:off x="774430" y="3847912"/>
            <a:ext cx="3891132" cy="89768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dirty="0">
                <a:ln>
                  <a:noFill/>
                </a:ln>
                <a:solidFill>
                  <a:schemeClr val="bg1"/>
                </a:solidFill>
                <a:effectLst/>
                <a:uLnTx/>
                <a:uFillTx/>
                <a:ea typeface="+mn-ea"/>
                <a:cs typeface="+mn-cs"/>
              </a:rPr>
              <a:t>In RWE studies, </a:t>
            </a:r>
            <a:r>
              <a:rPr kumimoji="0" lang="en-US" sz="1600" b="1" i="0" u="none" strike="noStrike" kern="0" cap="none" spc="0" normalizeH="0" baseline="0" noProof="0" dirty="0">
                <a:ln>
                  <a:noFill/>
                </a:ln>
                <a:solidFill>
                  <a:schemeClr val="bg1"/>
                </a:solidFill>
                <a:effectLst/>
                <a:uLnTx/>
                <a:uFillTx/>
                <a:ea typeface="+mn-ea"/>
                <a:cs typeface="+mn-cs"/>
              </a:rPr>
              <a:t>15–25% </a:t>
            </a:r>
            <a:r>
              <a:rPr kumimoji="0" lang="en-US" sz="1600" b="0" i="0" u="none" strike="noStrike" kern="0" cap="none" spc="0" normalizeH="0" baseline="0" noProof="0" dirty="0">
                <a:ln>
                  <a:noFill/>
                </a:ln>
                <a:solidFill>
                  <a:schemeClr val="bg1"/>
                </a:solidFill>
                <a:effectLst/>
                <a:uLnTx/>
                <a:uFillTx/>
                <a:ea typeface="+mn-ea"/>
                <a:cs typeface="+mn-cs"/>
              </a:rPr>
              <a:t>of patients with severe asthma received long-term* or frequent acute courses of OCS</a:t>
            </a:r>
            <a:r>
              <a:rPr kumimoji="0" lang="en-US" sz="1600" b="0" i="0" u="none" strike="noStrike" kern="0" cap="none" spc="0" normalizeH="0" baseline="30000" noProof="0" dirty="0">
                <a:ln>
                  <a:noFill/>
                </a:ln>
                <a:solidFill>
                  <a:schemeClr val="bg1"/>
                </a:solidFill>
                <a:effectLst/>
                <a:uLnTx/>
                <a:uFillTx/>
                <a:ea typeface="+mn-ea"/>
                <a:cs typeface="+mn-cs"/>
              </a:rPr>
              <a:t>2–7</a:t>
            </a:r>
          </a:p>
        </p:txBody>
      </p:sp>
      <p:sp>
        <p:nvSpPr>
          <p:cNvPr id="26" name="Rectangle: Rounded Corners 25">
            <a:extLst>
              <a:ext uri="{FF2B5EF4-FFF2-40B4-BE49-F238E27FC236}">
                <a16:creationId xmlns:a16="http://schemas.microsoft.com/office/drawing/2014/main" id="{2ACBA81A-5391-BC8C-D2CB-544032B3D397}"/>
              </a:ext>
            </a:extLst>
          </p:cNvPr>
          <p:cNvSpPr/>
          <p:nvPr/>
        </p:nvSpPr>
        <p:spPr>
          <a:xfrm>
            <a:off x="7181931" y="4120876"/>
            <a:ext cx="4112602" cy="89768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36000" rIns="72000" bIns="36000" numCol="1" spcCol="0" rtlCol="0" fromWordArt="0" anchor="ctr" anchorCtr="1"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schemeClr val="bg1"/>
                </a:solidFill>
                <a:effectLst/>
                <a:uLnTx/>
                <a:uFillTx/>
                <a:ea typeface="+mn-ea"/>
                <a:cs typeface="+mn-cs"/>
              </a:rPr>
              <a:t>In RWE studies, </a:t>
            </a:r>
            <a:r>
              <a:rPr kumimoji="0" lang="en-US" sz="1600" b="1" i="0" u="none" strike="noStrike" kern="0" cap="none" spc="0" normalizeH="0" baseline="0" noProof="0">
                <a:ln>
                  <a:noFill/>
                </a:ln>
                <a:solidFill>
                  <a:schemeClr val="bg1"/>
                </a:solidFill>
                <a:effectLst/>
                <a:uLnTx/>
                <a:uFillTx/>
                <a:ea typeface="+mn-ea"/>
                <a:cs typeface="+mn-cs"/>
              </a:rPr>
              <a:t>12–64% </a:t>
            </a:r>
            <a:r>
              <a:rPr kumimoji="0" lang="en-US" sz="1600" b="0" i="0" u="none" strike="noStrike" kern="0" cap="none" spc="0" normalizeH="0" baseline="0" noProof="0">
                <a:ln>
                  <a:noFill/>
                </a:ln>
                <a:solidFill>
                  <a:schemeClr val="bg1"/>
                </a:solidFill>
                <a:effectLst/>
                <a:uLnTx/>
                <a:uFillTx/>
                <a:ea typeface="+mn-ea"/>
                <a:cs typeface="+mn-cs"/>
              </a:rPr>
              <a:t>of patients with severe asthma received long-term* or frequent acute courses of OCS</a:t>
            </a:r>
            <a:r>
              <a:rPr kumimoji="0" lang="en-US" sz="1600" b="0" i="0" u="none" strike="noStrike" kern="0" cap="none" spc="0" normalizeH="0" baseline="30000" noProof="0">
                <a:ln>
                  <a:noFill/>
                </a:ln>
                <a:solidFill>
                  <a:schemeClr val="bg1"/>
                </a:solidFill>
                <a:effectLst/>
                <a:uLnTx/>
                <a:uFillTx/>
                <a:ea typeface="+mn-ea"/>
                <a:cs typeface="+mn-cs"/>
              </a:rPr>
              <a:t>4,8–12</a:t>
            </a:r>
          </a:p>
        </p:txBody>
      </p:sp>
    </p:spTree>
    <p:extLst>
      <p:ext uri="{BB962C8B-B14F-4D97-AF65-F5344CB8AC3E}">
        <p14:creationId xmlns:p14="http://schemas.microsoft.com/office/powerpoint/2010/main" val="4188921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D76A6-CD49-3FC2-E98A-F577933D6E16}"/>
              </a:ext>
            </a:extLst>
          </p:cNvPr>
          <p:cNvSpPr>
            <a:spLocks noGrp="1"/>
          </p:cNvSpPr>
          <p:nvPr>
            <p:ph type="title"/>
          </p:nvPr>
        </p:nvSpPr>
        <p:spPr/>
        <p:txBody>
          <a:bodyPr/>
          <a:lstStyle/>
          <a:p>
            <a:r>
              <a:rPr lang="en-GB"/>
              <a:t>Calls to action urge a structured, collaborative approach to OCS stewardship</a:t>
            </a:r>
            <a:r>
              <a:rPr lang="en-GB" baseline="30000"/>
              <a:t>1,2</a:t>
            </a:r>
            <a:r>
              <a:rPr lang="en-GB"/>
              <a:t> </a:t>
            </a:r>
          </a:p>
        </p:txBody>
      </p:sp>
      <p:grpSp>
        <p:nvGrpSpPr>
          <p:cNvPr id="5" name="Group 4">
            <a:extLst>
              <a:ext uri="{FF2B5EF4-FFF2-40B4-BE49-F238E27FC236}">
                <a16:creationId xmlns:a16="http://schemas.microsoft.com/office/drawing/2014/main" id="{C993988D-D9D6-83AD-7A08-367F71920818}"/>
              </a:ext>
            </a:extLst>
          </p:cNvPr>
          <p:cNvGrpSpPr/>
          <p:nvPr/>
        </p:nvGrpSpPr>
        <p:grpSpPr>
          <a:xfrm>
            <a:off x="740867" y="2210009"/>
            <a:ext cx="9400657" cy="2819133"/>
            <a:chOff x="723098" y="2221451"/>
            <a:chExt cx="9400657" cy="2819133"/>
          </a:xfrm>
        </p:grpSpPr>
        <p:sp>
          <p:nvSpPr>
            <p:cNvPr id="7" name="Isosceles Triangle 6">
              <a:extLst>
                <a:ext uri="{FF2B5EF4-FFF2-40B4-BE49-F238E27FC236}">
                  <a16:creationId xmlns:a16="http://schemas.microsoft.com/office/drawing/2014/main" id="{833A767B-D2FF-4918-C7E9-952B495114F5}"/>
                </a:ext>
              </a:extLst>
            </p:cNvPr>
            <p:cNvSpPr/>
            <p:nvPr/>
          </p:nvSpPr>
          <p:spPr>
            <a:xfrm rot="16200000">
              <a:off x="1748876" y="3070361"/>
              <a:ext cx="2819133" cy="1121314"/>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sp>
          <p:nvSpPr>
            <p:cNvPr id="8" name="Oval 7">
              <a:extLst>
                <a:ext uri="{FF2B5EF4-FFF2-40B4-BE49-F238E27FC236}">
                  <a16:creationId xmlns:a16="http://schemas.microsoft.com/office/drawing/2014/main" id="{FDFCEDF5-2CB3-9F72-D16A-5C21F9D0D3A8}"/>
                </a:ext>
              </a:extLst>
            </p:cNvPr>
            <p:cNvSpPr/>
            <p:nvPr/>
          </p:nvSpPr>
          <p:spPr>
            <a:xfrm>
              <a:off x="723098" y="2507296"/>
              <a:ext cx="2247445" cy="2247445"/>
            </a:xfrm>
            <a:prstGeom prst="ellipse">
              <a:avLst/>
            </a:prstGeom>
            <a:solidFill>
              <a:schemeClr val="bg2"/>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1" forceAA="0" compatLnSpc="1">
              <a:prstTxWarp prst="textNoShape">
                <a:avLst/>
              </a:prstTxWarp>
              <a:no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a:ln>
                    <a:noFill/>
                  </a:ln>
                  <a:solidFill>
                    <a:prstClr val="white"/>
                  </a:solidFill>
                  <a:effectLst/>
                  <a:uLnTx/>
                  <a:uFillTx/>
                  <a:ea typeface="+mn-ea"/>
                  <a:cs typeface="+mn-cs"/>
                </a:rPr>
                <a:t>OCS and SCS</a:t>
              </a:r>
              <a:br>
                <a:rPr kumimoji="0" lang="en-US" sz="2200" b="1" i="0" u="none" strike="noStrike" kern="1200" cap="none" spc="0" normalizeH="0" baseline="0" noProof="0">
                  <a:ln>
                    <a:noFill/>
                  </a:ln>
                  <a:solidFill>
                    <a:prstClr val="white"/>
                  </a:solidFill>
                  <a:effectLst/>
                  <a:uLnTx/>
                  <a:uFillTx/>
                  <a:ea typeface="+mn-ea"/>
                  <a:cs typeface="+mn-cs"/>
                </a:rPr>
              </a:br>
              <a:r>
                <a:rPr kumimoji="0" lang="en-US" sz="2200" b="1" i="0" u="none" strike="noStrike" kern="1200" cap="none" spc="0" normalizeH="0" baseline="0" noProof="0">
                  <a:ln>
                    <a:noFill/>
                  </a:ln>
                  <a:solidFill>
                    <a:prstClr val="white"/>
                  </a:solidFill>
                  <a:effectLst/>
                  <a:uLnTx/>
                  <a:uFillTx/>
                  <a:ea typeface="+mn-ea"/>
                  <a:cs typeface="+mn-cs"/>
                </a:rPr>
                <a:t>stewardship</a:t>
              </a:r>
              <a:r>
                <a:rPr kumimoji="0" lang="en-US" sz="2200" b="1" i="0" u="none" strike="noStrike" kern="1200" cap="none" spc="0" normalizeH="0" baseline="30000" noProof="0">
                  <a:ln>
                    <a:noFill/>
                  </a:ln>
                  <a:solidFill>
                    <a:prstClr val="white"/>
                  </a:solidFill>
                  <a:effectLst/>
                  <a:uLnTx/>
                  <a:uFillTx/>
                  <a:ea typeface="+mn-ea"/>
                  <a:cs typeface="+mn-cs"/>
                </a:rPr>
                <a:t>1–5</a:t>
              </a:r>
            </a:p>
          </p:txBody>
        </p:sp>
        <p:grpSp>
          <p:nvGrpSpPr>
            <p:cNvPr id="9" name="Group 8">
              <a:extLst>
                <a:ext uri="{FF2B5EF4-FFF2-40B4-BE49-F238E27FC236}">
                  <a16:creationId xmlns:a16="http://schemas.microsoft.com/office/drawing/2014/main" id="{16A20F2A-1B31-1CB7-CBD5-DEFF9DECA241}"/>
                </a:ext>
              </a:extLst>
            </p:cNvPr>
            <p:cNvGrpSpPr/>
            <p:nvPr/>
          </p:nvGrpSpPr>
          <p:grpSpPr>
            <a:xfrm>
              <a:off x="3582146" y="2236052"/>
              <a:ext cx="6541609" cy="2789932"/>
              <a:chOff x="3582146" y="2230596"/>
              <a:chExt cx="6541609" cy="2789932"/>
            </a:xfrm>
          </p:grpSpPr>
          <p:sp>
            <p:nvSpPr>
              <p:cNvPr id="10" name="Rectangle: Rounded Corners 9">
                <a:extLst>
                  <a:ext uri="{FF2B5EF4-FFF2-40B4-BE49-F238E27FC236}">
                    <a16:creationId xmlns:a16="http://schemas.microsoft.com/office/drawing/2014/main" id="{0840EF87-F13C-999F-AAAC-616CDEBBC7BF}"/>
                  </a:ext>
                </a:extLst>
              </p:cNvPr>
              <p:cNvSpPr/>
              <p:nvPr/>
            </p:nvSpPr>
            <p:spPr>
              <a:xfrm>
                <a:off x="3582146" y="2230596"/>
                <a:ext cx="6541609" cy="2789932"/>
              </a:xfrm>
              <a:prstGeom prst="roundRect">
                <a:avLst>
                  <a:gd name="adj" fmla="val 6431"/>
                </a:avLst>
              </a:prstGeom>
              <a:solidFill>
                <a:schemeClr val="bg1"/>
              </a:solidFill>
              <a:ln w="1905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a:ln>
                    <a:noFill/>
                  </a:ln>
                  <a:solidFill>
                    <a:srgbClr val="44546A"/>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4F8FA6E6-D125-7CBA-59DD-8B5DE945C8B5}"/>
                  </a:ext>
                </a:extLst>
              </p:cNvPr>
              <p:cNvGrpSpPr/>
              <p:nvPr/>
            </p:nvGrpSpPr>
            <p:grpSpPr>
              <a:xfrm>
                <a:off x="3719097" y="2342300"/>
                <a:ext cx="6267706" cy="2566525"/>
                <a:chOff x="3774953" y="2448627"/>
                <a:chExt cx="6267706" cy="2566525"/>
              </a:xfrm>
            </p:grpSpPr>
            <p:sp>
              <p:nvSpPr>
                <p:cNvPr id="12" name="Rectangle 11">
                  <a:extLst>
                    <a:ext uri="{FF2B5EF4-FFF2-40B4-BE49-F238E27FC236}">
                      <a16:creationId xmlns:a16="http://schemas.microsoft.com/office/drawing/2014/main" id="{3F23A32D-D46E-AD47-A5AE-5A90AF0AD0FF}"/>
                    </a:ext>
                  </a:extLst>
                </p:cNvPr>
                <p:cNvSpPr/>
                <p:nvPr/>
              </p:nvSpPr>
              <p:spPr>
                <a:xfrm>
                  <a:off x="3778659" y="2448627"/>
                  <a:ext cx="6264000" cy="504000"/>
                </a:xfrm>
                <a:prstGeom prst="rect">
                  <a:avLst/>
                </a:prstGeom>
                <a:solidFill>
                  <a:srgbClr val="9393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schemeClr val="tx1"/>
                      </a:solidFill>
                      <a:effectLst/>
                      <a:uLnTx/>
                      <a:uFillTx/>
                      <a:ea typeface="+mn-ea"/>
                      <a:cs typeface="+mn-cs"/>
                    </a:rPr>
                    <a:t>Use only when clinically appropriate</a:t>
                  </a:r>
                </a:p>
              </p:txBody>
            </p:sp>
            <p:sp>
              <p:nvSpPr>
                <p:cNvPr id="13" name="Rectangle 12">
                  <a:extLst>
                    <a:ext uri="{FF2B5EF4-FFF2-40B4-BE49-F238E27FC236}">
                      <a16:creationId xmlns:a16="http://schemas.microsoft.com/office/drawing/2014/main" id="{40DFD6EF-917B-2793-0468-F5A79D1B7386}"/>
                    </a:ext>
                  </a:extLst>
                </p:cNvPr>
                <p:cNvSpPr/>
                <p:nvPr/>
              </p:nvSpPr>
              <p:spPr>
                <a:xfrm>
                  <a:off x="3778659" y="2964258"/>
                  <a:ext cx="6264000" cy="5040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Use lowest dose possible; taper as soon as possible</a:t>
                  </a:r>
                </a:p>
              </p:txBody>
            </p:sp>
            <p:sp>
              <p:nvSpPr>
                <p:cNvPr id="14" name="Rectangle 13">
                  <a:extLst>
                    <a:ext uri="{FF2B5EF4-FFF2-40B4-BE49-F238E27FC236}">
                      <a16:creationId xmlns:a16="http://schemas.microsoft.com/office/drawing/2014/main" id="{D2D22217-502E-1F12-DD87-16F0F3BBB219}"/>
                    </a:ext>
                  </a:extLst>
                </p:cNvPr>
                <p:cNvSpPr/>
                <p:nvPr/>
              </p:nvSpPr>
              <p:spPr>
                <a:xfrm>
                  <a:off x="3778659" y="3479889"/>
                  <a:ext cx="6264000" cy="504000"/>
                </a:xfrm>
                <a:prstGeom prst="rect">
                  <a:avLst/>
                </a:prstGeom>
                <a:solidFill>
                  <a:srgbClr val="9393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Monitor use and </a:t>
                  </a:r>
                  <a:r>
                    <a:rPr lang="en-US">
                      <a:solidFill>
                        <a:schemeClr val="tx1"/>
                      </a:solidFill>
                    </a:rPr>
                    <a:t>AEs</a:t>
                  </a:r>
                  <a:r>
                    <a:rPr kumimoji="0" lang="en-US" sz="1800" b="0" i="0" u="none" strike="noStrike" kern="1200" cap="none" spc="0" normalizeH="0" baseline="0" noProof="0">
                      <a:ln>
                        <a:noFill/>
                      </a:ln>
                      <a:solidFill>
                        <a:schemeClr val="tx1"/>
                      </a:solidFill>
                      <a:effectLst/>
                      <a:uLnTx/>
                      <a:uFillTx/>
                      <a:ea typeface="+mn-ea"/>
                      <a:cs typeface="+mn-cs"/>
                    </a:rPr>
                    <a:t> closely</a:t>
                  </a:r>
                </a:p>
              </p:txBody>
            </p:sp>
            <p:sp>
              <p:nvSpPr>
                <p:cNvPr id="15" name="Rectangle 14">
                  <a:extLst>
                    <a:ext uri="{FF2B5EF4-FFF2-40B4-BE49-F238E27FC236}">
                      <a16:creationId xmlns:a16="http://schemas.microsoft.com/office/drawing/2014/main" id="{39E8EEDB-A453-7448-FFBC-11B0827B7F75}"/>
                    </a:ext>
                  </a:extLst>
                </p:cNvPr>
                <p:cNvSpPr/>
                <p:nvPr/>
              </p:nvSpPr>
              <p:spPr>
                <a:xfrm>
                  <a:off x="3778659" y="3995520"/>
                  <a:ext cx="6264000" cy="504000"/>
                </a:xfrm>
                <a:prstGeom prst="rect">
                  <a:avLst/>
                </a:prstGeom>
                <a:solidFill>
                  <a:schemeClr val="bg1">
                    <a:alpha val="3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Educate patients and physicians on risks</a:t>
                  </a:r>
                </a:p>
              </p:txBody>
            </p:sp>
            <p:sp>
              <p:nvSpPr>
                <p:cNvPr id="16" name="Rectangle 15">
                  <a:extLst>
                    <a:ext uri="{FF2B5EF4-FFF2-40B4-BE49-F238E27FC236}">
                      <a16:creationId xmlns:a16="http://schemas.microsoft.com/office/drawing/2014/main" id="{B6CCAC73-4A1C-F4E8-1152-F913BCE192EB}"/>
                    </a:ext>
                  </a:extLst>
                </p:cNvPr>
                <p:cNvSpPr/>
                <p:nvPr/>
              </p:nvSpPr>
              <p:spPr>
                <a:xfrm>
                  <a:off x="3774953" y="4511152"/>
                  <a:ext cx="6264000" cy="504000"/>
                </a:xfrm>
                <a:prstGeom prst="rect">
                  <a:avLst/>
                </a:prstGeom>
                <a:solidFill>
                  <a:srgbClr val="939393">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lstStyle/>
                <a:p>
                  <a:pPr marL="0" marR="0" lvl="0" indent="0" algn="l" defTabSz="60957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chemeClr val="tx1"/>
                      </a:solidFill>
                      <a:effectLst/>
                      <a:uLnTx/>
                      <a:uFillTx/>
                      <a:ea typeface="+mn-ea"/>
                      <a:cs typeface="+mn-cs"/>
                    </a:rPr>
                    <a:t>Identify and manage AI when using SCS</a:t>
                  </a:r>
                </a:p>
              </p:txBody>
            </p:sp>
          </p:grpSp>
        </p:grpSp>
      </p:grpSp>
      <p:grpSp>
        <p:nvGrpSpPr>
          <p:cNvPr id="17" name="Group 16">
            <a:extLst>
              <a:ext uri="{FF2B5EF4-FFF2-40B4-BE49-F238E27FC236}">
                <a16:creationId xmlns:a16="http://schemas.microsoft.com/office/drawing/2014/main" id="{A3116ED6-F483-FB94-6A9A-68F95E16AEB4}"/>
              </a:ext>
            </a:extLst>
          </p:cNvPr>
          <p:cNvGrpSpPr/>
          <p:nvPr/>
        </p:nvGrpSpPr>
        <p:grpSpPr>
          <a:xfrm>
            <a:off x="442913" y="1375592"/>
            <a:ext cx="11306175" cy="720000"/>
            <a:chOff x="528968" y="1583266"/>
            <a:chExt cx="11306175" cy="720000"/>
          </a:xfrm>
        </p:grpSpPr>
        <p:grpSp>
          <p:nvGrpSpPr>
            <p:cNvPr id="18" name="Group 17">
              <a:extLst>
                <a:ext uri="{FF2B5EF4-FFF2-40B4-BE49-F238E27FC236}">
                  <a16:creationId xmlns:a16="http://schemas.microsoft.com/office/drawing/2014/main" id="{3A56DAB6-9673-CF8C-86F3-97704AA7805A}"/>
                </a:ext>
              </a:extLst>
            </p:cNvPr>
            <p:cNvGrpSpPr/>
            <p:nvPr/>
          </p:nvGrpSpPr>
          <p:grpSpPr>
            <a:xfrm>
              <a:off x="528968" y="1583266"/>
              <a:ext cx="11305867" cy="720000"/>
              <a:chOff x="590737" y="5068205"/>
              <a:chExt cx="11305867" cy="720000"/>
            </a:xfrm>
          </p:grpSpPr>
          <p:sp>
            <p:nvSpPr>
              <p:cNvPr id="26" name="Rectangle: Rounded Corners 25">
                <a:extLst>
                  <a:ext uri="{FF2B5EF4-FFF2-40B4-BE49-F238E27FC236}">
                    <a16:creationId xmlns:a16="http://schemas.microsoft.com/office/drawing/2014/main" id="{E4007DDD-57CF-AA27-B3C2-2697CE8FBC06}"/>
                  </a:ext>
                </a:extLst>
              </p:cNvPr>
              <p:cNvSpPr/>
              <p:nvPr/>
            </p:nvSpPr>
            <p:spPr>
              <a:xfrm>
                <a:off x="914737" y="5142795"/>
                <a:ext cx="10981867" cy="60262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30000" noProof="0">
                  <a:ln>
                    <a:noFill/>
                  </a:ln>
                  <a:solidFill>
                    <a:prstClr val="white"/>
                  </a:solidFill>
                  <a:effectLst/>
                  <a:uLnTx/>
                  <a:uFillTx/>
                  <a:latin typeface="Arial"/>
                  <a:ea typeface="+mn-ea"/>
                  <a:cs typeface="+mn-cs"/>
                </a:endParaRPr>
              </a:p>
            </p:txBody>
          </p:sp>
          <p:sp>
            <p:nvSpPr>
              <p:cNvPr id="27" name="Oval 26">
                <a:extLst>
                  <a:ext uri="{FF2B5EF4-FFF2-40B4-BE49-F238E27FC236}">
                    <a16:creationId xmlns:a16="http://schemas.microsoft.com/office/drawing/2014/main" id="{8C730565-6E04-8638-3DCB-3DCAC1765CCD}"/>
                  </a:ext>
                </a:extLst>
              </p:cNvPr>
              <p:cNvSpPr/>
              <p:nvPr/>
            </p:nvSpPr>
            <p:spPr>
              <a:xfrm>
                <a:off x="590737" y="5068205"/>
                <a:ext cx="720000" cy="720000"/>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grpSp>
          <p:nvGrpSpPr>
            <p:cNvPr id="19" name="Graphic 173">
              <a:extLst>
                <a:ext uri="{FF2B5EF4-FFF2-40B4-BE49-F238E27FC236}">
                  <a16:creationId xmlns:a16="http://schemas.microsoft.com/office/drawing/2014/main" id="{BADC8AEE-EEE8-F4AD-2429-AEBEC22B6068}"/>
                </a:ext>
              </a:extLst>
            </p:cNvPr>
            <p:cNvGrpSpPr/>
            <p:nvPr/>
          </p:nvGrpSpPr>
          <p:grpSpPr>
            <a:xfrm>
              <a:off x="683275" y="1701816"/>
              <a:ext cx="387369" cy="442707"/>
              <a:chOff x="8191524" y="831951"/>
              <a:chExt cx="620386" cy="709012"/>
            </a:xfrm>
            <a:solidFill>
              <a:sysClr val="window" lastClr="FFFFFF"/>
            </a:solidFill>
          </p:grpSpPr>
          <p:sp>
            <p:nvSpPr>
              <p:cNvPr id="21" name="Freeform: Shape 561">
                <a:extLst>
                  <a:ext uri="{FF2B5EF4-FFF2-40B4-BE49-F238E27FC236}">
                    <a16:creationId xmlns:a16="http://schemas.microsoft.com/office/drawing/2014/main" id="{29AAA60C-CF20-1710-37F3-2CEED9EE4DD4}"/>
                  </a:ext>
                </a:extLst>
              </p:cNvPr>
              <p:cNvSpPr/>
              <p:nvPr/>
            </p:nvSpPr>
            <p:spPr>
              <a:xfrm>
                <a:off x="8191524" y="1299801"/>
                <a:ext cx="620386" cy="240953"/>
              </a:xfrm>
              <a:custGeom>
                <a:avLst/>
                <a:gdLst>
                  <a:gd name="connsiteX0" fmla="*/ 613259 w 620385"/>
                  <a:gd name="connsiteY0" fmla="*/ 31328 h 240953"/>
                  <a:gd name="connsiteX1" fmla="*/ 547234 w 620385"/>
                  <a:gd name="connsiteY1" fmla="*/ 14990 h 240953"/>
                  <a:gd name="connsiteX2" fmla="*/ 441339 w 620385"/>
                  <a:gd name="connsiteY2" fmla="*/ 69317 h 240953"/>
                  <a:gd name="connsiteX3" fmla="*/ 405711 w 620385"/>
                  <a:gd name="connsiteY3" fmla="*/ 54324 h 240953"/>
                  <a:gd name="connsiteX4" fmla="*/ 332949 w 620385"/>
                  <a:gd name="connsiteY4" fmla="*/ 54324 h 240953"/>
                  <a:gd name="connsiteX5" fmla="*/ 328058 w 620385"/>
                  <a:gd name="connsiteY5" fmla="*/ 54033 h 240953"/>
                  <a:gd name="connsiteX6" fmla="*/ 324225 w 620385"/>
                  <a:gd name="connsiteY6" fmla="*/ 50643 h 240953"/>
                  <a:gd name="connsiteX7" fmla="*/ 323538 w 620385"/>
                  <a:gd name="connsiteY7" fmla="*/ 49998 h 240953"/>
                  <a:gd name="connsiteX8" fmla="*/ 157950 w 620385"/>
                  <a:gd name="connsiteY8" fmla="*/ 20354 h 240953"/>
                  <a:gd name="connsiteX9" fmla="*/ 139567 w 620385"/>
                  <a:gd name="connsiteY9" fmla="*/ 24315 h 240953"/>
                  <a:gd name="connsiteX10" fmla="*/ 123469 w 620385"/>
                  <a:gd name="connsiteY10" fmla="*/ 24327 h 240953"/>
                  <a:gd name="connsiteX11" fmla="*/ 89441 w 620385"/>
                  <a:gd name="connsiteY11" fmla="*/ 0 h 240953"/>
                  <a:gd name="connsiteX12" fmla="*/ 35967 w 620385"/>
                  <a:gd name="connsiteY12" fmla="*/ 0 h 240953"/>
                  <a:gd name="connsiteX13" fmla="*/ 0 w 620385"/>
                  <a:gd name="connsiteY13" fmla="*/ 35946 h 240953"/>
                  <a:gd name="connsiteX14" fmla="*/ 0 w 620385"/>
                  <a:gd name="connsiteY14" fmla="*/ 44268 h 240953"/>
                  <a:gd name="connsiteX15" fmla="*/ 13847 w 620385"/>
                  <a:gd name="connsiteY15" fmla="*/ 58114 h 240953"/>
                  <a:gd name="connsiteX16" fmla="*/ 27693 w 620385"/>
                  <a:gd name="connsiteY16" fmla="*/ 44268 h 240953"/>
                  <a:gd name="connsiteX17" fmla="*/ 27693 w 620385"/>
                  <a:gd name="connsiteY17" fmla="*/ 35946 h 240953"/>
                  <a:gd name="connsiteX18" fmla="*/ 35966 w 620385"/>
                  <a:gd name="connsiteY18" fmla="*/ 27694 h 240953"/>
                  <a:gd name="connsiteX19" fmla="*/ 89437 w 620385"/>
                  <a:gd name="connsiteY19" fmla="*/ 27694 h 240953"/>
                  <a:gd name="connsiteX20" fmla="*/ 97709 w 620385"/>
                  <a:gd name="connsiteY20" fmla="*/ 35946 h 240953"/>
                  <a:gd name="connsiteX21" fmla="*/ 97709 w 620385"/>
                  <a:gd name="connsiteY21" fmla="*/ 176192 h 240953"/>
                  <a:gd name="connsiteX22" fmla="*/ 89437 w 620385"/>
                  <a:gd name="connsiteY22" fmla="*/ 184444 h 240953"/>
                  <a:gd name="connsiteX23" fmla="*/ 35967 w 620385"/>
                  <a:gd name="connsiteY23" fmla="*/ 184444 h 240953"/>
                  <a:gd name="connsiteX24" fmla="*/ 27694 w 620385"/>
                  <a:gd name="connsiteY24" fmla="*/ 176192 h 240953"/>
                  <a:gd name="connsiteX25" fmla="*/ 27694 w 620385"/>
                  <a:gd name="connsiteY25" fmla="*/ 168263 h 240953"/>
                  <a:gd name="connsiteX26" fmla="*/ 13848 w 620385"/>
                  <a:gd name="connsiteY26" fmla="*/ 154416 h 240953"/>
                  <a:gd name="connsiteX27" fmla="*/ 1 w 620385"/>
                  <a:gd name="connsiteY27" fmla="*/ 168263 h 240953"/>
                  <a:gd name="connsiteX28" fmla="*/ 1 w 620385"/>
                  <a:gd name="connsiteY28" fmla="*/ 176192 h 240953"/>
                  <a:gd name="connsiteX29" fmla="*/ 35969 w 620385"/>
                  <a:gd name="connsiteY29" fmla="*/ 212139 h 240953"/>
                  <a:gd name="connsiteX30" fmla="*/ 89439 w 620385"/>
                  <a:gd name="connsiteY30" fmla="*/ 212139 h 240953"/>
                  <a:gd name="connsiteX31" fmla="*/ 123471 w 620385"/>
                  <a:gd name="connsiteY31" fmla="*/ 187802 h 240953"/>
                  <a:gd name="connsiteX32" fmla="*/ 153244 w 620385"/>
                  <a:gd name="connsiteY32" fmla="*/ 187802 h 240953"/>
                  <a:gd name="connsiteX33" fmla="*/ 158743 w 620385"/>
                  <a:gd name="connsiteY33" fmla="*/ 188636 h 240953"/>
                  <a:gd name="connsiteX34" fmla="*/ 163107 w 620385"/>
                  <a:gd name="connsiteY34" fmla="*/ 189846 h 240953"/>
                  <a:gd name="connsiteX35" fmla="*/ 301512 w 620385"/>
                  <a:gd name="connsiteY35" fmla="*/ 226809 h 240953"/>
                  <a:gd name="connsiteX36" fmla="*/ 318594 w 620385"/>
                  <a:gd name="connsiteY36" fmla="*/ 231650 h 240953"/>
                  <a:gd name="connsiteX37" fmla="*/ 366944 w 620385"/>
                  <a:gd name="connsiteY37" fmla="*/ 241162 h 240953"/>
                  <a:gd name="connsiteX38" fmla="*/ 427219 w 620385"/>
                  <a:gd name="connsiteY38" fmla="*/ 219472 h 240953"/>
                  <a:gd name="connsiteX39" fmla="*/ 427569 w 620385"/>
                  <a:gd name="connsiteY39" fmla="*/ 219231 h 240953"/>
                  <a:gd name="connsiteX40" fmla="*/ 598203 w 620385"/>
                  <a:gd name="connsiteY40" fmla="*/ 97823 h 240953"/>
                  <a:gd name="connsiteX41" fmla="*/ 613259 w 620385"/>
                  <a:gd name="connsiteY41" fmla="*/ 31328 h 240953"/>
                  <a:gd name="connsiteX42" fmla="*/ 582142 w 620385"/>
                  <a:gd name="connsiteY42" fmla="*/ 75258 h 240953"/>
                  <a:gd name="connsiteX43" fmla="*/ 411688 w 620385"/>
                  <a:gd name="connsiteY43" fmla="*/ 196539 h 240953"/>
                  <a:gd name="connsiteX44" fmla="*/ 326317 w 620385"/>
                  <a:gd name="connsiteY44" fmla="*/ 205053 h 240953"/>
                  <a:gd name="connsiteX45" fmla="*/ 308706 w 620385"/>
                  <a:gd name="connsiteY45" fmla="*/ 200063 h 240953"/>
                  <a:gd name="connsiteX46" fmla="*/ 170288 w 620385"/>
                  <a:gd name="connsiteY46" fmla="*/ 163096 h 240953"/>
                  <a:gd name="connsiteX47" fmla="*/ 166287 w 620385"/>
                  <a:gd name="connsiteY47" fmla="*/ 161986 h 240953"/>
                  <a:gd name="connsiteX48" fmla="*/ 153244 w 620385"/>
                  <a:gd name="connsiteY48" fmla="*/ 160107 h 240953"/>
                  <a:gd name="connsiteX49" fmla="*/ 125407 w 620385"/>
                  <a:gd name="connsiteY49" fmla="*/ 160107 h 240953"/>
                  <a:gd name="connsiteX50" fmla="*/ 125407 w 620385"/>
                  <a:gd name="connsiteY50" fmla="*/ 52029 h 240953"/>
                  <a:gd name="connsiteX51" fmla="*/ 139375 w 620385"/>
                  <a:gd name="connsiteY51" fmla="*/ 52029 h 240953"/>
                  <a:gd name="connsiteX52" fmla="*/ 139940 w 620385"/>
                  <a:gd name="connsiteY52" fmla="*/ 52017 h 240953"/>
                  <a:gd name="connsiteX53" fmla="*/ 140689 w 620385"/>
                  <a:gd name="connsiteY53" fmla="*/ 51988 h 240953"/>
                  <a:gd name="connsiteX54" fmla="*/ 168104 w 620385"/>
                  <a:gd name="connsiteY54" fmla="*/ 46120 h 240953"/>
                  <a:gd name="connsiteX55" fmla="*/ 304566 w 620385"/>
                  <a:gd name="connsiteY55" fmla="*/ 70173 h 240953"/>
                  <a:gd name="connsiteX56" fmla="*/ 305232 w 620385"/>
                  <a:gd name="connsiteY56" fmla="*/ 70800 h 240953"/>
                  <a:gd name="connsiteX57" fmla="*/ 332949 w 620385"/>
                  <a:gd name="connsiteY57" fmla="*/ 82018 h 240953"/>
                  <a:gd name="connsiteX58" fmla="*/ 405711 w 620385"/>
                  <a:gd name="connsiteY58" fmla="*/ 82018 h 240953"/>
                  <a:gd name="connsiteX59" fmla="*/ 427932 w 620385"/>
                  <a:gd name="connsiteY59" fmla="*/ 104204 h 240953"/>
                  <a:gd name="connsiteX60" fmla="*/ 405711 w 620385"/>
                  <a:gd name="connsiteY60" fmla="*/ 126391 h 240953"/>
                  <a:gd name="connsiteX61" fmla="*/ 287806 w 620385"/>
                  <a:gd name="connsiteY61" fmla="*/ 126391 h 240953"/>
                  <a:gd name="connsiteX62" fmla="*/ 273960 w 620385"/>
                  <a:gd name="connsiteY62" fmla="*/ 140238 h 240953"/>
                  <a:gd name="connsiteX63" fmla="*/ 287806 w 620385"/>
                  <a:gd name="connsiteY63" fmla="*/ 154084 h 240953"/>
                  <a:gd name="connsiteX64" fmla="*/ 405711 w 620385"/>
                  <a:gd name="connsiteY64" fmla="*/ 154084 h 240953"/>
                  <a:gd name="connsiteX65" fmla="*/ 455626 w 620385"/>
                  <a:gd name="connsiteY65" fmla="*/ 104203 h 240953"/>
                  <a:gd name="connsiteX66" fmla="*/ 454500 w 620385"/>
                  <a:gd name="connsiteY66" fmla="*/ 93689 h 240953"/>
                  <a:gd name="connsiteX67" fmla="*/ 559879 w 620385"/>
                  <a:gd name="connsiteY67" fmla="*/ 39627 h 240953"/>
                  <a:gd name="connsiteX68" fmla="*/ 589717 w 620385"/>
                  <a:gd name="connsiteY68" fmla="*/ 45908 h 240953"/>
                  <a:gd name="connsiteX69" fmla="*/ 582142 w 620385"/>
                  <a:gd name="connsiteY69" fmla="*/ 75258 h 24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620385" h="240953">
                    <a:moveTo>
                      <a:pt x="613259" y="31328"/>
                    </a:moveTo>
                    <a:cubicBezTo>
                      <a:pt x="599810" y="9597"/>
                      <a:pt x="571424" y="2570"/>
                      <a:pt x="547234" y="14990"/>
                    </a:cubicBezTo>
                    <a:lnTo>
                      <a:pt x="441339" y="69317"/>
                    </a:lnTo>
                    <a:cubicBezTo>
                      <a:pt x="432274" y="60074"/>
                      <a:pt x="419655" y="54324"/>
                      <a:pt x="405711" y="54324"/>
                    </a:cubicBezTo>
                    <a:lnTo>
                      <a:pt x="332949" y="54324"/>
                    </a:lnTo>
                    <a:cubicBezTo>
                      <a:pt x="329144" y="54324"/>
                      <a:pt x="328124" y="54044"/>
                      <a:pt x="328058" y="54033"/>
                    </a:cubicBezTo>
                    <a:cubicBezTo>
                      <a:pt x="327469" y="53702"/>
                      <a:pt x="325669" y="52006"/>
                      <a:pt x="324225" y="50643"/>
                    </a:cubicBezTo>
                    <a:lnTo>
                      <a:pt x="323538" y="49998"/>
                    </a:lnTo>
                    <a:cubicBezTo>
                      <a:pt x="264527" y="-5505"/>
                      <a:pt x="214663" y="-1991"/>
                      <a:pt x="157950" y="20354"/>
                    </a:cubicBezTo>
                    <a:cubicBezTo>
                      <a:pt x="148857" y="23939"/>
                      <a:pt x="148682" y="23946"/>
                      <a:pt x="139567" y="24315"/>
                    </a:cubicBezTo>
                    <a:lnTo>
                      <a:pt x="123469" y="24327"/>
                    </a:lnTo>
                    <a:cubicBezTo>
                      <a:pt x="118624" y="10192"/>
                      <a:pt x="105205" y="0"/>
                      <a:pt x="89441" y="0"/>
                    </a:cubicBezTo>
                    <a:lnTo>
                      <a:pt x="35967" y="0"/>
                    </a:lnTo>
                    <a:cubicBezTo>
                      <a:pt x="16134" y="0"/>
                      <a:pt x="0" y="16126"/>
                      <a:pt x="0" y="35946"/>
                    </a:cubicBezTo>
                    <a:lnTo>
                      <a:pt x="0" y="44268"/>
                    </a:lnTo>
                    <a:cubicBezTo>
                      <a:pt x="0" y="51914"/>
                      <a:pt x="6200" y="58114"/>
                      <a:pt x="13847" y="58114"/>
                    </a:cubicBezTo>
                    <a:cubicBezTo>
                      <a:pt x="21493" y="58114"/>
                      <a:pt x="27693" y="51914"/>
                      <a:pt x="27693" y="44268"/>
                    </a:cubicBezTo>
                    <a:lnTo>
                      <a:pt x="27693" y="35946"/>
                    </a:lnTo>
                    <a:cubicBezTo>
                      <a:pt x="27693" y="31473"/>
                      <a:pt x="31482" y="27694"/>
                      <a:pt x="35966" y="27694"/>
                    </a:cubicBezTo>
                    <a:lnTo>
                      <a:pt x="89437" y="27694"/>
                    </a:lnTo>
                    <a:cubicBezTo>
                      <a:pt x="93921" y="27694"/>
                      <a:pt x="97709" y="31472"/>
                      <a:pt x="97709" y="35946"/>
                    </a:cubicBezTo>
                    <a:lnTo>
                      <a:pt x="97709" y="176192"/>
                    </a:lnTo>
                    <a:cubicBezTo>
                      <a:pt x="97709" y="180743"/>
                      <a:pt x="93998" y="184444"/>
                      <a:pt x="89437" y="184444"/>
                    </a:cubicBezTo>
                    <a:lnTo>
                      <a:pt x="35967" y="184444"/>
                    </a:lnTo>
                    <a:cubicBezTo>
                      <a:pt x="31406" y="184444"/>
                      <a:pt x="27694" y="180743"/>
                      <a:pt x="27694" y="176192"/>
                    </a:cubicBezTo>
                    <a:lnTo>
                      <a:pt x="27694" y="168263"/>
                    </a:lnTo>
                    <a:cubicBezTo>
                      <a:pt x="27694" y="160616"/>
                      <a:pt x="21495" y="154416"/>
                      <a:pt x="13848" y="154416"/>
                    </a:cubicBezTo>
                    <a:cubicBezTo>
                      <a:pt x="6201" y="154416"/>
                      <a:pt x="1" y="160616"/>
                      <a:pt x="1" y="168263"/>
                    </a:cubicBezTo>
                    <a:lnTo>
                      <a:pt x="1" y="176192"/>
                    </a:lnTo>
                    <a:cubicBezTo>
                      <a:pt x="1" y="196013"/>
                      <a:pt x="16136" y="212139"/>
                      <a:pt x="35969" y="212139"/>
                    </a:cubicBezTo>
                    <a:lnTo>
                      <a:pt x="89439" y="212139"/>
                    </a:lnTo>
                    <a:cubicBezTo>
                      <a:pt x="105207" y="212139"/>
                      <a:pt x="118628" y="201941"/>
                      <a:pt x="123471" y="187802"/>
                    </a:cubicBezTo>
                    <a:lnTo>
                      <a:pt x="153244" y="187802"/>
                    </a:lnTo>
                    <a:cubicBezTo>
                      <a:pt x="155803" y="187802"/>
                      <a:pt x="155803" y="187802"/>
                      <a:pt x="158743" y="188636"/>
                    </a:cubicBezTo>
                    <a:cubicBezTo>
                      <a:pt x="159884" y="188959"/>
                      <a:pt x="161279" y="189355"/>
                      <a:pt x="163107" y="189846"/>
                    </a:cubicBezTo>
                    <a:lnTo>
                      <a:pt x="301512" y="226809"/>
                    </a:lnTo>
                    <a:cubicBezTo>
                      <a:pt x="307602" y="228458"/>
                      <a:pt x="313189" y="230081"/>
                      <a:pt x="318594" y="231650"/>
                    </a:cubicBezTo>
                    <a:cubicBezTo>
                      <a:pt x="336392" y="236818"/>
                      <a:pt x="351347" y="241162"/>
                      <a:pt x="366944" y="241162"/>
                    </a:cubicBezTo>
                    <a:cubicBezTo>
                      <a:pt x="384556" y="241161"/>
                      <a:pt x="402983" y="235620"/>
                      <a:pt x="427219" y="219472"/>
                    </a:cubicBezTo>
                    <a:cubicBezTo>
                      <a:pt x="427336" y="219394"/>
                      <a:pt x="427453" y="219313"/>
                      <a:pt x="427569" y="219231"/>
                    </a:cubicBezTo>
                    <a:lnTo>
                      <a:pt x="598203" y="97823"/>
                    </a:lnTo>
                    <a:cubicBezTo>
                      <a:pt x="620460" y="81970"/>
                      <a:pt x="626930" y="53382"/>
                      <a:pt x="613259" y="31328"/>
                    </a:cubicBezTo>
                    <a:close/>
                    <a:moveTo>
                      <a:pt x="582142" y="75258"/>
                    </a:moveTo>
                    <a:lnTo>
                      <a:pt x="411688" y="196539"/>
                    </a:lnTo>
                    <a:cubicBezTo>
                      <a:pt x="376826" y="219720"/>
                      <a:pt x="362014" y="215418"/>
                      <a:pt x="326317" y="205053"/>
                    </a:cubicBezTo>
                    <a:cubicBezTo>
                      <a:pt x="320795" y="203449"/>
                      <a:pt x="315085" y="201791"/>
                      <a:pt x="308706" y="200063"/>
                    </a:cubicBezTo>
                    <a:lnTo>
                      <a:pt x="170288" y="163096"/>
                    </a:lnTo>
                    <a:cubicBezTo>
                      <a:pt x="168631" y="162650"/>
                      <a:pt x="167342" y="162285"/>
                      <a:pt x="166287" y="161986"/>
                    </a:cubicBezTo>
                    <a:cubicBezTo>
                      <a:pt x="161242" y="160558"/>
                      <a:pt x="159355" y="160107"/>
                      <a:pt x="153244" y="160107"/>
                    </a:cubicBezTo>
                    <a:lnTo>
                      <a:pt x="125407" y="160107"/>
                    </a:lnTo>
                    <a:lnTo>
                      <a:pt x="125407" y="52029"/>
                    </a:lnTo>
                    <a:lnTo>
                      <a:pt x="139375" y="52029"/>
                    </a:lnTo>
                    <a:cubicBezTo>
                      <a:pt x="139563" y="52029"/>
                      <a:pt x="139752" y="52025"/>
                      <a:pt x="139940" y="52017"/>
                    </a:cubicBezTo>
                    <a:lnTo>
                      <a:pt x="140689" y="51988"/>
                    </a:lnTo>
                    <a:cubicBezTo>
                      <a:pt x="151989" y="51529"/>
                      <a:pt x="155149" y="51226"/>
                      <a:pt x="168104" y="46120"/>
                    </a:cubicBezTo>
                    <a:cubicBezTo>
                      <a:pt x="217597" y="26618"/>
                      <a:pt x="255793" y="24302"/>
                      <a:pt x="304566" y="70173"/>
                    </a:cubicBezTo>
                    <a:lnTo>
                      <a:pt x="305232" y="70800"/>
                    </a:lnTo>
                    <a:cubicBezTo>
                      <a:pt x="313511" y="78601"/>
                      <a:pt x="318634" y="82018"/>
                      <a:pt x="332949" y="82018"/>
                    </a:cubicBezTo>
                    <a:lnTo>
                      <a:pt x="405711" y="82018"/>
                    </a:lnTo>
                    <a:cubicBezTo>
                      <a:pt x="417964" y="82018"/>
                      <a:pt x="427932" y="91971"/>
                      <a:pt x="427932" y="104204"/>
                    </a:cubicBezTo>
                    <a:cubicBezTo>
                      <a:pt x="427932" y="116439"/>
                      <a:pt x="417964" y="126391"/>
                      <a:pt x="405711" y="126391"/>
                    </a:cubicBezTo>
                    <a:lnTo>
                      <a:pt x="287806" y="126391"/>
                    </a:lnTo>
                    <a:cubicBezTo>
                      <a:pt x="280158" y="126391"/>
                      <a:pt x="273960" y="132591"/>
                      <a:pt x="273960" y="140238"/>
                    </a:cubicBezTo>
                    <a:cubicBezTo>
                      <a:pt x="273960" y="147884"/>
                      <a:pt x="280159" y="154084"/>
                      <a:pt x="287806" y="154084"/>
                    </a:cubicBezTo>
                    <a:lnTo>
                      <a:pt x="405711" y="154084"/>
                    </a:lnTo>
                    <a:cubicBezTo>
                      <a:pt x="433234" y="154084"/>
                      <a:pt x="455626" y="131709"/>
                      <a:pt x="455626" y="104203"/>
                    </a:cubicBezTo>
                    <a:cubicBezTo>
                      <a:pt x="455626" y="100597"/>
                      <a:pt x="455231" y="97081"/>
                      <a:pt x="454500" y="93689"/>
                    </a:cubicBezTo>
                    <a:lnTo>
                      <a:pt x="559879" y="39627"/>
                    </a:lnTo>
                    <a:cubicBezTo>
                      <a:pt x="569665" y="34600"/>
                      <a:pt x="583053" y="35146"/>
                      <a:pt x="589717" y="45908"/>
                    </a:cubicBezTo>
                    <a:cubicBezTo>
                      <a:pt x="595588" y="55385"/>
                      <a:pt x="592330" y="68003"/>
                      <a:pt x="582142" y="75258"/>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2" name="Freeform: Shape 562">
                <a:extLst>
                  <a:ext uri="{FF2B5EF4-FFF2-40B4-BE49-F238E27FC236}">
                    <a16:creationId xmlns:a16="http://schemas.microsoft.com/office/drawing/2014/main" id="{EE10A645-6B4B-B677-65C8-771B7D36F578}"/>
                  </a:ext>
                </a:extLst>
              </p:cNvPr>
              <p:cNvSpPr/>
              <p:nvPr/>
            </p:nvSpPr>
            <p:spPr>
              <a:xfrm>
                <a:off x="8278045" y="1015658"/>
                <a:ext cx="283882" cy="258956"/>
              </a:xfrm>
              <a:custGeom>
                <a:avLst/>
                <a:gdLst>
                  <a:gd name="connsiteX0" fmla="*/ 24631 w 283881"/>
                  <a:gd name="connsiteY0" fmla="*/ 121171 h 258955"/>
                  <a:gd name="connsiteX1" fmla="*/ 172240 w 283881"/>
                  <a:gd name="connsiteY1" fmla="*/ 243912 h 258955"/>
                  <a:gd name="connsiteX2" fmla="*/ 216039 w 283881"/>
                  <a:gd name="connsiteY2" fmla="*/ 259725 h 258955"/>
                  <a:gd name="connsiteX3" fmla="*/ 268807 w 283881"/>
                  <a:gd name="connsiteY3" fmla="*/ 235066 h 258955"/>
                  <a:gd name="connsiteX4" fmla="*/ 284327 w 283881"/>
                  <a:gd name="connsiteY4" fmla="*/ 185039 h 258955"/>
                  <a:gd name="connsiteX5" fmla="*/ 259955 w 283881"/>
                  <a:gd name="connsiteY5" fmla="*/ 138577 h 258955"/>
                  <a:gd name="connsiteX6" fmla="*/ 112355 w 283881"/>
                  <a:gd name="connsiteY6" fmla="*/ 15843 h 258955"/>
                  <a:gd name="connsiteX7" fmla="*/ 15809 w 283881"/>
                  <a:gd name="connsiteY7" fmla="*/ 24652 h 258955"/>
                  <a:gd name="connsiteX8" fmla="*/ 293 w 283881"/>
                  <a:gd name="connsiteY8" fmla="*/ 74737 h 258955"/>
                  <a:gd name="connsiteX9" fmla="*/ 24631 w 283881"/>
                  <a:gd name="connsiteY9" fmla="*/ 121171 h 258955"/>
                  <a:gd name="connsiteX10" fmla="*/ 242253 w 283881"/>
                  <a:gd name="connsiteY10" fmla="*/ 159875 h 258955"/>
                  <a:gd name="connsiteX11" fmla="*/ 256749 w 283881"/>
                  <a:gd name="connsiteY11" fmla="*/ 187560 h 258955"/>
                  <a:gd name="connsiteX12" fmla="*/ 247542 w 283881"/>
                  <a:gd name="connsiteY12" fmla="*/ 217328 h 258955"/>
                  <a:gd name="connsiteX13" fmla="*/ 247534 w 283881"/>
                  <a:gd name="connsiteY13" fmla="*/ 217338 h 258955"/>
                  <a:gd name="connsiteX14" fmla="*/ 189944 w 283881"/>
                  <a:gd name="connsiteY14" fmla="*/ 222615 h 258955"/>
                  <a:gd name="connsiteX15" fmla="*/ 126801 w 283881"/>
                  <a:gd name="connsiteY15" fmla="*/ 170108 h 258955"/>
                  <a:gd name="connsiteX16" fmla="*/ 179086 w 283881"/>
                  <a:gd name="connsiteY16" fmla="*/ 107348 h 258955"/>
                  <a:gd name="connsiteX17" fmla="*/ 37093 w 283881"/>
                  <a:gd name="connsiteY17" fmla="*/ 42373 h 258955"/>
                  <a:gd name="connsiteX18" fmla="*/ 68515 w 283881"/>
                  <a:gd name="connsiteY18" fmla="*/ 27684 h 258955"/>
                  <a:gd name="connsiteX19" fmla="*/ 94643 w 283881"/>
                  <a:gd name="connsiteY19" fmla="*/ 37134 h 258955"/>
                  <a:gd name="connsiteX20" fmla="*/ 157792 w 283881"/>
                  <a:gd name="connsiteY20" fmla="*/ 89644 h 258955"/>
                  <a:gd name="connsiteX21" fmla="*/ 105507 w 283881"/>
                  <a:gd name="connsiteY21" fmla="*/ 152404 h 258955"/>
                  <a:gd name="connsiteX22" fmla="*/ 42345 w 283881"/>
                  <a:gd name="connsiteY22" fmla="*/ 99883 h 258955"/>
                  <a:gd name="connsiteX23" fmla="*/ 27876 w 283881"/>
                  <a:gd name="connsiteY23" fmla="*/ 72216 h 258955"/>
                  <a:gd name="connsiteX24" fmla="*/ 37093 w 283881"/>
                  <a:gd name="connsiteY24" fmla="*/ 42373 h 25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881" h="258955">
                    <a:moveTo>
                      <a:pt x="24631" y="121171"/>
                    </a:moveTo>
                    <a:lnTo>
                      <a:pt x="172240" y="243912"/>
                    </a:lnTo>
                    <a:cubicBezTo>
                      <a:pt x="185028" y="254540"/>
                      <a:pt x="200575" y="259725"/>
                      <a:pt x="216039" y="259725"/>
                    </a:cubicBezTo>
                    <a:cubicBezTo>
                      <a:pt x="235720" y="259725"/>
                      <a:pt x="255265" y="251326"/>
                      <a:pt x="268807" y="235066"/>
                    </a:cubicBezTo>
                    <a:cubicBezTo>
                      <a:pt x="280483" y="221069"/>
                      <a:pt x="285995" y="203303"/>
                      <a:pt x="284327" y="185039"/>
                    </a:cubicBezTo>
                    <a:cubicBezTo>
                      <a:pt x="282657" y="166754"/>
                      <a:pt x="274001" y="150252"/>
                      <a:pt x="259955" y="138577"/>
                    </a:cubicBezTo>
                    <a:lnTo>
                      <a:pt x="112355" y="15843"/>
                    </a:lnTo>
                    <a:cubicBezTo>
                      <a:pt x="83305" y="-8342"/>
                      <a:pt x="39994" y="-4393"/>
                      <a:pt x="15809" y="24652"/>
                    </a:cubicBezTo>
                    <a:cubicBezTo>
                      <a:pt x="4132" y="38673"/>
                      <a:pt x="-1378" y="56462"/>
                      <a:pt x="293" y="74737"/>
                    </a:cubicBezTo>
                    <a:cubicBezTo>
                      <a:pt x="1968" y="93008"/>
                      <a:pt x="10607" y="109496"/>
                      <a:pt x="24631" y="121171"/>
                    </a:cubicBezTo>
                    <a:close/>
                    <a:moveTo>
                      <a:pt x="242253" y="159875"/>
                    </a:moveTo>
                    <a:cubicBezTo>
                      <a:pt x="250605" y="166817"/>
                      <a:pt x="255754" y="176649"/>
                      <a:pt x="256749" y="187560"/>
                    </a:cubicBezTo>
                    <a:cubicBezTo>
                      <a:pt x="257744" y="198447"/>
                      <a:pt x="254474" y="209018"/>
                      <a:pt x="247542" y="217328"/>
                    </a:cubicBezTo>
                    <a:cubicBezTo>
                      <a:pt x="247539" y="217331"/>
                      <a:pt x="247536" y="217334"/>
                      <a:pt x="247534" y="217338"/>
                    </a:cubicBezTo>
                    <a:cubicBezTo>
                      <a:pt x="233114" y="234653"/>
                      <a:pt x="207278" y="237023"/>
                      <a:pt x="189944" y="222615"/>
                    </a:cubicBezTo>
                    <a:lnTo>
                      <a:pt x="126801" y="170108"/>
                    </a:lnTo>
                    <a:lnTo>
                      <a:pt x="179086" y="107348"/>
                    </a:lnTo>
                    <a:close/>
                    <a:moveTo>
                      <a:pt x="37093" y="42373"/>
                    </a:moveTo>
                    <a:cubicBezTo>
                      <a:pt x="45159" y="32686"/>
                      <a:pt x="56794" y="27684"/>
                      <a:pt x="68515" y="27684"/>
                    </a:cubicBezTo>
                    <a:cubicBezTo>
                      <a:pt x="77738" y="27684"/>
                      <a:pt x="87014" y="30782"/>
                      <a:pt x="94643" y="37134"/>
                    </a:cubicBezTo>
                    <a:lnTo>
                      <a:pt x="157792" y="89644"/>
                    </a:lnTo>
                    <a:lnTo>
                      <a:pt x="105507" y="152404"/>
                    </a:lnTo>
                    <a:lnTo>
                      <a:pt x="42345" y="99883"/>
                    </a:lnTo>
                    <a:cubicBezTo>
                      <a:pt x="34012" y="92945"/>
                      <a:pt x="28874" y="83120"/>
                      <a:pt x="27876" y="72216"/>
                    </a:cubicBezTo>
                    <a:cubicBezTo>
                      <a:pt x="26879" y="61307"/>
                      <a:pt x="30151" y="50709"/>
                      <a:pt x="37093" y="42373"/>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3" name="Freeform: Shape 563">
                <a:extLst>
                  <a:ext uri="{FF2B5EF4-FFF2-40B4-BE49-F238E27FC236}">
                    <a16:creationId xmlns:a16="http://schemas.microsoft.com/office/drawing/2014/main" id="{469BA5CB-5F0C-110D-823E-32C8BAF5AFF7}"/>
                  </a:ext>
                </a:extLst>
              </p:cNvPr>
              <p:cNvSpPr/>
              <p:nvPr/>
            </p:nvSpPr>
            <p:spPr>
              <a:xfrm>
                <a:off x="8387169" y="831951"/>
                <a:ext cx="322656" cy="182792"/>
              </a:xfrm>
              <a:custGeom>
                <a:avLst/>
                <a:gdLst>
                  <a:gd name="connsiteX0" fmla="*/ 33442 w 322655"/>
                  <a:gd name="connsiteY0" fmla="*/ 174209 h 182792"/>
                  <a:gd name="connsiteX1" fmla="*/ 68525 w 322655"/>
                  <a:gd name="connsiteY1" fmla="*/ 183961 h 182792"/>
                  <a:gd name="connsiteX2" fmla="*/ 85328 w 322655"/>
                  <a:gd name="connsiteY2" fmla="*/ 181860 h 182792"/>
                  <a:gd name="connsiteX3" fmla="*/ 271554 w 322655"/>
                  <a:gd name="connsiteY3" fmla="*/ 134954 h 182792"/>
                  <a:gd name="connsiteX4" fmla="*/ 313585 w 322655"/>
                  <a:gd name="connsiteY4" fmla="*/ 103630 h 182792"/>
                  <a:gd name="connsiteX5" fmla="*/ 321282 w 322655"/>
                  <a:gd name="connsiteY5" fmla="*/ 51770 h 182792"/>
                  <a:gd name="connsiteX6" fmla="*/ 321278 w 322655"/>
                  <a:gd name="connsiteY6" fmla="*/ 51752 h 182792"/>
                  <a:gd name="connsiteX7" fmla="*/ 237995 w 322655"/>
                  <a:gd name="connsiteY7" fmla="*/ 2080 h 182792"/>
                  <a:gd name="connsiteX8" fmla="*/ 51798 w 322655"/>
                  <a:gd name="connsiteY8" fmla="*/ 48986 h 182792"/>
                  <a:gd name="connsiteX9" fmla="*/ 2083 w 322655"/>
                  <a:gd name="connsiteY9" fmla="*/ 132212 h 182792"/>
                  <a:gd name="connsiteX10" fmla="*/ 33442 w 322655"/>
                  <a:gd name="connsiteY10" fmla="*/ 174209 h 182792"/>
                  <a:gd name="connsiteX11" fmla="*/ 244756 w 322655"/>
                  <a:gd name="connsiteY11" fmla="*/ 28935 h 182792"/>
                  <a:gd name="connsiteX12" fmla="*/ 254740 w 322655"/>
                  <a:gd name="connsiteY12" fmla="*/ 27694 h 182792"/>
                  <a:gd name="connsiteX13" fmla="*/ 294428 w 322655"/>
                  <a:gd name="connsiteY13" fmla="*/ 58532 h 182792"/>
                  <a:gd name="connsiteX14" fmla="*/ 289818 w 322655"/>
                  <a:gd name="connsiteY14" fmla="*/ 89414 h 182792"/>
                  <a:gd name="connsiteX15" fmla="*/ 264794 w 322655"/>
                  <a:gd name="connsiteY15" fmla="*/ 108098 h 182792"/>
                  <a:gd name="connsiteX16" fmla="*/ 185096 w 322655"/>
                  <a:gd name="connsiteY16" fmla="*/ 128171 h 182792"/>
                  <a:gd name="connsiteX17" fmla="*/ 165117 w 322655"/>
                  <a:gd name="connsiteY17" fmla="*/ 49000 h 182792"/>
                  <a:gd name="connsiteX18" fmla="*/ 58574 w 322655"/>
                  <a:gd name="connsiteY18" fmla="*/ 75840 h 182792"/>
                  <a:gd name="connsiteX19" fmla="*/ 138259 w 322655"/>
                  <a:gd name="connsiteY19" fmla="*/ 55765 h 182792"/>
                  <a:gd name="connsiteX20" fmla="*/ 158238 w 322655"/>
                  <a:gd name="connsiteY20" fmla="*/ 134935 h 182792"/>
                  <a:gd name="connsiteX21" fmla="*/ 78552 w 322655"/>
                  <a:gd name="connsiteY21" fmla="*/ 155006 h 182792"/>
                  <a:gd name="connsiteX22" fmla="*/ 47630 w 322655"/>
                  <a:gd name="connsiteY22" fmla="*/ 150426 h 182792"/>
                  <a:gd name="connsiteX23" fmla="*/ 28938 w 322655"/>
                  <a:gd name="connsiteY23" fmla="*/ 125445 h 182792"/>
                  <a:gd name="connsiteX24" fmla="*/ 58574 w 322655"/>
                  <a:gd name="connsiteY24" fmla="*/ 75840 h 18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655" h="182792">
                    <a:moveTo>
                      <a:pt x="33442" y="174209"/>
                    </a:moveTo>
                    <a:cubicBezTo>
                      <a:pt x="44251" y="180656"/>
                      <a:pt x="56309" y="183961"/>
                      <a:pt x="68525" y="183961"/>
                    </a:cubicBezTo>
                    <a:cubicBezTo>
                      <a:pt x="74128" y="183961"/>
                      <a:pt x="79766" y="183265"/>
                      <a:pt x="85328" y="181860"/>
                    </a:cubicBezTo>
                    <a:lnTo>
                      <a:pt x="271554" y="134954"/>
                    </a:lnTo>
                    <a:cubicBezTo>
                      <a:pt x="289242" y="130501"/>
                      <a:pt x="304169" y="119377"/>
                      <a:pt x="313585" y="103630"/>
                    </a:cubicBezTo>
                    <a:cubicBezTo>
                      <a:pt x="323005" y="87878"/>
                      <a:pt x="325738" y="69461"/>
                      <a:pt x="321282" y="51770"/>
                    </a:cubicBezTo>
                    <a:cubicBezTo>
                      <a:pt x="321281" y="51763"/>
                      <a:pt x="321279" y="51757"/>
                      <a:pt x="321278" y="51752"/>
                    </a:cubicBezTo>
                    <a:cubicBezTo>
                      <a:pt x="312007" y="15146"/>
                      <a:pt x="274646" y="-7136"/>
                      <a:pt x="237995" y="2080"/>
                    </a:cubicBezTo>
                    <a:lnTo>
                      <a:pt x="51798" y="48986"/>
                    </a:lnTo>
                    <a:cubicBezTo>
                      <a:pt x="15158" y="58249"/>
                      <a:pt x="-7144" y="95582"/>
                      <a:pt x="2083" y="132212"/>
                    </a:cubicBezTo>
                    <a:cubicBezTo>
                      <a:pt x="6543" y="149892"/>
                      <a:pt x="17681" y="164806"/>
                      <a:pt x="33442" y="174209"/>
                    </a:cubicBezTo>
                    <a:close/>
                    <a:moveTo>
                      <a:pt x="244756" y="28935"/>
                    </a:moveTo>
                    <a:cubicBezTo>
                      <a:pt x="248094" y="28096"/>
                      <a:pt x="251443" y="27694"/>
                      <a:pt x="254740" y="27694"/>
                    </a:cubicBezTo>
                    <a:cubicBezTo>
                      <a:pt x="273029" y="27694"/>
                      <a:pt x="289738" y="40048"/>
                      <a:pt x="294428" y="58532"/>
                    </a:cubicBezTo>
                    <a:cubicBezTo>
                      <a:pt x="297077" y="69047"/>
                      <a:pt x="295439" y="80014"/>
                      <a:pt x="289818" y="89414"/>
                    </a:cubicBezTo>
                    <a:cubicBezTo>
                      <a:pt x="284197" y="98814"/>
                      <a:pt x="275310" y="105448"/>
                      <a:pt x="264794" y="108098"/>
                    </a:cubicBezTo>
                    <a:lnTo>
                      <a:pt x="185096" y="128171"/>
                    </a:lnTo>
                    <a:lnTo>
                      <a:pt x="165117" y="49000"/>
                    </a:lnTo>
                    <a:close/>
                    <a:moveTo>
                      <a:pt x="58574" y="75840"/>
                    </a:moveTo>
                    <a:lnTo>
                      <a:pt x="138259" y="55765"/>
                    </a:lnTo>
                    <a:lnTo>
                      <a:pt x="158238" y="134935"/>
                    </a:lnTo>
                    <a:lnTo>
                      <a:pt x="78552" y="155006"/>
                    </a:lnTo>
                    <a:cubicBezTo>
                      <a:pt x="68025" y="157669"/>
                      <a:pt x="57042" y="156040"/>
                      <a:pt x="47630" y="150426"/>
                    </a:cubicBezTo>
                    <a:cubicBezTo>
                      <a:pt x="38224" y="144815"/>
                      <a:pt x="31585" y="135943"/>
                      <a:pt x="28938" y="125445"/>
                    </a:cubicBezTo>
                    <a:cubicBezTo>
                      <a:pt x="23439" y="103612"/>
                      <a:pt x="36738" y="81360"/>
                      <a:pt x="58574" y="75840"/>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4" name="Freeform: Shape 564">
                <a:extLst>
                  <a:ext uri="{FF2B5EF4-FFF2-40B4-BE49-F238E27FC236}">
                    <a16:creationId xmlns:a16="http://schemas.microsoft.com/office/drawing/2014/main" id="{78333034-B73D-63B4-FAC8-94D3FC79BE4D}"/>
                  </a:ext>
                </a:extLst>
              </p:cNvPr>
              <p:cNvSpPr/>
              <p:nvPr/>
            </p:nvSpPr>
            <p:spPr>
              <a:xfrm>
                <a:off x="8590414" y="1041531"/>
                <a:ext cx="189716" cy="189716"/>
              </a:xfrm>
              <a:custGeom>
                <a:avLst/>
                <a:gdLst>
                  <a:gd name="connsiteX0" fmla="*/ 27870 w 189716"/>
                  <a:gd name="connsiteY0" fmla="*/ 27876 h 189716"/>
                  <a:gd name="connsiteX1" fmla="*/ 27870 w 189716"/>
                  <a:gd name="connsiteY1" fmla="*/ 162699 h 189716"/>
                  <a:gd name="connsiteX2" fmla="*/ 27882 w 189716"/>
                  <a:gd name="connsiteY2" fmla="*/ 162712 h 189716"/>
                  <a:gd name="connsiteX3" fmla="*/ 95336 w 189716"/>
                  <a:gd name="connsiteY3" fmla="*/ 190548 h 189716"/>
                  <a:gd name="connsiteX4" fmla="*/ 162799 w 189716"/>
                  <a:gd name="connsiteY4" fmla="*/ 162706 h 189716"/>
                  <a:gd name="connsiteX5" fmla="*/ 190757 w 189716"/>
                  <a:gd name="connsiteY5" fmla="*/ 95289 h 189716"/>
                  <a:gd name="connsiteX6" fmla="*/ 162799 w 189716"/>
                  <a:gd name="connsiteY6" fmla="*/ 27872 h 189716"/>
                  <a:gd name="connsiteX7" fmla="*/ 27870 w 189716"/>
                  <a:gd name="connsiteY7" fmla="*/ 27876 h 189716"/>
                  <a:gd name="connsiteX8" fmla="*/ 47446 w 189716"/>
                  <a:gd name="connsiteY8" fmla="*/ 143112 h 189716"/>
                  <a:gd name="connsiteX9" fmla="*/ 38679 w 189716"/>
                  <a:gd name="connsiteY9" fmla="*/ 58256 h 189716"/>
                  <a:gd name="connsiteX10" fmla="*/ 132400 w 189716"/>
                  <a:gd name="connsiteY10" fmla="*/ 151890 h 189716"/>
                  <a:gd name="connsiteX11" fmla="*/ 47446 w 189716"/>
                  <a:gd name="connsiteY11" fmla="*/ 143112 h 189716"/>
                  <a:gd name="connsiteX12" fmla="*/ 143227 w 189716"/>
                  <a:gd name="connsiteY12" fmla="*/ 47463 h 189716"/>
                  <a:gd name="connsiteX13" fmla="*/ 163062 w 189716"/>
                  <a:gd name="connsiteY13" fmla="*/ 95288 h 189716"/>
                  <a:gd name="connsiteX14" fmla="*/ 152010 w 189716"/>
                  <a:gd name="connsiteY14" fmla="*/ 132335 h 189716"/>
                  <a:gd name="connsiteX15" fmla="*/ 58266 w 189716"/>
                  <a:gd name="connsiteY15" fmla="*/ 38679 h 189716"/>
                  <a:gd name="connsiteX16" fmla="*/ 143227 w 189716"/>
                  <a:gd name="connsiteY16" fmla="*/ 47463 h 1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16" h="189716">
                    <a:moveTo>
                      <a:pt x="27870" y="27876"/>
                    </a:moveTo>
                    <a:cubicBezTo>
                      <a:pt x="-9290" y="65048"/>
                      <a:pt x="-9290" y="125530"/>
                      <a:pt x="27870" y="162699"/>
                    </a:cubicBezTo>
                    <a:lnTo>
                      <a:pt x="27882" y="162712"/>
                    </a:lnTo>
                    <a:cubicBezTo>
                      <a:pt x="46480" y="181269"/>
                      <a:pt x="70907" y="190548"/>
                      <a:pt x="95336" y="190548"/>
                    </a:cubicBezTo>
                    <a:cubicBezTo>
                      <a:pt x="119767" y="190548"/>
                      <a:pt x="144199" y="181267"/>
                      <a:pt x="162799" y="162706"/>
                    </a:cubicBezTo>
                    <a:cubicBezTo>
                      <a:pt x="180829" y="144696"/>
                      <a:pt x="190757" y="120753"/>
                      <a:pt x="190757" y="95289"/>
                    </a:cubicBezTo>
                    <a:cubicBezTo>
                      <a:pt x="190757" y="69826"/>
                      <a:pt x="180828" y="45884"/>
                      <a:pt x="162799" y="27872"/>
                    </a:cubicBezTo>
                    <a:cubicBezTo>
                      <a:pt x="125601" y="-9291"/>
                      <a:pt x="65076" y="-9291"/>
                      <a:pt x="27870" y="27876"/>
                    </a:cubicBezTo>
                    <a:close/>
                    <a:moveTo>
                      <a:pt x="47446" y="143112"/>
                    </a:moveTo>
                    <a:cubicBezTo>
                      <a:pt x="24442" y="120091"/>
                      <a:pt x="21523" y="84474"/>
                      <a:pt x="38679" y="58256"/>
                    </a:cubicBezTo>
                    <a:lnTo>
                      <a:pt x="132400" y="151890"/>
                    </a:lnTo>
                    <a:cubicBezTo>
                      <a:pt x="106145" y="169025"/>
                      <a:pt x="70493" y="166102"/>
                      <a:pt x="47446" y="143112"/>
                    </a:cubicBezTo>
                    <a:close/>
                    <a:moveTo>
                      <a:pt x="143227" y="47463"/>
                    </a:moveTo>
                    <a:cubicBezTo>
                      <a:pt x="156018" y="60243"/>
                      <a:pt x="163062" y="77229"/>
                      <a:pt x="163062" y="95288"/>
                    </a:cubicBezTo>
                    <a:cubicBezTo>
                      <a:pt x="163062" y="108651"/>
                      <a:pt x="159196" y="121420"/>
                      <a:pt x="152010" y="132335"/>
                    </a:cubicBezTo>
                    <a:lnTo>
                      <a:pt x="58266" y="38679"/>
                    </a:lnTo>
                    <a:cubicBezTo>
                      <a:pt x="84525" y="21515"/>
                      <a:pt x="120181" y="24439"/>
                      <a:pt x="143227" y="47463"/>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25" name="Freeform: Shape 565">
                <a:extLst>
                  <a:ext uri="{FF2B5EF4-FFF2-40B4-BE49-F238E27FC236}">
                    <a16:creationId xmlns:a16="http://schemas.microsoft.com/office/drawing/2014/main" id="{54227E99-068D-60F8-E36F-1BEAC8B33CFF}"/>
                  </a:ext>
                </a:extLst>
              </p:cNvPr>
              <p:cNvSpPr/>
              <p:nvPr/>
            </p:nvSpPr>
            <p:spPr>
              <a:xfrm>
                <a:off x="8191526" y="1392002"/>
                <a:ext cx="26311" cy="27696"/>
              </a:xfrm>
              <a:custGeom>
                <a:avLst/>
                <a:gdLst>
                  <a:gd name="connsiteX0" fmla="*/ 13847 w 26310"/>
                  <a:gd name="connsiteY0" fmla="*/ 27735 h 27695"/>
                  <a:gd name="connsiteX1" fmla="*/ 27693 w 26310"/>
                  <a:gd name="connsiteY1" fmla="*/ 13887 h 27695"/>
                  <a:gd name="connsiteX2" fmla="*/ 27693 w 26310"/>
                  <a:gd name="connsiteY2" fmla="*/ 13808 h 27695"/>
                  <a:gd name="connsiteX3" fmla="*/ 13847 w 26310"/>
                  <a:gd name="connsiteY3" fmla="*/ 0 h 27695"/>
                  <a:gd name="connsiteX4" fmla="*/ 0 w 26310"/>
                  <a:gd name="connsiteY4" fmla="*/ 13887 h 27695"/>
                  <a:gd name="connsiteX5" fmla="*/ 13847 w 26310"/>
                  <a:gd name="connsiteY5" fmla="*/ 27735 h 27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310" h="27695">
                    <a:moveTo>
                      <a:pt x="13847" y="27735"/>
                    </a:moveTo>
                    <a:cubicBezTo>
                      <a:pt x="21495" y="27735"/>
                      <a:pt x="27693" y="21535"/>
                      <a:pt x="27693" y="13887"/>
                    </a:cubicBezTo>
                    <a:lnTo>
                      <a:pt x="27693" y="13808"/>
                    </a:lnTo>
                    <a:cubicBezTo>
                      <a:pt x="27693" y="6161"/>
                      <a:pt x="21493" y="0"/>
                      <a:pt x="13847" y="0"/>
                    </a:cubicBezTo>
                    <a:cubicBezTo>
                      <a:pt x="6200" y="0"/>
                      <a:pt x="0" y="6240"/>
                      <a:pt x="0" y="13887"/>
                    </a:cubicBezTo>
                    <a:cubicBezTo>
                      <a:pt x="-1" y="21533"/>
                      <a:pt x="6198" y="27735"/>
                      <a:pt x="13847" y="27735"/>
                    </a:cubicBezTo>
                    <a:close/>
                  </a:path>
                </a:pathLst>
              </a:custGeom>
              <a:grp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sp>
          <p:nvSpPr>
            <p:cNvPr id="20" name="TextBox 19">
              <a:extLst>
                <a:ext uri="{FF2B5EF4-FFF2-40B4-BE49-F238E27FC236}">
                  <a16:creationId xmlns:a16="http://schemas.microsoft.com/office/drawing/2014/main" id="{1DC01EC6-545E-1DA5-F808-7B9856E15576}"/>
                </a:ext>
              </a:extLst>
            </p:cNvPr>
            <p:cNvSpPr txBox="1"/>
            <p:nvPr/>
          </p:nvSpPr>
          <p:spPr>
            <a:xfrm>
              <a:off x="1248968" y="1639720"/>
              <a:ext cx="10586175" cy="637849"/>
            </a:xfrm>
            <a:prstGeom prst="rect">
              <a:avLst/>
            </a:prstGeom>
            <a:noFill/>
          </p:spPr>
          <p:txBody>
            <a:bodyPr wrap="square" lIns="396000" tIns="72000" rIns="396000" bIns="72000" rtlCol="0" anchor="ctr" anchorCtr="1">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prstClr val="white"/>
                  </a:solidFill>
                  <a:effectLst/>
                  <a:uLnTx/>
                  <a:uFillTx/>
                  <a:ea typeface="+mn-ea"/>
                  <a:cs typeface="+mn-cs"/>
                </a:rPr>
                <a:t>SCS use comes with costly and burdensome AEs; given the range of treatment options now available, HCPs need to carefully evaluate the benefits of SCS against the potential harms</a:t>
              </a:r>
              <a:r>
                <a:rPr lang="en-GB" sz="1600">
                  <a:solidFill>
                    <a:prstClr val="white"/>
                  </a:solidFill>
                </a:rPr>
                <a:t> and</a:t>
              </a:r>
              <a:r>
                <a:rPr kumimoji="0" lang="en-GB" sz="1600" b="0" i="0" u="none" strike="noStrike" kern="1200" cap="none" spc="0" normalizeH="0" baseline="0" noProof="0">
                  <a:ln>
                    <a:noFill/>
                  </a:ln>
                  <a:solidFill>
                    <a:prstClr val="white"/>
                  </a:solidFill>
                  <a:effectLst/>
                  <a:uLnTx/>
                  <a:uFillTx/>
                  <a:ea typeface="+mn-ea"/>
                  <a:cs typeface="+mn-cs"/>
                </a:rPr>
                <a:t> adopt SCS-sparing and stewardship strategies</a:t>
              </a:r>
            </a:p>
          </p:txBody>
        </p:sp>
      </p:grpSp>
      <p:grpSp>
        <p:nvGrpSpPr>
          <p:cNvPr id="28" name="Group 27">
            <a:extLst>
              <a:ext uri="{FF2B5EF4-FFF2-40B4-BE49-F238E27FC236}">
                <a16:creationId xmlns:a16="http://schemas.microsoft.com/office/drawing/2014/main" id="{EA6B737C-55F2-98B9-6797-8D433DE73B32}"/>
              </a:ext>
            </a:extLst>
          </p:cNvPr>
          <p:cNvGrpSpPr/>
          <p:nvPr/>
        </p:nvGrpSpPr>
        <p:grpSpPr>
          <a:xfrm>
            <a:off x="443066" y="5143559"/>
            <a:ext cx="11305868" cy="720000"/>
            <a:chOff x="443067" y="5110834"/>
            <a:chExt cx="11305868" cy="720000"/>
          </a:xfrm>
        </p:grpSpPr>
        <p:grpSp>
          <p:nvGrpSpPr>
            <p:cNvPr id="29" name="Group 28">
              <a:extLst>
                <a:ext uri="{FF2B5EF4-FFF2-40B4-BE49-F238E27FC236}">
                  <a16:creationId xmlns:a16="http://schemas.microsoft.com/office/drawing/2014/main" id="{840B51A8-1E9E-F8B9-6F46-B292146D7FAA}"/>
                </a:ext>
              </a:extLst>
            </p:cNvPr>
            <p:cNvGrpSpPr/>
            <p:nvPr/>
          </p:nvGrpSpPr>
          <p:grpSpPr>
            <a:xfrm>
              <a:off x="443067" y="5110834"/>
              <a:ext cx="11305868" cy="720000"/>
              <a:chOff x="443067" y="5110834"/>
              <a:chExt cx="11305868" cy="720000"/>
            </a:xfrm>
          </p:grpSpPr>
          <p:sp>
            <p:nvSpPr>
              <p:cNvPr id="31" name="Rectangle: Rounded Corners 30">
                <a:extLst>
                  <a:ext uri="{FF2B5EF4-FFF2-40B4-BE49-F238E27FC236}">
                    <a16:creationId xmlns:a16="http://schemas.microsoft.com/office/drawing/2014/main" id="{B0C7FEC4-A01C-FD8C-0723-0221C5599A78}"/>
                  </a:ext>
                </a:extLst>
              </p:cNvPr>
              <p:cNvSpPr/>
              <p:nvPr/>
            </p:nvSpPr>
            <p:spPr>
              <a:xfrm flipH="1">
                <a:off x="443067" y="5185424"/>
                <a:ext cx="10981867" cy="602628"/>
              </a:xfrm>
              <a:prstGeom prst="roundRect">
                <a:avLst>
                  <a:gd name="adj" fmla="val 5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30000" noProof="0">
                  <a:ln>
                    <a:noFill/>
                  </a:ln>
                  <a:solidFill>
                    <a:prstClr val="white"/>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D2DA2224-19EB-AC62-8208-FDC149033057}"/>
                  </a:ext>
                </a:extLst>
              </p:cNvPr>
              <p:cNvGrpSpPr/>
              <p:nvPr/>
            </p:nvGrpSpPr>
            <p:grpSpPr>
              <a:xfrm>
                <a:off x="11028935" y="5110834"/>
                <a:ext cx="720000" cy="720000"/>
                <a:chOff x="11028935" y="5110834"/>
                <a:chExt cx="720000" cy="720000"/>
              </a:xfrm>
            </p:grpSpPr>
            <p:sp>
              <p:nvSpPr>
                <p:cNvPr id="33" name="Oval 32">
                  <a:extLst>
                    <a:ext uri="{FF2B5EF4-FFF2-40B4-BE49-F238E27FC236}">
                      <a16:creationId xmlns:a16="http://schemas.microsoft.com/office/drawing/2014/main" id="{A54D6B25-E60C-4658-F829-343E91BF69EE}"/>
                    </a:ext>
                  </a:extLst>
                </p:cNvPr>
                <p:cNvSpPr/>
                <p:nvPr/>
              </p:nvSpPr>
              <p:spPr>
                <a:xfrm flipH="1">
                  <a:off x="11028935" y="5110834"/>
                  <a:ext cx="720000" cy="720000"/>
                </a:xfrm>
                <a:prstGeom prst="ellipse">
                  <a:avLst/>
                </a:prstGeom>
                <a:solidFill>
                  <a:schemeClr val="bg2"/>
                </a:solidFill>
                <a:ln w="127000" cap="flat" cmpd="sng" algn="ctr">
                  <a:solidFill>
                    <a:schemeClr val="bg2">
                      <a:alpha val="20000"/>
                    </a:scheme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34" name="Group 33">
                  <a:extLst>
                    <a:ext uri="{FF2B5EF4-FFF2-40B4-BE49-F238E27FC236}">
                      <a16:creationId xmlns:a16="http://schemas.microsoft.com/office/drawing/2014/main" id="{5B4802FD-AC58-1594-8D27-81B14BD7EAEE}"/>
                    </a:ext>
                  </a:extLst>
                </p:cNvPr>
                <p:cNvGrpSpPr/>
                <p:nvPr/>
              </p:nvGrpSpPr>
              <p:grpSpPr>
                <a:xfrm>
                  <a:off x="11176214" y="5277150"/>
                  <a:ext cx="425442" cy="387369"/>
                  <a:chOff x="8182782" y="-1332020"/>
                  <a:chExt cx="425442" cy="387369"/>
                </a:xfrm>
              </p:grpSpPr>
              <p:pic>
                <p:nvPicPr>
                  <p:cNvPr id="35" name="Graphic 34">
                    <a:extLst>
                      <a:ext uri="{FF2B5EF4-FFF2-40B4-BE49-F238E27FC236}">
                        <a16:creationId xmlns:a16="http://schemas.microsoft.com/office/drawing/2014/main" id="{5D4FEA4B-3B43-E503-5B30-51CBAEB8C69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82782" y="-1332020"/>
                    <a:ext cx="193685" cy="387369"/>
                  </a:xfrm>
                  <a:prstGeom prst="rect">
                    <a:avLst/>
                  </a:prstGeom>
                </p:spPr>
              </p:pic>
              <p:sp>
                <p:nvSpPr>
                  <p:cNvPr id="36" name="Freeform: Shape 562">
                    <a:extLst>
                      <a:ext uri="{FF2B5EF4-FFF2-40B4-BE49-F238E27FC236}">
                        <a16:creationId xmlns:a16="http://schemas.microsoft.com/office/drawing/2014/main" id="{2A5FA17A-B4D4-E34F-F42A-535397D75D1F}"/>
                      </a:ext>
                    </a:extLst>
                  </p:cNvPr>
                  <p:cNvSpPr/>
                  <p:nvPr/>
                </p:nvSpPr>
                <p:spPr>
                  <a:xfrm rot="11217512" flipH="1">
                    <a:off x="8430968" y="-1120729"/>
                    <a:ext cx="177256" cy="161692"/>
                  </a:xfrm>
                  <a:custGeom>
                    <a:avLst/>
                    <a:gdLst>
                      <a:gd name="connsiteX0" fmla="*/ 24631 w 283881"/>
                      <a:gd name="connsiteY0" fmla="*/ 121171 h 258955"/>
                      <a:gd name="connsiteX1" fmla="*/ 172240 w 283881"/>
                      <a:gd name="connsiteY1" fmla="*/ 243912 h 258955"/>
                      <a:gd name="connsiteX2" fmla="*/ 216039 w 283881"/>
                      <a:gd name="connsiteY2" fmla="*/ 259725 h 258955"/>
                      <a:gd name="connsiteX3" fmla="*/ 268807 w 283881"/>
                      <a:gd name="connsiteY3" fmla="*/ 235066 h 258955"/>
                      <a:gd name="connsiteX4" fmla="*/ 284327 w 283881"/>
                      <a:gd name="connsiteY4" fmla="*/ 185039 h 258955"/>
                      <a:gd name="connsiteX5" fmla="*/ 259955 w 283881"/>
                      <a:gd name="connsiteY5" fmla="*/ 138577 h 258955"/>
                      <a:gd name="connsiteX6" fmla="*/ 112355 w 283881"/>
                      <a:gd name="connsiteY6" fmla="*/ 15843 h 258955"/>
                      <a:gd name="connsiteX7" fmla="*/ 15809 w 283881"/>
                      <a:gd name="connsiteY7" fmla="*/ 24652 h 258955"/>
                      <a:gd name="connsiteX8" fmla="*/ 293 w 283881"/>
                      <a:gd name="connsiteY8" fmla="*/ 74737 h 258955"/>
                      <a:gd name="connsiteX9" fmla="*/ 24631 w 283881"/>
                      <a:gd name="connsiteY9" fmla="*/ 121171 h 258955"/>
                      <a:gd name="connsiteX10" fmla="*/ 242253 w 283881"/>
                      <a:gd name="connsiteY10" fmla="*/ 159875 h 258955"/>
                      <a:gd name="connsiteX11" fmla="*/ 256749 w 283881"/>
                      <a:gd name="connsiteY11" fmla="*/ 187560 h 258955"/>
                      <a:gd name="connsiteX12" fmla="*/ 247542 w 283881"/>
                      <a:gd name="connsiteY12" fmla="*/ 217328 h 258955"/>
                      <a:gd name="connsiteX13" fmla="*/ 247534 w 283881"/>
                      <a:gd name="connsiteY13" fmla="*/ 217338 h 258955"/>
                      <a:gd name="connsiteX14" fmla="*/ 189944 w 283881"/>
                      <a:gd name="connsiteY14" fmla="*/ 222615 h 258955"/>
                      <a:gd name="connsiteX15" fmla="*/ 126801 w 283881"/>
                      <a:gd name="connsiteY15" fmla="*/ 170108 h 258955"/>
                      <a:gd name="connsiteX16" fmla="*/ 179086 w 283881"/>
                      <a:gd name="connsiteY16" fmla="*/ 107348 h 258955"/>
                      <a:gd name="connsiteX17" fmla="*/ 37093 w 283881"/>
                      <a:gd name="connsiteY17" fmla="*/ 42373 h 258955"/>
                      <a:gd name="connsiteX18" fmla="*/ 68515 w 283881"/>
                      <a:gd name="connsiteY18" fmla="*/ 27684 h 258955"/>
                      <a:gd name="connsiteX19" fmla="*/ 94643 w 283881"/>
                      <a:gd name="connsiteY19" fmla="*/ 37134 h 258955"/>
                      <a:gd name="connsiteX20" fmla="*/ 157792 w 283881"/>
                      <a:gd name="connsiteY20" fmla="*/ 89644 h 258955"/>
                      <a:gd name="connsiteX21" fmla="*/ 105507 w 283881"/>
                      <a:gd name="connsiteY21" fmla="*/ 152404 h 258955"/>
                      <a:gd name="connsiteX22" fmla="*/ 42345 w 283881"/>
                      <a:gd name="connsiteY22" fmla="*/ 99883 h 258955"/>
                      <a:gd name="connsiteX23" fmla="*/ 27876 w 283881"/>
                      <a:gd name="connsiteY23" fmla="*/ 72216 h 258955"/>
                      <a:gd name="connsiteX24" fmla="*/ 37093 w 283881"/>
                      <a:gd name="connsiteY24" fmla="*/ 42373 h 25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83881" h="258955">
                        <a:moveTo>
                          <a:pt x="24631" y="121171"/>
                        </a:moveTo>
                        <a:lnTo>
                          <a:pt x="172240" y="243912"/>
                        </a:lnTo>
                        <a:cubicBezTo>
                          <a:pt x="185028" y="254540"/>
                          <a:pt x="200575" y="259725"/>
                          <a:pt x="216039" y="259725"/>
                        </a:cubicBezTo>
                        <a:cubicBezTo>
                          <a:pt x="235720" y="259725"/>
                          <a:pt x="255265" y="251326"/>
                          <a:pt x="268807" y="235066"/>
                        </a:cubicBezTo>
                        <a:cubicBezTo>
                          <a:pt x="280483" y="221069"/>
                          <a:pt x="285995" y="203303"/>
                          <a:pt x="284327" y="185039"/>
                        </a:cubicBezTo>
                        <a:cubicBezTo>
                          <a:pt x="282657" y="166754"/>
                          <a:pt x="274001" y="150252"/>
                          <a:pt x="259955" y="138577"/>
                        </a:cubicBezTo>
                        <a:lnTo>
                          <a:pt x="112355" y="15843"/>
                        </a:lnTo>
                        <a:cubicBezTo>
                          <a:pt x="83305" y="-8342"/>
                          <a:pt x="39994" y="-4393"/>
                          <a:pt x="15809" y="24652"/>
                        </a:cubicBezTo>
                        <a:cubicBezTo>
                          <a:pt x="4132" y="38673"/>
                          <a:pt x="-1378" y="56462"/>
                          <a:pt x="293" y="74737"/>
                        </a:cubicBezTo>
                        <a:cubicBezTo>
                          <a:pt x="1968" y="93008"/>
                          <a:pt x="10607" y="109496"/>
                          <a:pt x="24631" y="121171"/>
                        </a:cubicBezTo>
                        <a:close/>
                        <a:moveTo>
                          <a:pt x="242253" y="159875"/>
                        </a:moveTo>
                        <a:cubicBezTo>
                          <a:pt x="250605" y="166817"/>
                          <a:pt x="255754" y="176649"/>
                          <a:pt x="256749" y="187560"/>
                        </a:cubicBezTo>
                        <a:cubicBezTo>
                          <a:pt x="257744" y="198447"/>
                          <a:pt x="254474" y="209018"/>
                          <a:pt x="247542" y="217328"/>
                        </a:cubicBezTo>
                        <a:cubicBezTo>
                          <a:pt x="247539" y="217331"/>
                          <a:pt x="247536" y="217334"/>
                          <a:pt x="247534" y="217338"/>
                        </a:cubicBezTo>
                        <a:cubicBezTo>
                          <a:pt x="233114" y="234653"/>
                          <a:pt x="207278" y="237023"/>
                          <a:pt x="189944" y="222615"/>
                        </a:cubicBezTo>
                        <a:lnTo>
                          <a:pt x="126801" y="170108"/>
                        </a:lnTo>
                        <a:lnTo>
                          <a:pt x="179086" y="107348"/>
                        </a:lnTo>
                        <a:close/>
                        <a:moveTo>
                          <a:pt x="37093" y="42373"/>
                        </a:moveTo>
                        <a:cubicBezTo>
                          <a:pt x="45159" y="32686"/>
                          <a:pt x="56794" y="27684"/>
                          <a:pt x="68515" y="27684"/>
                        </a:cubicBezTo>
                        <a:cubicBezTo>
                          <a:pt x="77738" y="27684"/>
                          <a:pt x="87014" y="30782"/>
                          <a:pt x="94643" y="37134"/>
                        </a:cubicBezTo>
                        <a:lnTo>
                          <a:pt x="157792" y="89644"/>
                        </a:lnTo>
                        <a:lnTo>
                          <a:pt x="105507" y="152404"/>
                        </a:lnTo>
                        <a:lnTo>
                          <a:pt x="42345" y="99883"/>
                        </a:lnTo>
                        <a:cubicBezTo>
                          <a:pt x="34012" y="92945"/>
                          <a:pt x="28874" y="83120"/>
                          <a:pt x="27876" y="72216"/>
                        </a:cubicBezTo>
                        <a:cubicBezTo>
                          <a:pt x="26879" y="61307"/>
                          <a:pt x="30151" y="50709"/>
                          <a:pt x="37093" y="42373"/>
                        </a:cubicBezTo>
                        <a:close/>
                      </a:path>
                    </a:pathLst>
                  </a:custGeom>
                  <a:solidFill>
                    <a:sysClr val="window" lastClr="FFFFFF"/>
                  </a:solid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7" name="Freeform: Shape 563">
                    <a:extLst>
                      <a:ext uri="{FF2B5EF4-FFF2-40B4-BE49-F238E27FC236}">
                        <a16:creationId xmlns:a16="http://schemas.microsoft.com/office/drawing/2014/main" id="{4BC6EA5B-0A31-31C2-8BBD-8BE92CE04FAC}"/>
                      </a:ext>
                    </a:extLst>
                  </p:cNvPr>
                  <p:cNvSpPr/>
                  <p:nvPr/>
                </p:nvSpPr>
                <p:spPr>
                  <a:xfrm rot="11217512" flipH="1">
                    <a:off x="8406547" y="-1309108"/>
                    <a:ext cx="201466" cy="114135"/>
                  </a:xfrm>
                  <a:custGeom>
                    <a:avLst/>
                    <a:gdLst>
                      <a:gd name="connsiteX0" fmla="*/ 33442 w 322655"/>
                      <a:gd name="connsiteY0" fmla="*/ 174209 h 182792"/>
                      <a:gd name="connsiteX1" fmla="*/ 68525 w 322655"/>
                      <a:gd name="connsiteY1" fmla="*/ 183961 h 182792"/>
                      <a:gd name="connsiteX2" fmla="*/ 85328 w 322655"/>
                      <a:gd name="connsiteY2" fmla="*/ 181860 h 182792"/>
                      <a:gd name="connsiteX3" fmla="*/ 271554 w 322655"/>
                      <a:gd name="connsiteY3" fmla="*/ 134954 h 182792"/>
                      <a:gd name="connsiteX4" fmla="*/ 313585 w 322655"/>
                      <a:gd name="connsiteY4" fmla="*/ 103630 h 182792"/>
                      <a:gd name="connsiteX5" fmla="*/ 321282 w 322655"/>
                      <a:gd name="connsiteY5" fmla="*/ 51770 h 182792"/>
                      <a:gd name="connsiteX6" fmla="*/ 321278 w 322655"/>
                      <a:gd name="connsiteY6" fmla="*/ 51752 h 182792"/>
                      <a:gd name="connsiteX7" fmla="*/ 237995 w 322655"/>
                      <a:gd name="connsiteY7" fmla="*/ 2080 h 182792"/>
                      <a:gd name="connsiteX8" fmla="*/ 51798 w 322655"/>
                      <a:gd name="connsiteY8" fmla="*/ 48986 h 182792"/>
                      <a:gd name="connsiteX9" fmla="*/ 2083 w 322655"/>
                      <a:gd name="connsiteY9" fmla="*/ 132212 h 182792"/>
                      <a:gd name="connsiteX10" fmla="*/ 33442 w 322655"/>
                      <a:gd name="connsiteY10" fmla="*/ 174209 h 182792"/>
                      <a:gd name="connsiteX11" fmla="*/ 244756 w 322655"/>
                      <a:gd name="connsiteY11" fmla="*/ 28935 h 182792"/>
                      <a:gd name="connsiteX12" fmla="*/ 254740 w 322655"/>
                      <a:gd name="connsiteY12" fmla="*/ 27694 h 182792"/>
                      <a:gd name="connsiteX13" fmla="*/ 294428 w 322655"/>
                      <a:gd name="connsiteY13" fmla="*/ 58532 h 182792"/>
                      <a:gd name="connsiteX14" fmla="*/ 289818 w 322655"/>
                      <a:gd name="connsiteY14" fmla="*/ 89414 h 182792"/>
                      <a:gd name="connsiteX15" fmla="*/ 264794 w 322655"/>
                      <a:gd name="connsiteY15" fmla="*/ 108098 h 182792"/>
                      <a:gd name="connsiteX16" fmla="*/ 185096 w 322655"/>
                      <a:gd name="connsiteY16" fmla="*/ 128171 h 182792"/>
                      <a:gd name="connsiteX17" fmla="*/ 165117 w 322655"/>
                      <a:gd name="connsiteY17" fmla="*/ 49000 h 182792"/>
                      <a:gd name="connsiteX18" fmla="*/ 58574 w 322655"/>
                      <a:gd name="connsiteY18" fmla="*/ 75840 h 182792"/>
                      <a:gd name="connsiteX19" fmla="*/ 138259 w 322655"/>
                      <a:gd name="connsiteY19" fmla="*/ 55765 h 182792"/>
                      <a:gd name="connsiteX20" fmla="*/ 158238 w 322655"/>
                      <a:gd name="connsiteY20" fmla="*/ 134935 h 182792"/>
                      <a:gd name="connsiteX21" fmla="*/ 78552 w 322655"/>
                      <a:gd name="connsiteY21" fmla="*/ 155006 h 182792"/>
                      <a:gd name="connsiteX22" fmla="*/ 47630 w 322655"/>
                      <a:gd name="connsiteY22" fmla="*/ 150426 h 182792"/>
                      <a:gd name="connsiteX23" fmla="*/ 28938 w 322655"/>
                      <a:gd name="connsiteY23" fmla="*/ 125445 h 182792"/>
                      <a:gd name="connsiteX24" fmla="*/ 58574 w 322655"/>
                      <a:gd name="connsiteY24" fmla="*/ 75840 h 1827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655" h="182792">
                        <a:moveTo>
                          <a:pt x="33442" y="174209"/>
                        </a:moveTo>
                        <a:cubicBezTo>
                          <a:pt x="44251" y="180656"/>
                          <a:pt x="56309" y="183961"/>
                          <a:pt x="68525" y="183961"/>
                        </a:cubicBezTo>
                        <a:cubicBezTo>
                          <a:pt x="74128" y="183961"/>
                          <a:pt x="79766" y="183265"/>
                          <a:pt x="85328" y="181860"/>
                        </a:cubicBezTo>
                        <a:lnTo>
                          <a:pt x="271554" y="134954"/>
                        </a:lnTo>
                        <a:cubicBezTo>
                          <a:pt x="289242" y="130501"/>
                          <a:pt x="304169" y="119377"/>
                          <a:pt x="313585" y="103630"/>
                        </a:cubicBezTo>
                        <a:cubicBezTo>
                          <a:pt x="323005" y="87878"/>
                          <a:pt x="325738" y="69461"/>
                          <a:pt x="321282" y="51770"/>
                        </a:cubicBezTo>
                        <a:cubicBezTo>
                          <a:pt x="321281" y="51763"/>
                          <a:pt x="321279" y="51757"/>
                          <a:pt x="321278" y="51752"/>
                        </a:cubicBezTo>
                        <a:cubicBezTo>
                          <a:pt x="312007" y="15146"/>
                          <a:pt x="274646" y="-7136"/>
                          <a:pt x="237995" y="2080"/>
                        </a:cubicBezTo>
                        <a:lnTo>
                          <a:pt x="51798" y="48986"/>
                        </a:lnTo>
                        <a:cubicBezTo>
                          <a:pt x="15158" y="58249"/>
                          <a:pt x="-7144" y="95582"/>
                          <a:pt x="2083" y="132212"/>
                        </a:cubicBezTo>
                        <a:cubicBezTo>
                          <a:pt x="6543" y="149892"/>
                          <a:pt x="17681" y="164806"/>
                          <a:pt x="33442" y="174209"/>
                        </a:cubicBezTo>
                        <a:close/>
                        <a:moveTo>
                          <a:pt x="244756" y="28935"/>
                        </a:moveTo>
                        <a:cubicBezTo>
                          <a:pt x="248094" y="28096"/>
                          <a:pt x="251443" y="27694"/>
                          <a:pt x="254740" y="27694"/>
                        </a:cubicBezTo>
                        <a:cubicBezTo>
                          <a:pt x="273029" y="27694"/>
                          <a:pt x="289738" y="40048"/>
                          <a:pt x="294428" y="58532"/>
                        </a:cubicBezTo>
                        <a:cubicBezTo>
                          <a:pt x="297077" y="69047"/>
                          <a:pt x="295439" y="80014"/>
                          <a:pt x="289818" y="89414"/>
                        </a:cubicBezTo>
                        <a:cubicBezTo>
                          <a:pt x="284197" y="98814"/>
                          <a:pt x="275310" y="105448"/>
                          <a:pt x="264794" y="108098"/>
                        </a:cubicBezTo>
                        <a:lnTo>
                          <a:pt x="185096" y="128171"/>
                        </a:lnTo>
                        <a:lnTo>
                          <a:pt x="165117" y="49000"/>
                        </a:lnTo>
                        <a:close/>
                        <a:moveTo>
                          <a:pt x="58574" y="75840"/>
                        </a:moveTo>
                        <a:lnTo>
                          <a:pt x="138259" y="55765"/>
                        </a:lnTo>
                        <a:lnTo>
                          <a:pt x="158238" y="134935"/>
                        </a:lnTo>
                        <a:lnTo>
                          <a:pt x="78552" y="155006"/>
                        </a:lnTo>
                        <a:cubicBezTo>
                          <a:pt x="68025" y="157669"/>
                          <a:pt x="57042" y="156040"/>
                          <a:pt x="47630" y="150426"/>
                        </a:cubicBezTo>
                        <a:cubicBezTo>
                          <a:pt x="38224" y="144815"/>
                          <a:pt x="31585" y="135943"/>
                          <a:pt x="28938" y="125445"/>
                        </a:cubicBezTo>
                        <a:cubicBezTo>
                          <a:pt x="23439" y="103612"/>
                          <a:pt x="36738" y="81360"/>
                          <a:pt x="58574" y="75840"/>
                        </a:cubicBezTo>
                        <a:close/>
                      </a:path>
                    </a:pathLst>
                  </a:custGeom>
                  <a:solidFill>
                    <a:sysClr val="window" lastClr="FFFFFF"/>
                  </a:solid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sp>
                <p:nvSpPr>
                  <p:cNvPr id="38" name="Freeform: Shape 564">
                    <a:extLst>
                      <a:ext uri="{FF2B5EF4-FFF2-40B4-BE49-F238E27FC236}">
                        <a16:creationId xmlns:a16="http://schemas.microsoft.com/office/drawing/2014/main" id="{2A0888CC-3FFA-22AC-AC2D-78A04C8209F1}"/>
                      </a:ext>
                    </a:extLst>
                  </p:cNvPr>
                  <p:cNvSpPr/>
                  <p:nvPr/>
                </p:nvSpPr>
                <p:spPr>
                  <a:xfrm rot="11217512" flipH="1">
                    <a:off x="8394398" y="-1196684"/>
                    <a:ext cx="118459" cy="118459"/>
                  </a:xfrm>
                  <a:custGeom>
                    <a:avLst/>
                    <a:gdLst>
                      <a:gd name="connsiteX0" fmla="*/ 27870 w 189716"/>
                      <a:gd name="connsiteY0" fmla="*/ 27876 h 189716"/>
                      <a:gd name="connsiteX1" fmla="*/ 27870 w 189716"/>
                      <a:gd name="connsiteY1" fmla="*/ 162699 h 189716"/>
                      <a:gd name="connsiteX2" fmla="*/ 27882 w 189716"/>
                      <a:gd name="connsiteY2" fmla="*/ 162712 h 189716"/>
                      <a:gd name="connsiteX3" fmla="*/ 95336 w 189716"/>
                      <a:gd name="connsiteY3" fmla="*/ 190548 h 189716"/>
                      <a:gd name="connsiteX4" fmla="*/ 162799 w 189716"/>
                      <a:gd name="connsiteY4" fmla="*/ 162706 h 189716"/>
                      <a:gd name="connsiteX5" fmla="*/ 190757 w 189716"/>
                      <a:gd name="connsiteY5" fmla="*/ 95289 h 189716"/>
                      <a:gd name="connsiteX6" fmla="*/ 162799 w 189716"/>
                      <a:gd name="connsiteY6" fmla="*/ 27872 h 189716"/>
                      <a:gd name="connsiteX7" fmla="*/ 27870 w 189716"/>
                      <a:gd name="connsiteY7" fmla="*/ 27876 h 189716"/>
                      <a:gd name="connsiteX8" fmla="*/ 47446 w 189716"/>
                      <a:gd name="connsiteY8" fmla="*/ 143112 h 189716"/>
                      <a:gd name="connsiteX9" fmla="*/ 38679 w 189716"/>
                      <a:gd name="connsiteY9" fmla="*/ 58256 h 189716"/>
                      <a:gd name="connsiteX10" fmla="*/ 132400 w 189716"/>
                      <a:gd name="connsiteY10" fmla="*/ 151890 h 189716"/>
                      <a:gd name="connsiteX11" fmla="*/ 47446 w 189716"/>
                      <a:gd name="connsiteY11" fmla="*/ 143112 h 189716"/>
                      <a:gd name="connsiteX12" fmla="*/ 143227 w 189716"/>
                      <a:gd name="connsiteY12" fmla="*/ 47463 h 189716"/>
                      <a:gd name="connsiteX13" fmla="*/ 163062 w 189716"/>
                      <a:gd name="connsiteY13" fmla="*/ 95288 h 189716"/>
                      <a:gd name="connsiteX14" fmla="*/ 152010 w 189716"/>
                      <a:gd name="connsiteY14" fmla="*/ 132335 h 189716"/>
                      <a:gd name="connsiteX15" fmla="*/ 58266 w 189716"/>
                      <a:gd name="connsiteY15" fmla="*/ 38679 h 189716"/>
                      <a:gd name="connsiteX16" fmla="*/ 143227 w 189716"/>
                      <a:gd name="connsiteY16" fmla="*/ 47463 h 1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89716" h="189716">
                        <a:moveTo>
                          <a:pt x="27870" y="27876"/>
                        </a:moveTo>
                        <a:cubicBezTo>
                          <a:pt x="-9290" y="65048"/>
                          <a:pt x="-9290" y="125530"/>
                          <a:pt x="27870" y="162699"/>
                        </a:cubicBezTo>
                        <a:lnTo>
                          <a:pt x="27882" y="162712"/>
                        </a:lnTo>
                        <a:cubicBezTo>
                          <a:pt x="46480" y="181269"/>
                          <a:pt x="70907" y="190548"/>
                          <a:pt x="95336" y="190548"/>
                        </a:cubicBezTo>
                        <a:cubicBezTo>
                          <a:pt x="119767" y="190548"/>
                          <a:pt x="144199" y="181267"/>
                          <a:pt x="162799" y="162706"/>
                        </a:cubicBezTo>
                        <a:cubicBezTo>
                          <a:pt x="180829" y="144696"/>
                          <a:pt x="190757" y="120753"/>
                          <a:pt x="190757" y="95289"/>
                        </a:cubicBezTo>
                        <a:cubicBezTo>
                          <a:pt x="190757" y="69826"/>
                          <a:pt x="180828" y="45884"/>
                          <a:pt x="162799" y="27872"/>
                        </a:cubicBezTo>
                        <a:cubicBezTo>
                          <a:pt x="125601" y="-9291"/>
                          <a:pt x="65076" y="-9291"/>
                          <a:pt x="27870" y="27876"/>
                        </a:cubicBezTo>
                        <a:close/>
                        <a:moveTo>
                          <a:pt x="47446" y="143112"/>
                        </a:moveTo>
                        <a:cubicBezTo>
                          <a:pt x="24442" y="120091"/>
                          <a:pt x="21523" y="84474"/>
                          <a:pt x="38679" y="58256"/>
                        </a:cubicBezTo>
                        <a:lnTo>
                          <a:pt x="132400" y="151890"/>
                        </a:lnTo>
                        <a:cubicBezTo>
                          <a:pt x="106145" y="169025"/>
                          <a:pt x="70493" y="166102"/>
                          <a:pt x="47446" y="143112"/>
                        </a:cubicBezTo>
                        <a:close/>
                        <a:moveTo>
                          <a:pt x="143227" y="47463"/>
                        </a:moveTo>
                        <a:cubicBezTo>
                          <a:pt x="156018" y="60243"/>
                          <a:pt x="163062" y="77229"/>
                          <a:pt x="163062" y="95288"/>
                        </a:cubicBezTo>
                        <a:cubicBezTo>
                          <a:pt x="163062" y="108651"/>
                          <a:pt x="159196" y="121420"/>
                          <a:pt x="152010" y="132335"/>
                        </a:cubicBezTo>
                        <a:lnTo>
                          <a:pt x="58266" y="38679"/>
                        </a:lnTo>
                        <a:cubicBezTo>
                          <a:pt x="84525" y="21515"/>
                          <a:pt x="120181" y="24439"/>
                          <a:pt x="143227" y="47463"/>
                        </a:cubicBezTo>
                        <a:close/>
                      </a:path>
                    </a:pathLst>
                  </a:custGeom>
                  <a:solidFill>
                    <a:sysClr val="window" lastClr="FFFFFF"/>
                  </a:solidFill>
                  <a:ln w="1377"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endParaRPr>
                  </a:p>
                </p:txBody>
              </p:sp>
            </p:grpSp>
          </p:grpSp>
        </p:grpSp>
        <p:sp>
          <p:nvSpPr>
            <p:cNvPr id="30" name="TextBox 29">
              <a:extLst>
                <a:ext uri="{FF2B5EF4-FFF2-40B4-BE49-F238E27FC236}">
                  <a16:creationId xmlns:a16="http://schemas.microsoft.com/office/drawing/2014/main" id="{C105CAF8-4E69-36C7-466E-0A0E2B6C4484}"/>
                </a:ext>
              </a:extLst>
            </p:cNvPr>
            <p:cNvSpPr txBox="1"/>
            <p:nvPr/>
          </p:nvSpPr>
          <p:spPr>
            <a:xfrm flipH="1">
              <a:off x="452215" y="5305787"/>
              <a:ext cx="10576719" cy="360850"/>
            </a:xfrm>
            <a:prstGeom prst="rect">
              <a:avLst/>
            </a:prstGeom>
            <a:noFill/>
          </p:spPr>
          <p:txBody>
            <a:bodyPr wrap="square" lIns="72000" tIns="72000" rIns="72000" bIns="72000" rtlCol="0" anchor="ctr" anchorCtr="1">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white"/>
                  </a:solidFill>
                  <a:effectLst/>
                  <a:uLnTx/>
                  <a:uFillTx/>
                  <a:ea typeface="+mn-ea"/>
                  <a:cs typeface="+mn-cs"/>
                </a:rPr>
                <a:t>A structured and collaborative SCS stewardship approach is urgently required to protect patients from the potential harm of SCS use</a:t>
              </a:r>
              <a:r>
                <a:rPr kumimoji="0" lang="en-GB" sz="1400" b="0" i="0" u="none" strike="noStrike" kern="1200" cap="none" spc="0" normalizeH="0" baseline="30000" noProof="0">
                  <a:ln>
                    <a:noFill/>
                  </a:ln>
                  <a:solidFill>
                    <a:prstClr val="white"/>
                  </a:solidFill>
                  <a:effectLst/>
                  <a:uLnTx/>
                  <a:uFillTx/>
                  <a:ea typeface="+mn-ea"/>
                  <a:cs typeface="+mn-cs"/>
                </a:rPr>
                <a:t>2</a:t>
              </a:r>
            </a:p>
          </p:txBody>
        </p:sp>
      </p:grpSp>
      <p:sp>
        <p:nvSpPr>
          <p:cNvPr id="39" name="Footer Placeholder 2">
            <a:extLst>
              <a:ext uri="{FF2B5EF4-FFF2-40B4-BE49-F238E27FC236}">
                <a16:creationId xmlns:a16="http://schemas.microsoft.com/office/drawing/2014/main" id="{5B2ECC0C-AA45-9DB2-E8B4-940613FAEF57}"/>
              </a:ext>
            </a:extLst>
          </p:cNvPr>
          <p:cNvSpPr>
            <a:spLocks noGrp="1"/>
          </p:cNvSpPr>
          <p:nvPr>
            <p:ph type="ftr" sz="quarter" idx="11"/>
          </p:nvPr>
        </p:nvSpPr>
        <p:spPr>
          <a:xfrm>
            <a:off x="548282" y="6303600"/>
            <a:ext cx="10620000" cy="288000"/>
          </a:xfrm>
        </p:spPr>
        <p:txBody>
          <a:bodyPr/>
          <a:lstStyle/>
          <a:p>
            <a:r>
              <a:rPr lang="da-DK" dirty="0"/>
              <a:t>AE, adverse event; AI, adrenal insufficiency; HCP, healthcare professional; OCS, oral corticosteroid(s); SCS, systemic corticosteroid(s).</a:t>
            </a:r>
          </a:p>
          <a:p>
            <a:r>
              <a:rPr lang="da-DK" dirty="0"/>
              <a:t>1. Asthma and Allergy Foundation of America (AAFA). Oral corticosteroid stewardship statement. 2018. Available from: https://aafa.org/wp-content/uploads/2022/08/oral-corticosteroid-stewardship-statement-november-2018.pdf (Accessed May 2024); 2. Bleecker ER, et al. World Allergy Organ J. 2022;15:100726; 3. Price D, et al. J Asthma Allergy. 2017;10:209–223; 4. Volmer T, et al. Eur Respir J. 2018;52:1800703; 5. Global Initiative for Asthma (GINA). Global strategy for asthma management and prevention. 2024. Available from: https://ginasthma.org/wp-content/uploads/2024/05/GINA-2024-Main-Report-WMS-1.pdf (Accessed May 2024).</a:t>
            </a:r>
          </a:p>
        </p:txBody>
      </p:sp>
      <p:sp>
        <p:nvSpPr>
          <p:cNvPr id="3" name="Slide Number Placeholder 9">
            <a:extLst>
              <a:ext uri="{FF2B5EF4-FFF2-40B4-BE49-F238E27FC236}">
                <a16:creationId xmlns:a16="http://schemas.microsoft.com/office/drawing/2014/main" id="{1A0CD5CA-37EC-366A-28D7-F777745F1739}"/>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6</a:t>
            </a:fld>
            <a:endParaRPr lang="en-GB"/>
          </a:p>
        </p:txBody>
      </p:sp>
    </p:spTree>
    <p:extLst>
      <p:ext uri="{BB962C8B-B14F-4D97-AF65-F5344CB8AC3E}">
        <p14:creationId xmlns:p14="http://schemas.microsoft.com/office/powerpoint/2010/main" val="18154110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282AE-6735-F735-2E8C-E7A91DAAC7F0}"/>
              </a:ext>
            </a:extLst>
          </p:cNvPr>
          <p:cNvSpPr>
            <a:spLocks noGrp="1"/>
          </p:cNvSpPr>
          <p:nvPr>
            <p:ph type="title"/>
          </p:nvPr>
        </p:nvSpPr>
        <p:spPr/>
        <p:txBody>
          <a:bodyPr/>
          <a:lstStyle/>
          <a:p>
            <a:r>
              <a:rPr lang="en-GB" dirty="0"/>
              <a:t>GINA 2024 guidance advises that maintenance OCS should be considered only as a last resort</a:t>
            </a:r>
          </a:p>
        </p:txBody>
      </p:sp>
      <p:sp>
        <p:nvSpPr>
          <p:cNvPr id="5" name="Content Placeholder 3">
            <a:extLst>
              <a:ext uri="{FF2B5EF4-FFF2-40B4-BE49-F238E27FC236}">
                <a16:creationId xmlns:a16="http://schemas.microsoft.com/office/drawing/2014/main" id="{25C5367A-FA73-694C-9DBD-87DD33889CF4}"/>
              </a:ext>
            </a:extLst>
          </p:cNvPr>
          <p:cNvSpPr txBox="1">
            <a:spLocks/>
          </p:cNvSpPr>
          <p:nvPr/>
        </p:nvSpPr>
        <p:spPr>
          <a:xfrm>
            <a:off x="829262" y="1374067"/>
            <a:ext cx="10533476" cy="464485"/>
          </a:xfrm>
          <a:prstGeom prst="roundRect">
            <a:avLst/>
          </a:prstGeom>
          <a:solidFill>
            <a:schemeClr val="tx2"/>
          </a:solidFill>
          <a:ln w="12700" cap="flat" cmpd="sng" algn="ctr">
            <a:solidFill>
              <a:schemeClr val="accent3"/>
            </a:solidFill>
            <a:prstDash val="solid"/>
          </a:ln>
          <a:effectLst/>
        </p:spPr>
        <p:style>
          <a:lnRef idx="1">
            <a:schemeClr val="accent1"/>
          </a:lnRef>
          <a:fillRef idx="3">
            <a:schemeClr val="accent1"/>
          </a:fillRef>
          <a:effectRef idx="2">
            <a:schemeClr val="accent1"/>
          </a:effectRef>
          <a:fontRef idx="minor">
            <a:schemeClr val="lt1"/>
          </a:fontRef>
        </p:style>
        <p:txBody>
          <a:bodyPr lIns="96000" tIns="96000" rIns="96000" bIns="96000" rtlCol="0" anchor="ctr" anchorCtr="1"/>
          <a:lstStyle>
            <a:lvl1pPr marL="342900" indent="-342900" algn="l" defTabSz="457200" rtl="0" eaLnBrk="1" latinLnBrk="0" hangingPunct="1">
              <a:spcBef>
                <a:spcPct val="20000"/>
              </a:spcBef>
              <a:buFont typeface="Arial"/>
              <a:buChar char="•"/>
              <a:defRPr sz="3200" kern="1200">
                <a:solidFill>
                  <a:schemeClr val="lt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lt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lt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lt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lt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lt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lt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lt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lt1"/>
                </a:solidFill>
                <a:latin typeface="+mn-lt"/>
                <a:ea typeface="+mn-ea"/>
                <a:cs typeface="+mn-cs"/>
              </a:defRPr>
            </a:lvl9pPr>
          </a:lstStyle>
          <a:p>
            <a:pPr marL="0" marR="0" lvl="0" indent="0" algn="l" defTabSz="812760" rtl="0" eaLnBrk="1" fontAlgn="auto" latinLnBrk="0" hangingPunct="1">
              <a:lnSpc>
                <a:spcPct val="100000"/>
              </a:lnSpc>
              <a:spcBef>
                <a:spcPct val="20000"/>
              </a:spcBef>
              <a:spcAft>
                <a:spcPts val="0"/>
              </a:spcAft>
              <a:buClr>
                <a:srgbClr val="00C5B4"/>
              </a:buClr>
              <a:buSzTx/>
              <a:buFont typeface="Arial"/>
              <a:buNone/>
              <a:tabLst/>
              <a:defRPr/>
            </a:pPr>
            <a:r>
              <a:rPr kumimoji="0" lang="en-GB" sz="1600" b="0" i="0" u="none" strike="noStrike" kern="1200" cap="none" spc="0" normalizeH="0" baseline="0" noProof="0" dirty="0">
                <a:ln>
                  <a:noFill/>
                </a:ln>
                <a:solidFill>
                  <a:schemeClr val="bg1"/>
                </a:solidFill>
                <a:effectLst/>
                <a:uLnTx/>
                <a:uFillTx/>
                <a:ea typeface="+mn-ea"/>
                <a:cs typeface="+mn-cs"/>
              </a:rPr>
              <a:t>GINA 2024 acknowledges the </a:t>
            </a:r>
            <a:r>
              <a:rPr kumimoji="0" lang="en-GB" sz="1600" b="1" i="0" u="none" strike="noStrike" kern="1200" cap="none" spc="0" normalizeH="0" baseline="0" noProof="0" dirty="0">
                <a:ln>
                  <a:noFill/>
                </a:ln>
                <a:solidFill>
                  <a:schemeClr val="bg1"/>
                </a:solidFill>
                <a:effectLst/>
                <a:uLnTx/>
                <a:uFillTx/>
                <a:ea typeface="+mn-ea"/>
                <a:cs typeface="+mn-cs"/>
              </a:rPr>
              <a:t>serious cumulative AEs of OCS use</a:t>
            </a:r>
            <a:r>
              <a:rPr kumimoji="0" lang="en-GB" sz="1600" b="0" i="0" u="none" strike="noStrike" kern="1200" cap="none" spc="0" normalizeH="0" baseline="30000" noProof="0" dirty="0">
                <a:ln>
                  <a:noFill/>
                </a:ln>
                <a:solidFill>
                  <a:schemeClr val="bg1"/>
                </a:solidFill>
                <a:effectLst/>
                <a:uLnTx/>
                <a:uFillTx/>
                <a:ea typeface="+mn-ea"/>
                <a:cs typeface="+mn-cs"/>
              </a:rPr>
              <a:t>1</a:t>
            </a:r>
            <a:endParaRPr kumimoji="0" lang="en-GB" sz="1600" b="1" i="0" u="none" strike="noStrike" kern="1200" cap="none" spc="0" normalizeH="0" baseline="0" noProof="0" dirty="0">
              <a:ln>
                <a:noFill/>
              </a:ln>
              <a:solidFill>
                <a:schemeClr val="bg1"/>
              </a:solidFill>
              <a:effectLst/>
              <a:uLnTx/>
              <a:uFillTx/>
              <a:ea typeface="+mn-ea"/>
              <a:cs typeface="+mn-cs"/>
            </a:endParaRPr>
          </a:p>
        </p:txBody>
      </p:sp>
      <p:sp>
        <p:nvSpPr>
          <p:cNvPr id="6" name="Rectangle: Rounded Corners 5">
            <a:extLst>
              <a:ext uri="{FF2B5EF4-FFF2-40B4-BE49-F238E27FC236}">
                <a16:creationId xmlns:a16="http://schemas.microsoft.com/office/drawing/2014/main" id="{370AFFF4-5AF3-6F62-52FE-081A58F3B1D4}"/>
              </a:ext>
            </a:extLst>
          </p:cNvPr>
          <p:cNvSpPr/>
          <p:nvPr/>
        </p:nvSpPr>
        <p:spPr>
          <a:xfrm>
            <a:off x="1416767" y="4560650"/>
            <a:ext cx="5707932" cy="1090184"/>
          </a:xfrm>
          <a:prstGeom prst="roundRect">
            <a:avLst/>
          </a:prstGeom>
          <a:solidFill>
            <a:schemeClr val="bg2">
              <a:lumMod val="20000"/>
              <a:lumOff val="80000"/>
              <a:alpha val="20000"/>
            </a:schemeClr>
          </a:solidFill>
          <a:ln w="12700">
            <a:solidFill>
              <a:schemeClr val="bg2"/>
            </a:solidFill>
          </a:ln>
          <a:effectLst/>
        </p:spPr>
        <p:style>
          <a:lnRef idx="1">
            <a:schemeClr val="accent1"/>
          </a:lnRef>
          <a:fillRef idx="3">
            <a:schemeClr val="accent1"/>
          </a:fillRef>
          <a:effectRef idx="2">
            <a:schemeClr val="accent1"/>
          </a:effectRef>
          <a:fontRef idx="minor">
            <a:schemeClr val="lt1"/>
          </a:fontRef>
        </p:style>
        <p:txBody>
          <a:bodyPr lIns="216000" rIns="216000" rtlCol="0" anchor="ctr" anchorCtr="1"/>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GB" sz="1500" b="0" i="0" u="none" strike="noStrike" kern="1200" cap="none" spc="0" normalizeH="0" baseline="0" noProof="0" dirty="0">
                <a:ln>
                  <a:noFill/>
                </a:ln>
                <a:solidFill>
                  <a:schemeClr val="tx1"/>
                </a:solidFill>
                <a:effectLst/>
                <a:uLnTx/>
                <a:uFillTx/>
                <a:ea typeface="+mn-ea"/>
                <a:cs typeface="+mn-cs"/>
              </a:rPr>
              <a:t>These statements are cited in the study conducted </a:t>
            </a:r>
            <a:r>
              <a:rPr lang="en-GB" sz="1500" dirty="0">
                <a:solidFill>
                  <a:schemeClr val="tx1"/>
                </a:solidFill>
              </a:rPr>
              <a:t>by </a:t>
            </a:r>
            <a:br>
              <a:rPr lang="en-GB" sz="1500" dirty="0">
                <a:solidFill>
                  <a:schemeClr val="tx1"/>
                </a:solidFill>
              </a:rPr>
            </a:br>
            <a:r>
              <a:rPr lang="en-GB" sz="1500" dirty="0">
                <a:solidFill>
                  <a:schemeClr val="tx1"/>
                </a:solidFill>
              </a:rPr>
              <a:t>Price DB et al (2018), in which a significant increase in the risk of AEs</a:t>
            </a:r>
            <a:r>
              <a:rPr kumimoji="0" lang="en-GB" sz="1500" b="0" i="0" u="none" strike="noStrike" kern="1200" cap="none" spc="0" normalizeH="0" baseline="0" noProof="0" dirty="0">
                <a:ln>
                  <a:noFill/>
                </a:ln>
                <a:solidFill>
                  <a:schemeClr val="tx1"/>
                </a:solidFill>
                <a:effectLst/>
                <a:uLnTx/>
                <a:uFillTx/>
                <a:ea typeface="+mn-ea"/>
                <a:cs typeface="+mn-cs"/>
              </a:rPr>
              <a:t> with both cumulative SCS exposure and daily exposure was demonstrated, even at the lowest exposure categories</a:t>
            </a:r>
            <a:r>
              <a:rPr kumimoji="0" lang="en-GB" sz="1500" b="0" i="0" u="none" strike="noStrike" kern="1200" cap="none" spc="0" normalizeH="0" baseline="30000" noProof="0" dirty="0">
                <a:ln>
                  <a:noFill/>
                </a:ln>
                <a:solidFill>
                  <a:schemeClr val="tx1"/>
                </a:solidFill>
                <a:effectLst/>
                <a:uLnTx/>
                <a:uFillTx/>
                <a:ea typeface="+mn-ea"/>
                <a:cs typeface="+mn-cs"/>
              </a:rPr>
              <a:t>2</a:t>
            </a:r>
            <a:r>
              <a:rPr kumimoji="0" lang="en-GB" sz="1500" b="0" i="0" u="none" strike="noStrike" kern="1200" cap="none" spc="0" normalizeH="0" baseline="0" noProof="0" dirty="0">
                <a:ln>
                  <a:noFill/>
                </a:ln>
                <a:solidFill>
                  <a:schemeClr val="tx1"/>
                </a:solidFill>
                <a:effectLst/>
                <a:uLnTx/>
                <a:uFillTx/>
                <a:ea typeface="+mn-ea"/>
                <a:cs typeface="+mn-cs"/>
              </a:rPr>
              <a:t> </a:t>
            </a:r>
          </a:p>
        </p:txBody>
      </p:sp>
      <p:cxnSp>
        <p:nvCxnSpPr>
          <p:cNvPr id="7" name="Straight Connector 6">
            <a:extLst>
              <a:ext uri="{FF2B5EF4-FFF2-40B4-BE49-F238E27FC236}">
                <a16:creationId xmlns:a16="http://schemas.microsoft.com/office/drawing/2014/main" id="{AC38EF76-C9AA-911A-D8DA-6F8B07E3FCF4}"/>
              </a:ext>
            </a:extLst>
          </p:cNvPr>
          <p:cNvCxnSpPr>
            <a:cxnSpLocks/>
          </p:cNvCxnSpPr>
          <p:nvPr/>
        </p:nvCxnSpPr>
        <p:spPr>
          <a:xfrm>
            <a:off x="1049925" y="4391959"/>
            <a:ext cx="0" cy="710390"/>
          </a:xfrm>
          <a:prstGeom prst="line">
            <a:avLst/>
          </a:prstGeom>
          <a:ln>
            <a:solidFill>
              <a:schemeClr val="bg2"/>
            </a:solidFill>
            <a:headEnd type="oval"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6F1B869A-8646-F8BD-B958-7E6B38B7BE2C}"/>
              </a:ext>
            </a:extLst>
          </p:cNvPr>
          <p:cNvCxnSpPr/>
          <p:nvPr/>
        </p:nvCxnSpPr>
        <p:spPr>
          <a:xfrm>
            <a:off x="1050486" y="5100197"/>
            <a:ext cx="362756" cy="0"/>
          </a:xfrm>
          <a:prstGeom prst="line">
            <a:avLst/>
          </a:prstGeom>
          <a:ln>
            <a:solidFill>
              <a:schemeClr val="bg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pic>
        <p:nvPicPr>
          <p:cNvPr id="9" name="Picture 8">
            <a:extLst>
              <a:ext uri="{FF2B5EF4-FFF2-40B4-BE49-F238E27FC236}">
                <a16:creationId xmlns:a16="http://schemas.microsoft.com/office/drawing/2014/main" id="{76329246-A268-ACEE-296D-5E3CC1BBC8B7}"/>
              </a:ext>
            </a:extLst>
          </p:cNvPr>
          <p:cNvPicPr>
            <a:picLocks noChangeAspect="1"/>
          </p:cNvPicPr>
          <p:nvPr/>
        </p:nvPicPr>
        <p:blipFill>
          <a:blip r:embed="rId2"/>
          <a:stretch>
            <a:fillRect/>
          </a:stretch>
        </p:blipFill>
        <p:spPr>
          <a:xfrm>
            <a:off x="7240610" y="1959115"/>
            <a:ext cx="4572396" cy="2571973"/>
          </a:xfrm>
          <a:prstGeom prst="rect">
            <a:avLst/>
          </a:prstGeom>
        </p:spPr>
      </p:pic>
      <p:pic>
        <p:nvPicPr>
          <p:cNvPr id="10" name="Picture 9">
            <a:extLst>
              <a:ext uri="{FF2B5EF4-FFF2-40B4-BE49-F238E27FC236}">
                <a16:creationId xmlns:a16="http://schemas.microsoft.com/office/drawing/2014/main" id="{40EB8EEF-EE6D-7EE3-C66A-26E61B5335FE}"/>
              </a:ext>
            </a:extLst>
          </p:cNvPr>
          <p:cNvPicPr>
            <a:picLocks noChangeAspect="1"/>
          </p:cNvPicPr>
          <p:nvPr/>
        </p:nvPicPr>
        <p:blipFill>
          <a:blip r:embed="rId3"/>
          <a:stretch>
            <a:fillRect/>
          </a:stretch>
        </p:blipFill>
        <p:spPr>
          <a:xfrm>
            <a:off x="7239890" y="3405681"/>
            <a:ext cx="4572396" cy="2571973"/>
          </a:xfrm>
          <a:prstGeom prst="rect">
            <a:avLst/>
          </a:prstGeom>
        </p:spPr>
      </p:pic>
      <p:grpSp>
        <p:nvGrpSpPr>
          <p:cNvPr id="11" name="Group 10">
            <a:extLst>
              <a:ext uri="{FF2B5EF4-FFF2-40B4-BE49-F238E27FC236}">
                <a16:creationId xmlns:a16="http://schemas.microsoft.com/office/drawing/2014/main" id="{F812D3C5-842D-C6FB-A24D-8B5D81A119F6}"/>
              </a:ext>
            </a:extLst>
          </p:cNvPr>
          <p:cNvGrpSpPr/>
          <p:nvPr/>
        </p:nvGrpSpPr>
        <p:grpSpPr>
          <a:xfrm>
            <a:off x="1909289" y="1960153"/>
            <a:ext cx="4598246" cy="1165163"/>
            <a:chOff x="2138572" y="2029264"/>
            <a:chExt cx="4598246" cy="1165163"/>
          </a:xfrm>
        </p:grpSpPr>
        <p:sp>
          <p:nvSpPr>
            <p:cNvPr id="12" name="Rectangle: Diagonal Corners Rounded 11">
              <a:extLst>
                <a:ext uri="{FF2B5EF4-FFF2-40B4-BE49-F238E27FC236}">
                  <a16:creationId xmlns:a16="http://schemas.microsoft.com/office/drawing/2014/main" id="{71AAE1FB-EF9C-8A3C-35F9-335D694617B5}"/>
                </a:ext>
              </a:extLst>
            </p:cNvPr>
            <p:cNvSpPr/>
            <p:nvPr/>
          </p:nvSpPr>
          <p:spPr>
            <a:xfrm>
              <a:off x="2269869" y="2324857"/>
              <a:ext cx="4335653" cy="591840"/>
            </a:xfrm>
            <a:prstGeom prst="round2DiagRect">
              <a:avLst/>
            </a:prstGeom>
            <a:solidFill>
              <a:schemeClr val="bg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144000" tIns="48000" rIns="144000" bIns="48000" rtlCol="0" anchor="ctr" anchorCtr="1"/>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500" b="0" i="0" u="none" strike="noStrike" kern="1200" cap="none" spc="0" normalizeH="0" baseline="0" noProof="0" dirty="0">
                  <a:ln>
                    <a:noFill/>
                  </a:ln>
                  <a:solidFill>
                    <a:schemeClr val="tx1"/>
                  </a:solidFill>
                  <a:effectLst/>
                  <a:uLnTx/>
                  <a:uFillTx/>
                  <a:ea typeface="+mn-ea"/>
                  <a:cs typeface="+mn-cs"/>
                </a:rPr>
                <a:t>Even 4–5 lifetime OCS courses increase the risk of osteoporosis, diabetes and cataract</a:t>
              </a:r>
              <a:endParaRPr kumimoji="0" lang="en-US" sz="1500" b="0" i="0" u="none" strike="noStrike" kern="1200" cap="none" spc="0" normalizeH="0" baseline="0" noProof="0" dirty="0">
                <a:ln>
                  <a:noFill/>
                </a:ln>
                <a:solidFill>
                  <a:schemeClr val="tx1"/>
                </a:solidFill>
                <a:effectLst/>
                <a:uLnTx/>
                <a:uFillTx/>
                <a:ea typeface="+mn-ea"/>
                <a:cs typeface="+mn-cs"/>
              </a:endParaRPr>
            </a:p>
          </p:txBody>
        </p:sp>
        <p:pic>
          <p:nvPicPr>
            <p:cNvPr id="13" name="Graphic 12">
              <a:extLst>
                <a:ext uri="{FF2B5EF4-FFF2-40B4-BE49-F238E27FC236}">
                  <a16:creationId xmlns:a16="http://schemas.microsoft.com/office/drawing/2014/main" id="{B717BFEC-E433-CE1E-F2E8-C06AB7D6C2B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399226" y="2029264"/>
              <a:ext cx="269819" cy="235753"/>
            </a:xfrm>
            <a:prstGeom prst="rect">
              <a:avLst/>
            </a:prstGeom>
          </p:spPr>
        </p:pic>
        <p:pic>
          <p:nvPicPr>
            <p:cNvPr id="14" name="Graphic 13">
              <a:extLst>
                <a:ext uri="{FF2B5EF4-FFF2-40B4-BE49-F238E27FC236}">
                  <a16:creationId xmlns:a16="http://schemas.microsoft.com/office/drawing/2014/main" id="{0F0CD99D-9673-EF26-DCCB-733776217B5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H="1">
              <a:off x="6240336" y="2958674"/>
              <a:ext cx="269819" cy="235753"/>
            </a:xfrm>
            <a:prstGeom prst="rect">
              <a:avLst/>
            </a:prstGeom>
          </p:spPr>
        </p:pic>
        <p:grpSp>
          <p:nvGrpSpPr>
            <p:cNvPr id="15" name="Group 14">
              <a:extLst>
                <a:ext uri="{FF2B5EF4-FFF2-40B4-BE49-F238E27FC236}">
                  <a16:creationId xmlns:a16="http://schemas.microsoft.com/office/drawing/2014/main" id="{588B0A05-DE33-116F-57E1-E9E85069CEB5}"/>
                </a:ext>
              </a:extLst>
            </p:cNvPr>
            <p:cNvGrpSpPr/>
            <p:nvPr/>
          </p:nvGrpSpPr>
          <p:grpSpPr>
            <a:xfrm>
              <a:off x="2138572" y="2189982"/>
              <a:ext cx="4598246" cy="861591"/>
              <a:chOff x="2138572" y="2189982"/>
              <a:chExt cx="4598246" cy="861591"/>
            </a:xfrm>
          </p:grpSpPr>
          <p:sp>
            <p:nvSpPr>
              <p:cNvPr id="16" name="Rectangle: Diagonal Corners Rounded 35">
                <a:extLst>
                  <a:ext uri="{FF2B5EF4-FFF2-40B4-BE49-F238E27FC236}">
                    <a16:creationId xmlns:a16="http://schemas.microsoft.com/office/drawing/2014/main" id="{61A20983-CD8E-64CD-3591-2CBB8C99DB4B}"/>
                  </a:ext>
                </a:extLst>
              </p:cNvPr>
              <p:cNvSpPr/>
              <p:nvPr/>
            </p:nvSpPr>
            <p:spPr>
              <a:xfrm>
                <a:off x="2138572" y="2189983"/>
                <a:ext cx="3938417"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sp>
            <p:nvSpPr>
              <p:cNvPr id="17" name="Rectangle: Diagonal Corners Rounded 35">
                <a:extLst>
                  <a:ext uri="{FF2B5EF4-FFF2-40B4-BE49-F238E27FC236}">
                    <a16:creationId xmlns:a16="http://schemas.microsoft.com/office/drawing/2014/main" id="{8A781A37-5B73-C6B5-47D9-0A212F46D288}"/>
                  </a:ext>
                </a:extLst>
              </p:cNvPr>
              <p:cNvSpPr/>
              <p:nvPr/>
            </p:nvSpPr>
            <p:spPr>
              <a:xfrm rot="10800000">
                <a:off x="2798401" y="2189982"/>
                <a:ext cx="3938417"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grpSp>
      </p:grpSp>
      <p:grpSp>
        <p:nvGrpSpPr>
          <p:cNvPr id="18" name="Group 17">
            <a:extLst>
              <a:ext uri="{FF2B5EF4-FFF2-40B4-BE49-F238E27FC236}">
                <a16:creationId xmlns:a16="http://schemas.microsoft.com/office/drawing/2014/main" id="{B3C66144-E47B-A0F4-69D0-642B22367645}"/>
              </a:ext>
            </a:extLst>
          </p:cNvPr>
          <p:cNvGrpSpPr/>
          <p:nvPr/>
        </p:nvGrpSpPr>
        <p:grpSpPr>
          <a:xfrm>
            <a:off x="6690092" y="2669916"/>
            <a:ext cx="366292" cy="910799"/>
            <a:chOff x="6498241" y="3321908"/>
            <a:chExt cx="366292" cy="910799"/>
          </a:xfrm>
        </p:grpSpPr>
        <p:cxnSp>
          <p:nvCxnSpPr>
            <p:cNvPr id="19" name="Straight Connector 18">
              <a:extLst>
                <a:ext uri="{FF2B5EF4-FFF2-40B4-BE49-F238E27FC236}">
                  <a16:creationId xmlns:a16="http://schemas.microsoft.com/office/drawing/2014/main" id="{C41B4A90-7C2E-2A04-068C-F981EB641F4B}"/>
                </a:ext>
              </a:extLst>
            </p:cNvPr>
            <p:cNvCxnSpPr>
              <a:cxnSpLocks/>
            </p:cNvCxnSpPr>
            <p:nvPr/>
          </p:nvCxnSpPr>
          <p:spPr>
            <a:xfrm>
              <a:off x="6643808" y="3777307"/>
              <a:ext cx="220725" cy="0"/>
            </a:xfrm>
            <a:prstGeom prst="line">
              <a:avLst/>
            </a:prstGeom>
            <a:ln>
              <a:solidFill>
                <a:schemeClr val="tx2"/>
              </a:solidFill>
              <a:headEnd type="none" w="med" len="med"/>
              <a:tailEnd type="oval" w="med" len="med"/>
            </a:ln>
            <a:effectLst/>
          </p:spPr>
          <p:style>
            <a:lnRef idx="2">
              <a:schemeClr val="accent1"/>
            </a:lnRef>
            <a:fillRef idx="0">
              <a:schemeClr val="accent1"/>
            </a:fillRef>
            <a:effectRef idx="1">
              <a:schemeClr val="accent1"/>
            </a:effectRef>
            <a:fontRef idx="minor">
              <a:schemeClr val="tx1"/>
            </a:fontRef>
          </p:style>
        </p:cxnSp>
        <p:sp>
          <p:nvSpPr>
            <p:cNvPr id="20" name="Right Bracket 19">
              <a:extLst>
                <a:ext uri="{FF2B5EF4-FFF2-40B4-BE49-F238E27FC236}">
                  <a16:creationId xmlns:a16="http://schemas.microsoft.com/office/drawing/2014/main" id="{EE471130-DF70-796B-1E00-E67AA2B8938A}"/>
                </a:ext>
              </a:extLst>
            </p:cNvPr>
            <p:cNvSpPr/>
            <p:nvPr/>
          </p:nvSpPr>
          <p:spPr>
            <a:xfrm>
              <a:off x="6498241" y="3321908"/>
              <a:ext cx="141221" cy="910799"/>
            </a:xfrm>
            <a:prstGeom prst="rightBracket">
              <a:avLst>
                <a:gd name="adj" fmla="val 0"/>
              </a:avLst>
            </a:prstGeom>
            <a:ln w="12700" cap="rnd">
              <a:solidFill>
                <a:schemeClr val="tx2"/>
              </a:solidFill>
              <a:round/>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F2BF9C60-F4EC-F4D1-1670-3D173AB4C538}"/>
              </a:ext>
            </a:extLst>
          </p:cNvPr>
          <p:cNvGrpSpPr/>
          <p:nvPr/>
        </p:nvGrpSpPr>
        <p:grpSpPr>
          <a:xfrm>
            <a:off x="480792" y="3178786"/>
            <a:ext cx="6055824" cy="1165163"/>
            <a:chOff x="2643144" y="2029264"/>
            <a:chExt cx="6055824" cy="1165163"/>
          </a:xfrm>
        </p:grpSpPr>
        <p:sp>
          <p:nvSpPr>
            <p:cNvPr id="22" name="Rectangle: Diagonal Corners Rounded 21">
              <a:extLst>
                <a:ext uri="{FF2B5EF4-FFF2-40B4-BE49-F238E27FC236}">
                  <a16:creationId xmlns:a16="http://schemas.microsoft.com/office/drawing/2014/main" id="{CD6A2864-2E65-E4B7-907C-A4B4C3C26F4C}"/>
                </a:ext>
              </a:extLst>
            </p:cNvPr>
            <p:cNvSpPr/>
            <p:nvPr/>
          </p:nvSpPr>
          <p:spPr>
            <a:xfrm>
              <a:off x="2772205" y="2324857"/>
              <a:ext cx="5791200" cy="591840"/>
            </a:xfrm>
            <a:prstGeom prst="round2DiagRect">
              <a:avLst/>
            </a:prstGeom>
            <a:solidFill>
              <a:schemeClr val="bg2">
                <a:lumMod val="40000"/>
                <a:lumOff val="60000"/>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lIns="36000" tIns="48000" rIns="36000" bIns="48000" rtlCol="0" anchor="ctr" anchorCtr="1"/>
            <a:lstStyle/>
            <a:p>
              <a:pPr marL="0" marR="0" lvl="0" indent="0" algn="ctr" defTabSz="914400" rtl="0" eaLnBrk="1" fontAlgn="auto" latinLnBrk="0" hangingPunct="1">
                <a:lnSpc>
                  <a:spcPct val="100000"/>
                </a:lnSpc>
                <a:spcBef>
                  <a:spcPts val="0"/>
                </a:spcBef>
                <a:spcAft>
                  <a:spcPts val="800"/>
                </a:spcAft>
                <a:buClrTx/>
                <a:buSzTx/>
                <a:buFontTx/>
                <a:buNone/>
                <a:tabLst/>
                <a:defRPr/>
              </a:pPr>
              <a:r>
                <a:rPr kumimoji="0" lang="en-GB" sz="1500" b="0" i="0" u="none" strike="noStrike" kern="1200" cap="none" spc="0" normalizeH="0" baseline="0" noProof="0" dirty="0">
                  <a:ln>
                    <a:noFill/>
                  </a:ln>
                  <a:solidFill>
                    <a:schemeClr val="tx1"/>
                  </a:solidFill>
                  <a:effectLst/>
                  <a:uLnTx/>
                  <a:uFillTx/>
                  <a:ea typeface="+mn-ea"/>
                  <a:cs typeface="+mn-cs"/>
                </a:rPr>
                <a:t>OCS are associated with serious cumulative AEs</a:t>
              </a:r>
              <a:br>
                <a:rPr kumimoji="0" lang="en-GB" sz="1500" b="0" i="0" u="none" strike="noStrike" kern="1200" cap="none" spc="0" normalizeH="0" baseline="0" noProof="0" dirty="0">
                  <a:ln>
                    <a:noFill/>
                  </a:ln>
                  <a:solidFill>
                    <a:schemeClr val="tx1"/>
                  </a:solidFill>
                  <a:effectLst/>
                  <a:uLnTx/>
                  <a:uFillTx/>
                  <a:ea typeface="+mn-ea"/>
                  <a:cs typeface="+mn-cs"/>
                </a:rPr>
              </a:br>
              <a:r>
                <a:rPr kumimoji="0" lang="en-GB" sz="1500" b="0" i="0" u="none" strike="noStrike" kern="1200" cap="none" spc="0" normalizeH="0" baseline="0" noProof="0" dirty="0">
                  <a:ln>
                    <a:noFill/>
                  </a:ln>
                  <a:solidFill>
                    <a:schemeClr val="tx1"/>
                  </a:solidFill>
                  <a:effectLst/>
                  <a:uLnTx/>
                  <a:uFillTx/>
                  <a:ea typeface="+mn-ea"/>
                  <a:cs typeface="+mn-cs"/>
                </a:rPr>
                <a:t>(e.g., sepsis, cataract, osteoporosis) even with occasional courses</a:t>
              </a:r>
              <a:endParaRPr kumimoji="0" lang="en-US" sz="1500" b="0" i="0" u="none" strike="noStrike" kern="1200" cap="none" spc="0" normalizeH="0" baseline="0" noProof="0" dirty="0">
                <a:ln>
                  <a:noFill/>
                </a:ln>
                <a:solidFill>
                  <a:schemeClr val="tx1"/>
                </a:solidFill>
                <a:effectLst/>
                <a:uLnTx/>
                <a:uFillTx/>
                <a:ea typeface="+mn-ea"/>
                <a:cs typeface="+mn-cs"/>
              </a:endParaRPr>
            </a:p>
          </p:txBody>
        </p:sp>
        <p:pic>
          <p:nvPicPr>
            <p:cNvPr id="23" name="Graphic 22">
              <a:extLst>
                <a:ext uri="{FF2B5EF4-FFF2-40B4-BE49-F238E27FC236}">
                  <a16:creationId xmlns:a16="http://schemas.microsoft.com/office/drawing/2014/main" id="{FD8EFA81-0D00-E000-77B1-489FCA67C52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flipH="1">
              <a:off x="2932626" y="2029264"/>
              <a:ext cx="269819" cy="235753"/>
            </a:xfrm>
            <a:prstGeom prst="rect">
              <a:avLst/>
            </a:prstGeom>
          </p:spPr>
        </p:pic>
        <p:pic>
          <p:nvPicPr>
            <p:cNvPr id="24" name="Graphic 23">
              <a:extLst>
                <a:ext uri="{FF2B5EF4-FFF2-40B4-BE49-F238E27FC236}">
                  <a16:creationId xmlns:a16="http://schemas.microsoft.com/office/drawing/2014/main" id="{0C8C5F8E-0612-EDB3-01BE-EA5207B45DF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10800000" flipH="1">
              <a:off x="8154861" y="2958674"/>
              <a:ext cx="269819" cy="235753"/>
            </a:xfrm>
            <a:prstGeom prst="rect">
              <a:avLst/>
            </a:prstGeom>
          </p:spPr>
        </p:pic>
        <p:grpSp>
          <p:nvGrpSpPr>
            <p:cNvPr id="25" name="Group 24">
              <a:extLst>
                <a:ext uri="{FF2B5EF4-FFF2-40B4-BE49-F238E27FC236}">
                  <a16:creationId xmlns:a16="http://schemas.microsoft.com/office/drawing/2014/main" id="{F1A89C77-D6A3-44D3-E2EB-B7F95241A7E5}"/>
                </a:ext>
              </a:extLst>
            </p:cNvPr>
            <p:cNvGrpSpPr/>
            <p:nvPr/>
          </p:nvGrpSpPr>
          <p:grpSpPr>
            <a:xfrm>
              <a:off x="2643144" y="2189982"/>
              <a:ext cx="6055824" cy="861591"/>
              <a:chOff x="2643144" y="2189982"/>
              <a:chExt cx="6055824" cy="861591"/>
            </a:xfrm>
          </p:grpSpPr>
          <p:sp>
            <p:nvSpPr>
              <p:cNvPr id="26" name="Rectangle: Diagonal Corners Rounded 35">
                <a:extLst>
                  <a:ext uri="{FF2B5EF4-FFF2-40B4-BE49-F238E27FC236}">
                    <a16:creationId xmlns:a16="http://schemas.microsoft.com/office/drawing/2014/main" id="{97293F75-7B50-66DB-6EA0-10C4CAAC2322}"/>
                  </a:ext>
                </a:extLst>
              </p:cNvPr>
              <p:cNvSpPr/>
              <p:nvPr/>
            </p:nvSpPr>
            <p:spPr>
              <a:xfrm>
                <a:off x="2643144" y="2189983"/>
                <a:ext cx="5395995"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sp>
            <p:nvSpPr>
              <p:cNvPr id="27" name="Rectangle: Diagonal Corners Rounded 35">
                <a:extLst>
                  <a:ext uri="{FF2B5EF4-FFF2-40B4-BE49-F238E27FC236}">
                    <a16:creationId xmlns:a16="http://schemas.microsoft.com/office/drawing/2014/main" id="{F7283699-C519-C9A8-C546-3F0C6C118B29}"/>
                  </a:ext>
                </a:extLst>
              </p:cNvPr>
              <p:cNvSpPr/>
              <p:nvPr/>
            </p:nvSpPr>
            <p:spPr>
              <a:xfrm rot="10800000">
                <a:off x="3302720" y="2189982"/>
                <a:ext cx="5396248" cy="861590"/>
              </a:xfrm>
              <a:custGeom>
                <a:avLst/>
                <a:gdLst>
                  <a:gd name="connsiteX0" fmla="*/ 198658 w 4212404"/>
                  <a:gd name="connsiteY0" fmla="*/ 0 h 1191924"/>
                  <a:gd name="connsiteX1" fmla="*/ 4212404 w 4212404"/>
                  <a:gd name="connsiteY1" fmla="*/ 0 h 1191924"/>
                  <a:gd name="connsiteX2" fmla="*/ 4212404 w 4212404"/>
                  <a:gd name="connsiteY2" fmla="*/ 0 h 1191924"/>
                  <a:gd name="connsiteX3" fmla="*/ 4212404 w 4212404"/>
                  <a:gd name="connsiteY3" fmla="*/ 993266 h 1191924"/>
                  <a:gd name="connsiteX4" fmla="*/ 4013746 w 4212404"/>
                  <a:gd name="connsiteY4" fmla="*/ 1191924 h 1191924"/>
                  <a:gd name="connsiteX5" fmla="*/ 0 w 4212404"/>
                  <a:gd name="connsiteY5" fmla="*/ 1191924 h 1191924"/>
                  <a:gd name="connsiteX6" fmla="*/ 0 w 4212404"/>
                  <a:gd name="connsiteY6" fmla="*/ 1191924 h 1191924"/>
                  <a:gd name="connsiteX7" fmla="*/ 0 w 4212404"/>
                  <a:gd name="connsiteY7" fmla="*/ 198658 h 1191924"/>
                  <a:gd name="connsiteX8" fmla="*/ 198658 w 4212404"/>
                  <a:gd name="connsiteY8" fmla="*/ 0 h 1191924"/>
                  <a:gd name="connsiteX0" fmla="*/ 4212404 w 4303844"/>
                  <a:gd name="connsiteY0" fmla="*/ 0 h 1191924"/>
                  <a:gd name="connsiteX1" fmla="*/ 4212404 w 4303844"/>
                  <a:gd name="connsiteY1" fmla="*/ 993266 h 1191924"/>
                  <a:gd name="connsiteX2" fmla="*/ 4013746 w 4303844"/>
                  <a:gd name="connsiteY2" fmla="*/ 1191924 h 1191924"/>
                  <a:gd name="connsiteX3" fmla="*/ 0 w 4303844"/>
                  <a:gd name="connsiteY3" fmla="*/ 1191924 h 1191924"/>
                  <a:gd name="connsiteX4" fmla="*/ 0 w 4303844"/>
                  <a:gd name="connsiteY4" fmla="*/ 1191924 h 1191924"/>
                  <a:gd name="connsiteX5" fmla="*/ 0 w 4303844"/>
                  <a:gd name="connsiteY5" fmla="*/ 198658 h 1191924"/>
                  <a:gd name="connsiteX6" fmla="*/ 198658 w 4303844"/>
                  <a:gd name="connsiteY6" fmla="*/ 0 h 1191924"/>
                  <a:gd name="connsiteX7" fmla="*/ 4212404 w 4303844"/>
                  <a:gd name="connsiteY7" fmla="*/ 0 h 1191924"/>
                  <a:gd name="connsiteX8" fmla="*/ 4303844 w 4303844"/>
                  <a:gd name="connsiteY8" fmla="*/ 9144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7" fmla="*/ 4212404 w 4212404"/>
                  <a:gd name="connsiteY7" fmla="*/ 0 h 1191924"/>
                  <a:gd name="connsiteX0" fmla="*/ 4212404 w 4212404"/>
                  <a:gd name="connsiteY0" fmla="*/ 0 h 1191924"/>
                  <a:gd name="connsiteX1" fmla="*/ 4212404 w 4212404"/>
                  <a:gd name="connsiteY1" fmla="*/ 993266 h 1191924"/>
                  <a:gd name="connsiteX2" fmla="*/ 4013746 w 4212404"/>
                  <a:gd name="connsiteY2" fmla="*/ 1191924 h 1191924"/>
                  <a:gd name="connsiteX3" fmla="*/ 0 w 4212404"/>
                  <a:gd name="connsiteY3" fmla="*/ 1191924 h 1191924"/>
                  <a:gd name="connsiteX4" fmla="*/ 0 w 4212404"/>
                  <a:gd name="connsiteY4" fmla="*/ 1191924 h 1191924"/>
                  <a:gd name="connsiteX5" fmla="*/ 0 w 4212404"/>
                  <a:gd name="connsiteY5" fmla="*/ 198658 h 1191924"/>
                  <a:gd name="connsiteX6" fmla="*/ 198658 w 4212404"/>
                  <a:gd name="connsiteY6" fmla="*/ 0 h 1191924"/>
                  <a:gd name="connsiteX0" fmla="*/ 4212404 w 4212404"/>
                  <a:gd name="connsiteY0" fmla="*/ 993266 h 1191924"/>
                  <a:gd name="connsiteX1" fmla="*/ 4013746 w 4212404"/>
                  <a:gd name="connsiteY1" fmla="*/ 1191924 h 1191924"/>
                  <a:gd name="connsiteX2" fmla="*/ 0 w 4212404"/>
                  <a:gd name="connsiteY2" fmla="*/ 1191924 h 1191924"/>
                  <a:gd name="connsiteX3" fmla="*/ 0 w 4212404"/>
                  <a:gd name="connsiteY3" fmla="*/ 1191924 h 1191924"/>
                  <a:gd name="connsiteX4" fmla="*/ 0 w 4212404"/>
                  <a:gd name="connsiteY4" fmla="*/ 198658 h 1191924"/>
                  <a:gd name="connsiteX5" fmla="*/ 198658 w 4212404"/>
                  <a:gd name="connsiteY5" fmla="*/ 0 h 1191924"/>
                  <a:gd name="connsiteX0" fmla="*/ 4013746 w 4013746"/>
                  <a:gd name="connsiteY0" fmla="*/ 1191924 h 1191924"/>
                  <a:gd name="connsiteX1" fmla="*/ 0 w 4013746"/>
                  <a:gd name="connsiteY1" fmla="*/ 1191924 h 1191924"/>
                  <a:gd name="connsiteX2" fmla="*/ 0 w 4013746"/>
                  <a:gd name="connsiteY2" fmla="*/ 1191924 h 1191924"/>
                  <a:gd name="connsiteX3" fmla="*/ 0 w 4013746"/>
                  <a:gd name="connsiteY3" fmla="*/ 198658 h 1191924"/>
                  <a:gd name="connsiteX4" fmla="*/ 198658 w 4013746"/>
                  <a:gd name="connsiteY4" fmla="*/ 0 h 1191924"/>
                  <a:gd name="connsiteX0" fmla="*/ 5394945 w 5394945"/>
                  <a:gd name="connsiteY0" fmla="*/ 1191924 h 1191924"/>
                  <a:gd name="connsiteX1" fmla="*/ 0 w 5394945"/>
                  <a:gd name="connsiteY1" fmla="*/ 1191924 h 1191924"/>
                  <a:gd name="connsiteX2" fmla="*/ 0 w 5394945"/>
                  <a:gd name="connsiteY2" fmla="*/ 1191924 h 1191924"/>
                  <a:gd name="connsiteX3" fmla="*/ 0 w 5394945"/>
                  <a:gd name="connsiteY3" fmla="*/ 198658 h 1191924"/>
                  <a:gd name="connsiteX4" fmla="*/ 198658 w 5394945"/>
                  <a:gd name="connsiteY4" fmla="*/ 0 h 11919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4945" h="1191924">
                    <a:moveTo>
                      <a:pt x="5394945" y="1191924"/>
                    </a:moveTo>
                    <a:lnTo>
                      <a:pt x="0" y="1191924"/>
                    </a:lnTo>
                    <a:lnTo>
                      <a:pt x="0" y="1191924"/>
                    </a:lnTo>
                    <a:lnTo>
                      <a:pt x="0" y="198658"/>
                    </a:lnTo>
                    <a:cubicBezTo>
                      <a:pt x="0" y="88942"/>
                      <a:pt x="88942" y="0"/>
                      <a:pt x="198658" y="0"/>
                    </a:cubicBezTo>
                  </a:path>
                </a:pathLst>
              </a:custGeom>
              <a:noFill/>
              <a:ln w="19050" cap="rnd">
                <a:solidFill>
                  <a:schemeClr val="tx2"/>
                </a:solidFill>
              </a:ln>
              <a:effectLst/>
            </p:spPr>
            <p:style>
              <a:lnRef idx="1">
                <a:schemeClr val="accent1"/>
              </a:lnRef>
              <a:fillRef idx="3">
                <a:schemeClr val="accent1"/>
              </a:fillRef>
              <a:effectRef idx="2">
                <a:schemeClr val="accent1"/>
              </a:effectRef>
              <a:fontRef idx="minor">
                <a:schemeClr val="lt1"/>
              </a:fontRef>
            </p:style>
            <p:txBody>
              <a:bodyPr lIns="48000" tIns="48000" rIns="48000" bIns="48000" rtlCol="0" anchor="ctr"/>
              <a:lstStyle/>
              <a:p>
                <a:pPr marL="0" marR="0" lvl="0" indent="0" algn="ctr" defTabSz="914400" rtl="0" eaLnBrk="1" fontAlgn="auto" latinLnBrk="0" hangingPunct="1">
                  <a:lnSpc>
                    <a:spcPct val="100000"/>
                  </a:lnSpc>
                  <a:spcBef>
                    <a:spcPts val="0"/>
                  </a:spcBef>
                  <a:spcAft>
                    <a:spcPts val="800"/>
                  </a:spcAft>
                  <a:buClrTx/>
                  <a:buSzTx/>
                  <a:buFontTx/>
                  <a:buNone/>
                  <a:tabLst/>
                  <a:defRPr/>
                </a:pPr>
                <a:endParaRPr kumimoji="0" lang="en-US" sz="1600" b="0" i="0" u="none" strike="noStrike" kern="1200" cap="none" spc="0" normalizeH="0" baseline="0" noProof="0">
                  <a:ln>
                    <a:noFill/>
                  </a:ln>
                  <a:solidFill>
                    <a:schemeClr val="tx1"/>
                  </a:solidFill>
                  <a:effectLst/>
                  <a:uLnTx/>
                  <a:uFillTx/>
                  <a:latin typeface="Arial"/>
                  <a:ea typeface="+mn-ea"/>
                  <a:cs typeface="+mn-cs"/>
                </a:endParaRPr>
              </a:p>
            </p:txBody>
          </p:sp>
        </p:grpSp>
      </p:grpSp>
      <p:sp>
        <p:nvSpPr>
          <p:cNvPr id="28" name="Footer Placeholder 2">
            <a:extLst>
              <a:ext uri="{FF2B5EF4-FFF2-40B4-BE49-F238E27FC236}">
                <a16:creationId xmlns:a16="http://schemas.microsoft.com/office/drawing/2014/main" id="{850E9C86-C835-B0EC-8228-8C57AA5984A6}"/>
              </a:ext>
            </a:extLst>
          </p:cNvPr>
          <p:cNvSpPr>
            <a:spLocks noGrp="1"/>
          </p:cNvSpPr>
          <p:nvPr>
            <p:ph type="ftr" sz="quarter" idx="11"/>
          </p:nvPr>
        </p:nvSpPr>
        <p:spPr>
          <a:xfrm>
            <a:off x="548282" y="6303600"/>
            <a:ext cx="10620000" cy="288000"/>
          </a:xfrm>
        </p:spPr>
        <p:txBody>
          <a:bodyPr/>
          <a:lstStyle/>
          <a:p>
            <a:r>
              <a:rPr lang="da-DK" dirty="0"/>
              <a:t>AE, adverse event; ERJ, European Respiratory Journal; GINA, Global Initiative for Asthma; ICS, inhaled corticosteroid(s); IUATLD, International Union Against Tuberculosis and Lung Disease; </a:t>
            </a:r>
            <a:br>
              <a:rPr lang="da-DK" dirty="0"/>
            </a:br>
            <a:r>
              <a:rPr lang="da-DK" dirty="0"/>
              <a:t>LTRA, leukotriene receptor antagonist; OCS, oral corticosteroid(s); SABA, short-acting </a:t>
            </a:r>
            <a:r>
              <a:rPr lang="el-GR" dirty="0"/>
              <a:t>β2-</a:t>
            </a:r>
            <a:r>
              <a:rPr lang="da-DK" dirty="0"/>
              <a:t>agonist; SCS, systemic corticosteroid(s).</a:t>
            </a:r>
          </a:p>
          <a:p>
            <a:r>
              <a:rPr lang="da-DK" dirty="0"/>
              <a:t>1. Global Initiative for Asthma (GINA). Global strategy for asthma management and prevention. 2024. Available from: https://ginasthma.org/wp-content/uploads/2024/05/GINA-2024-Main-Report-WMS-1.pdf (Accessed May 2024); 2. Price DB, et al. J Asthma Allergy. 2018;11:193–204.</a:t>
            </a:r>
          </a:p>
        </p:txBody>
      </p:sp>
      <p:sp>
        <p:nvSpPr>
          <p:cNvPr id="3" name="Slide Number Placeholder 9">
            <a:extLst>
              <a:ext uri="{FF2B5EF4-FFF2-40B4-BE49-F238E27FC236}">
                <a16:creationId xmlns:a16="http://schemas.microsoft.com/office/drawing/2014/main" id="{767A7D3F-E54E-A768-BED8-2FF405179240}"/>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7</a:t>
            </a:fld>
            <a:endParaRPr lang="en-GB"/>
          </a:p>
        </p:txBody>
      </p:sp>
    </p:spTree>
    <p:extLst>
      <p:ext uri="{BB962C8B-B14F-4D97-AF65-F5344CB8AC3E}">
        <p14:creationId xmlns:p14="http://schemas.microsoft.com/office/powerpoint/2010/main" val="2096601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0538570C-4C66-CA6C-A419-E38A98C4DB70}"/>
              </a:ext>
            </a:extLst>
          </p:cNvPr>
          <p:cNvSpPr txBox="1"/>
          <p:nvPr/>
        </p:nvSpPr>
        <p:spPr>
          <a:xfrm>
            <a:off x="9344328" y="2617353"/>
            <a:ext cx="2499167" cy="2693376"/>
          </a:xfrm>
          <a:prstGeom prst="roundRect">
            <a:avLst/>
          </a:prstGeom>
          <a:solidFill>
            <a:schemeClr val="bg2">
              <a:lumMod val="20000"/>
              <a:lumOff val="80000"/>
            </a:schemeClr>
          </a:solidFill>
          <a:ln w="9525">
            <a:noFill/>
          </a:ln>
        </p:spPr>
        <p:style>
          <a:lnRef idx="2">
            <a:schemeClr val="accent3">
              <a:shade val="50000"/>
            </a:schemeClr>
          </a:lnRef>
          <a:fillRef idx="1">
            <a:schemeClr val="accent3"/>
          </a:fillRef>
          <a:effectRef idx="0">
            <a:schemeClr val="accent3"/>
          </a:effectRef>
          <a:fontRef idx="minor">
            <a:schemeClr val="lt1"/>
          </a:fontRef>
        </p:style>
        <p:txBody>
          <a:bodyPr wrap="square" lIns="36000" tIns="36000" rIns="36000" bIns="36000" rtlCol="0" anchor="ctr" anchorCtr="1">
            <a:no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GB" b="0" i="0" u="none" strike="noStrike" kern="0" cap="none" spc="0" normalizeH="0" baseline="0" noProof="0" dirty="0">
                <a:ln>
                  <a:noFill/>
                </a:ln>
                <a:solidFill>
                  <a:schemeClr val="tx1"/>
                </a:solidFill>
                <a:effectLst/>
                <a:uLnTx/>
                <a:uFillTx/>
                <a:ea typeface="+mn-ea"/>
                <a:cs typeface="+mn-cs"/>
              </a:rPr>
              <a:t>GINA 2024 recommends a </a:t>
            </a:r>
            <a:br>
              <a:rPr kumimoji="0" lang="en-GB" b="0" i="0" u="none" strike="noStrike" kern="0" cap="none" spc="0" normalizeH="0" baseline="0" noProof="0" dirty="0">
                <a:ln>
                  <a:noFill/>
                </a:ln>
                <a:solidFill>
                  <a:schemeClr val="tx1"/>
                </a:solidFill>
                <a:effectLst/>
                <a:uLnTx/>
                <a:uFillTx/>
                <a:ea typeface="+mn-ea"/>
                <a:cs typeface="+mn-cs"/>
              </a:rPr>
            </a:br>
            <a:r>
              <a:rPr kumimoji="0" lang="en-GB" b="1" i="0" u="none" strike="noStrike" kern="0" cap="none" spc="0" normalizeH="0" baseline="0" noProof="0" dirty="0">
                <a:ln>
                  <a:noFill/>
                </a:ln>
                <a:solidFill>
                  <a:schemeClr val="tx1"/>
                </a:solidFill>
                <a:effectLst/>
                <a:uLnTx/>
                <a:uFillTx/>
                <a:ea typeface="+mn-ea"/>
                <a:cs typeface="+mn-cs"/>
              </a:rPr>
              <a:t>short course</a:t>
            </a:r>
            <a:r>
              <a:rPr kumimoji="0" lang="en-GB" b="0" i="0" u="none" strike="noStrike" kern="0" cap="none" spc="0" normalizeH="0" baseline="0" noProof="0" dirty="0">
                <a:ln>
                  <a:noFill/>
                </a:ln>
                <a:solidFill>
                  <a:schemeClr val="tx1"/>
                </a:solidFill>
                <a:effectLst/>
                <a:uLnTx/>
                <a:uFillTx/>
                <a:ea typeface="+mn-ea"/>
                <a:cs typeface="+mn-cs"/>
              </a:rPr>
              <a:t>, usually </a:t>
            </a:r>
            <a:r>
              <a:rPr kumimoji="0" lang="en-GB" b="1" i="0" u="none" strike="noStrike" kern="0" cap="none" spc="0" normalizeH="0" baseline="0" noProof="0" dirty="0">
                <a:ln>
                  <a:noFill/>
                </a:ln>
                <a:solidFill>
                  <a:schemeClr val="tx1"/>
                </a:solidFill>
                <a:effectLst/>
                <a:uLnTx/>
                <a:uFillTx/>
                <a:ea typeface="+mn-ea"/>
                <a:cs typeface="+mn-cs"/>
              </a:rPr>
              <a:t>5</a:t>
            </a:r>
            <a:r>
              <a:rPr kumimoji="0" lang="en-GB" b="1" i="0" u="none" strike="noStrike" kern="0" cap="none" spc="0" normalizeH="0" baseline="0" noProof="0" dirty="0">
                <a:ln>
                  <a:noFill/>
                </a:ln>
                <a:solidFill>
                  <a:schemeClr val="tx1"/>
                </a:solidFill>
                <a:effectLst/>
                <a:uLnTx/>
                <a:uFillTx/>
                <a:cs typeface="Calibri" panose="020F0502020204030204" pitchFamily="34" charset="0"/>
              </a:rPr>
              <a:t>–</a:t>
            </a:r>
            <a:r>
              <a:rPr kumimoji="0" lang="en-GB" b="1" i="0" u="none" strike="noStrike" kern="0" cap="none" spc="0" normalizeH="0" baseline="0" noProof="0" dirty="0">
                <a:ln>
                  <a:noFill/>
                </a:ln>
                <a:solidFill>
                  <a:schemeClr val="tx1"/>
                </a:solidFill>
                <a:effectLst/>
                <a:uLnTx/>
                <a:uFillTx/>
                <a:ea typeface="+mn-ea"/>
                <a:cs typeface="+mn-cs"/>
              </a:rPr>
              <a:t>7 days, </a:t>
            </a:r>
            <a:br>
              <a:rPr kumimoji="0" lang="en-GB" b="1" i="0" u="none" strike="noStrike" kern="0" cap="none" spc="0" normalizeH="0" baseline="0" noProof="0" dirty="0">
                <a:ln>
                  <a:noFill/>
                </a:ln>
                <a:solidFill>
                  <a:schemeClr val="tx1"/>
                </a:solidFill>
                <a:effectLst/>
                <a:uLnTx/>
                <a:uFillTx/>
                <a:ea typeface="+mn-ea"/>
                <a:cs typeface="+mn-cs"/>
              </a:rPr>
            </a:br>
            <a:r>
              <a:rPr kumimoji="0" lang="en-GB" i="0" u="none" strike="noStrike" kern="0" cap="none" spc="0" normalizeH="0" baseline="0" noProof="0" dirty="0">
                <a:ln>
                  <a:noFill/>
                </a:ln>
                <a:solidFill>
                  <a:schemeClr val="tx1"/>
                </a:solidFill>
                <a:effectLst/>
                <a:uLnTx/>
                <a:uFillTx/>
                <a:ea typeface="+mn-ea"/>
                <a:cs typeface="+mn-cs"/>
              </a:rPr>
              <a:t>of OCS</a:t>
            </a:r>
            <a:r>
              <a:rPr kumimoji="0" lang="en-GB" b="0" i="0" u="none" strike="noStrike" kern="0" cap="none" spc="0" normalizeH="0" baseline="0" noProof="0" dirty="0">
                <a:ln>
                  <a:noFill/>
                </a:ln>
                <a:solidFill>
                  <a:schemeClr val="tx1"/>
                </a:solidFill>
                <a:effectLst/>
                <a:uLnTx/>
                <a:uFillTx/>
                <a:ea typeface="+mn-ea"/>
                <a:cs typeface="+mn-cs"/>
              </a:rPr>
              <a:t> for adult patients with a </a:t>
            </a:r>
            <a:br>
              <a:rPr kumimoji="0" lang="en-GB" b="0" i="0" u="none" strike="noStrike" kern="0" cap="none" spc="0" normalizeH="0" baseline="0" noProof="0" dirty="0">
                <a:ln>
                  <a:noFill/>
                </a:ln>
                <a:solidFill>
                  <a:schemeClr val="tx1"/>
                </a:solidFill>
                <a:effectLst/>
                <a:uLnTx/>
                <a:uFillTx/>
                <a:ea typeface="+mn-ea"/>
                <a:cs typeface="+mn-cs"/>
              </a:rPr>
            </a:br>
            <a:r>
              <a:rPr kumimoji="0" lang="en-GB" b="0" i="0" u="none" strike="noStrike" kern="0" cap="none" spc="0" normalizeH="0" baseline="0" noProof="0" dirty="0">
                <a:ln>
                  <a:noFill/>
                </a:ln>
                <a:solidFill>
                  <a:schemeClr val="tx1"/>
                </a:solidFill>
                <a:effectLst/>
                <a:uLnTx/>
                <a:uFillTx/>
                <a:ea typeface="+mn-ea"/>
                <a:cs typeface="+mn-cs"/>
              </a:rPr>
              <a:t>severe acute exacerbations</a:t>
            </a:r>
            <a:r>
              <a:rPr kumimoji="0" lang="en-GB" b="0" i="0" u="none" strike="noStrike" kern="0" cap="none" spc="0" normalizeH="0" baseline="30000" noProof="0" dirty="0">
                <a:ln>
                  <a:noFill/>
                </a:ln>
                <a:solidFill>
                  <a:schemeClr val="tx1"/>
                </a:solidFill>
                <a:effectLst/>
                <a:uLnTx/>
                <a:uFillTx/>
                <a:ea typeface="+mn-ea"/>
                <a:cs typeface="+mn-cs"/>
              </a:rPr>
              <a:t>1</a:t>
            </a:r>
            <a:endParaRPr kumimoji="0" lang="en-GB" b="0" i="0" u="none" strike="noStrike" kern="0" cap="none" spc="0" normalizeH="0" baseline="0" noProof="0" dirty="0">
              <a:ln>
                <a:noFill/>
              </a:ln>
              <a:solidFill>
                <a:schemeClr val="tx1"/>
              </a:solidFill>
              <a:effectLst/>
              <a:uLnTx/>
              <a:uFillTx/>
              <a:ea typeface="+mn-ea"/>
              <a:cs typeface="+mn-cs"/>
            </a:endParaRPr>
          </a:p>
        </p:txBody>
      </p:sp>
      <p:grpSp>
        <p:nvGrpSpPr>
          <p:cNvPr id="44" name="Group 43">
            <a:extLst>
              <a:ext uri="{FF2B5EF4-FFF2-40B4-BE49-F238E27FC236}">
                <a16:creationId xmlns:a16="http://schemas.microsoft.com/office/drawing/2014/main" id="{34F9C306-3690-BCAE-2A88-5BA3DC6D7AE6}"/>
              </a:ext>
            </a:extLst>
          </p:cNvPr>
          <p:cNvGrpSpPr/>
          <p:nvPr/>
        </p:nvGrpSpPr>
        <p:grpSpPr>
          <a:xfrm>
            <a:off x="9350718" y="1438349"/>
            <a:ext cx="2499167" cy="3920701"/>
            <a:chOff x="9463448" y="1548115"/>
            <a:chExt cx="2499167" cy="3920701"/>
          </a:xfrm>
        </p:grpSpPr>
        <p:grpSp>
          <p:nvGrpSpPr>
            <p:cNvPr id="45" name="Group 44">
              <a:extLst>
                <a:ext uri="{FF2B5EF4-FFF2-40B4-BE49-F238E27FC236}">
                  <a16:creationId xmlns:a16="http://schemas.microsoft.com/office/drawing/2014/main" id="{A7CE4004-FC50-BC3A-5FFE-26ADB569E99D}"/>
                </a:ext>
              </a:extLst>
            </p:cNvPr>
            <p:cNvGrpSpPr/>
            <p:nvPr/>
          </p:nvGrpSpPr>
          <p:grpSpPr>
            <a:xfrm>
              <a:off x="9463448" y="2742482"/>
              <a:ext cx="2499167" cy="2726334"/>
              <a:chOff x="9463447" y="2742482"/>
              <a:chExt cx="3084807" cy="2726334"/>
            </a:xfrm>
          </p:grpSpPr>
          <p:cxnSp>
            <p:nvCxnSpPr>
              <p:cNvPr id="63" name="Straight Connector 62">
                <a:extLst>
                  <a:ext uri="{FF2B5EF4-FFF2-40B4-BE49-F238E27FC236}">
                    <a16:creationId xmlns:a16="http://schemas.microsoft.com/office/drawing/2014/main" id="{7341A9B0-EBE3-3123-211B-876DF2EF46CE}"/>
                  </a:ext>
                </a:extLst>
              </p:cNvPr>
              <p:cNvCxnSpPr>
                <a:cxnSpLocks/>
              </p:cNvCxnSpPr>
              <p:nvPr/>
            </p:nvCxnSpPr>
            <p:spPr>
              <a:xfrm>
                <a:off x="9463448" y="2742482"/>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64" name="Rectangle: Rounded Corners 63">
                <a:extLst>
                  <a:ext uri="{FF2B5EF4-FFF2-40B4-BE49-F238E27FC236}">
                    <a16:creationId xmlns:a16="http://schemas.microsoft.com/office/drawing/2014/main" id="{AA7B836E-0B4F-D06C-DEDC-C44BC1F59400}"/>
                  </a:ext>
                </a:extLst>
              </p:cNvPr>
              <p:cNvSpPr/>
              <p:nvPr/>
            </p:nvSpPr>
            <p:spPr bwMode="auto">
              <a:xfrm rot="10800000">
                <a:off x="9463447" y="2750331"/>
                <a:ext cx="3084806" cy="2718485"/>
              </a:xfrm>
              <a:prstGeom prst="roundRect">
                <a:avLst>
                  <a:gd name="adj" fmla="val 0"/>
                </a:avLst>
              </a:prstGeom>
              <a:solidFill>
                <a:schemeClr val="bg2">
                  <a:lumMod val="20000"/>
                  <a:lumOff val="80000"/>
                  <a:alpha val="20000"/>
                </a:schemeClr>
              </a:solidFill>
              <a:ln w="19050">
                <a:noFill/>
              </a:ln>
              <a:effectLst/>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609555" rtl="0" eaLnBrk="1" fontAlgn="auto" latinLnBrk="0" hangingPunct="1">
                  <a:lnSpc>
                    <a:spcPct val="100000"/>
                  </a:lnSpc>
                  <a:spcBef>
                    <a:spcPts val="0"/>
                  </a:spcBef>
                  <a:spcAft>
                    <a:spcPts val="0"/>
                  </a:spcAft>
                  <a:buClrTx/>
                  <a:buSzTx/>
                  <a:buFontTx/>
                  <a:buNone/>
                  <a:tabLst/>
                  <a:defRPr/>
                </a:pPr>
                <a:endParaRPr kumimoji="0" lang="en-GB" sz="1600" b="1" i="0" u="none" strike="noStrike" kern="1200" cap="none" spc="0" normalizeH="0" baseline="0" noProof="0" dirty="0">
                  <a:ln>
                    <a:noFill/>
                  </a:ln>
                  <a:solidFill>
                    <a:srgbClr val="44546A"/>
                  </a:solidFill>
                  <a:effectLst/>
                  <a:uLnTx/>
                  <a:uFillTx/>
                  <a:latin typeface="Arial" panose="020B0604020202020204"/>
                  <a:ea typeface="+mn-ea"/>
                  <a:cs typeface="+mn-cs"/>
                </a:endParaRPr>
              </a:p>
            </p:txBody>
          </p:sp>
          <p:cxnSp>
            <p:nvCxnSpPr>
              <p:cNvPr id="65" name="Straight Connector 64">
                <a:extLst>
                  <a:ext uri="{FF2B5EF4-FFF2-40B4-BE49-F238E27FC236}">
                    <a16:creationId xmlns:a16="http://schemas.microsoft.com/office/drawing/2014/main" id="{1D72F64F-1AB7-6D0C-5538-9F908BAF7FE9}"/>
                  </a:ext>
                </a:extLst>
              </p:cNvPr>
              <p:cNvCxnSpPr>
                <a:cxnSpLocks/>
              </p:cNvCxnSpPr>
              <p:nvPr/>
            </p:nvCxnSpPr>
            <p:spPr>
              <a:xfrm>
                <a:off x="9463448" y="5434795"/>
                <a:ext cx="3084806" cy="0"/>
              </a:xfrm>
              <a:prstGeom prst="line">
                <a:avLst/>
              </a:prstGeom>
              <a:ln w="28575" cap="rnd">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46" name="Group 45">
              <a:extLst>
                <a:ext uri="{FF2B5EF4-FFF2-40B4-BE49-F238E27FC236}">
                  <a16:creationId xmlns:a16="http://schemas.microsoft.com/office/drawing/2014/main" id="{7377DE9A-D1AC-FB33-FE3B-81EEC245F4D9}"/>
                </a:ext>
              </a:extLst>
            </p:cNvPr>
            <p:cNvGrpSpPr/>
            <p:nvPr/>
          </p:nvGrpSpPr>
          <p:grpSpPr>
            <a:xfrm>
              <a:off x="10133950" y="1548115"/>
              <a:ext cx="1158162" cy="1158162"/>
              <a:chOff x="10027212" y="1548115"/>
              <a:chExt cx="1158162" cy="1158162"/>
            </a:xfrm>
          </p:grpSpPr>
          <p:sp>
            <p:nvSpPr>
              <p:cNvPr id="47" name="Teardrop 46">
                <a:extLst>
                  <a:ext uri="{FF2B5EF4-FFF2-40B4-BE49-F238E27FC236}">
                    <a16:creationId xmlns:a16="http://schemas.microsoft.com/office/drawing/2014/main" id="{ACB3CD06-E600-BA23-DF00-20B32BFE46AB}"/>
                  </a:ext>
                </a:extLst>
              </p:cNvPr>
              <p:cNvSpPr/>
              <p:nvPr/>
            </p:nvSpPr>
            <p:spPr>
              <a:xfrm rot="8100000">
                <a:off x="10027212" y="1548115"/>
                <a:ext cx="1158162" cy="1158162"/>
              </a:xfrm>
              <a:prstGeom prst="teardrop">
                <a:avLst/>
              </a:prstGeom>
              <a:solidFill>
                <a:schemeClr val="bg1"/>
              </a:solidFill>
              <a:ln w="127000" cap="rnd" cmpd="sng" algn="ctr">
                <a:solidFill>
                  <a:srgbClr val="FFFFFF"/>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48" name="Group 47">
                <a:extLst>
                  <a:ext uri="{FF2B5EF4-FFF2-40B4-BE49-F238E27FC236}">
                    <a16:creationId xmlns:a16="http://schemas.microsoft.com/office/drawing/2014/main" id="{236DC8B8-5AC6-14CC-917C-DB2A8048DA3A}"/>
                  </a:ext>
                </a:extLst>
              </p:cNvPr>
              <p:cNvGrpSpPr/>
              <p:nvPr/>
            </p:nvGrpSpPr>
            <p:grpSpPr>
              <a:xfrm>
                <a:off x="10094500" y="1612451"/>
                <a:ext cx="1023591" cy="1023591"/>
                <a:chOff x="10273059" y="1776080"/>
                <a:chExt cx="884408" cy="884408"/>
              </a:xfrm>
            </p:grpSpPr>
            <p:sp>
              <p:nvSpPr>
                <p:cNvPr id="49" name="Teardrop 48">
                  <a:extLst>
                    <a:ext uri="{FF2B5EF4-FFF2-40B4-BE49-F238E27FC236}">
                      <a16:creationId xmlns:a16="http://schemas.microsoft.com/office/drawing/2014/main" id="{BAFF6DB7-4A27-8CDF-7B75-D3CDE56F064E}"/>
                    </a:ext>
                  </a:extLst>
                </p:cNvPr>
                <p:cNvSpPr/>
                <p:nvPr/>
              </p:nvSpPr>
              <p:spPr>
                <a:xfrm rot="8100000">
                  <a:off x="10273059" y="1776080"/>
                  <a:ext cx="884408" cy="884408"/>
                </a:xfrm>
                <a:prstGeom prst="teardrop">
                  <a:avLst/>
                </a:prstGeom>
                <a:solidFill>
                  <a:schemeClr val="accent2"/>
                </a:solidFill>
                <a:ln w="127000" cap="rnd" cmpd="sng" algn="ctr">
                  <a:solidFill>
                    <a:schemeClr val="accent2">
                      <a:alpha val="20000"/>
                    </a:schemeClr>
                  </a:solidFill>
                  <a:prstDash val="solid"/>
                  <a:roun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panose="020B0604020202020204"/>
                    <a:ea typeface="+mn-ea"/>
                    <a:cs typeface="+mn-cs"/>
                  </a:endParaRPr>
                </a:p>
              </p:txBody>
            </p:sp>
            <p:grpSp>
              <p:nvGrpSpPr>
                <p:cNvPr id="50" name="Graphic 107">
                  <a:extLst>
                    <a:ext uri="{FF2B5EF4-FFF2-40B4-BE49-F238E27FC236}">
                      <a16:creationId xmlns:a16="http://schemas.microsoft.com/office/drawing/2014/main" id="{87C12495-F14C-B8E5-63CD-AD760DA7C01A}"/>
                    </a:ext>
                  </a:extLst>
                </p:cNvPr>
                <p:cNvGrpSpPr/>
                <p:nvPr/>
              </p:nvGrpSpPr>
              <p:grpSpPr>
                <a:xfrm>
                  <a:off x="10365951" y="1860963"/>
                  <a:ext cx="710556" cy="711193"/>
                  <a:chOff x="7940180" y="5273182"/>
                  <a:chExt cx="593593" cy="594126"/>
                </a:xfrm>
                <a:solidFill>
                  <a:sysClr val="window" lastClr="FFFFFF"/>
                </a:solidFill>
              </p:grpSpPr>
              <p:sp>
                <p:nvSpPr>
                  <p:cNvPr id="53" name="Freeform: Shape 237">
                    <a:extLst>
                      <a:ext uri="{FF2B5EF4-FFF2-40B4-BE49-F238E27FC236}">
                        <a16:creationId xmlns:a16="http://schemas.microsoft.com/office/drawing/2014/main" id="{DB09B9B1-843B-F7CE-9B04-965AFD61D45F}"/>
                      </a:ext>
                    </a:extLst>
                  </p:cNvPr>
                  <p:cNvSpPr/>
                  <p:nvPr/>
                </p:nvSpPr>
                <p:spPr>
                  <a:xfrm>
                    <a:off x="7940180" y="5273182"/>
                    <a:ext cx="157839" cy="168285"/>
                  </a:xfrm>
                  <a:custGeom>
                    <a:avLst/>
                    <a:gdLst>
                      <a:gd name="connsiteX0" fmla="*/ 157404 w 157839"/>
                      <a:gd name="connsiteY0" fmla="*/ 5450 h 168284"/>
                      <a:gd name="connsiteX1" fmla="*/ 144113 w 157839"/>
                      <a:gd name="connsiteY1" fmla="*/ 1052 h 168284"/>
                      <a:gd name="connsiteX2" fmla="*/ 740 w 157839"/>
                      <a:gd name="connsiteY2" fmla="*/ 154695 h 168284"/>
                      <a:gd name="connsiteX3" fmla="*/ 6148 w 157839"/>
                      <a:gd name="connsiteY3" fmla="*/ 167619 h 168284"/>
                      <a:gd name="connsiteX4" fmla="*/ 9901 w 157839"/>
                      <a:gd name="connsiteY4" fmla="*/ 168362 h 168284"/>
                      <a:gd name="connsiteX5" fmla="*/ 19072 w 157839"/>
                      <a:gd name="connsiteY5" fmla="*/ 162221 h 168284"/>
                      <a:gd name="connsiteX6" fmla="*/ 152996 w 157839"/>
                      <a:gd name="connsiteY6" fmla="*/ 18750 h 168284"/>
                      <a:gd name="connsiteX7" fmla="*/ 157404 w 157839"/>
                      <a:gd name="connsiteY7" fmla="*/ 5450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7404" y="5450"/>
                        </a:moveTo>
                        <a:cubicBezTo>
                          <a:pt x="154958" y="567"/>
                          <a:pt x="149006" y="-1393"/>
                          <a:pt x="144113" y="1052"/>
                        </a:cubicBezTo>
                        <a:cubicBezTo>
                          <a:pt x="79800" y="33357"/>
                          <a:pt x="27550" y="89352"/>
                          <a:pt x="740" y="154695"/>
                        </a:cubicBezTo>
                        <a:cubicBezTo>
                          <a:pt x="-1329" y="159765"/>
                          <a:pt x="1087" y="165549"/>
                          <a:pt x="6148" y="167619"/>
                        </a:cubicBezTo>
                        <a:cubicBezTo>
                          <a:pt x="7375" y="168134"/>
                          <a:pt x="8653" y="168362"/>
                          <a:pt x="9901" y="168362"/>
                        </a:cubicBezTo>
                        <a:cubicBezTo>
                          <a:pt x="13793" y="168362"/>
                          <a:pt x="17497" y="166044"/>
                          <a:pt x="19072" y="162221"/>
                        </a:cubicBezTo>
                        <a:cubicBezTo>
                          <a:pt x="44088" y="101236"/>
                          <a:pt x="92902" y="48936"/>
                          <a:pt x="152996" y="18750"/>
                        </a:cubicBezTo>
                        <a:cubicBezTo>
                          <a:pt x="157889" y="16294"/>
                          <a:pt x="159860" y="10341"/>
                          <a:pt x="157404" y="5450"/>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4" name="Freeform: Shape 238">
                    <a:extLst>
                      <a:ext uri="{FF2B5EF4-FFF2-40B4-BE49-F238E27FC236}">
                        <a16:creationId xmlns:a16="http://schemas.microsoft.com/office/drawing/2014/main" id="{E35D4638-B9AE-9729-CB1B-AF11A0E7076F}"/>
                      </a:ext>
                    </a:extLst>
                  </p:cNvPr>
                  <p:cNvSpPr/>
                  <p:nvPr/>
                </p:nvSpPr>
                <p:spPr>
                  <a:xfrm>
                    <a:off x="8375934" y="5273192"/>
                    <a:ext cx="157839" cy="168285"/>
                  </a:xfrm>
                  <a:custGeom>
                    <a:avLst/>
                    <a:gdLst>
                      <a:gd name="connsiteX0" fmla="*/ 157720 w 157839"/>
                      <a:gd name="connsiteY0" fmla="*/ 154695 h 168284"/>
                      <a:gd name="connsiteX1" fmla="*/ 14348 w 157839"/>
                      <a:gd name="connsiteY1" fmla="*/ 1053 h 168284"/>
                      <a:gd name="connsiteX2" fmla="*/ 1056 w 157839"/>
                      <a:gd name="connsiteY2" fmla="*/ 5450 h 168284"/>
                      <a:gd name="connsiteX3" fmla="*/ 5463 w 157839"/>
                      <a:gd name="connsiteY3" fmla="*/ 18750 h 168284"/>
                      <a:gd name="connsiteX4" fmla="*/ 139388 w 157839"/>
                      <a:gd name="connsiteY4" fmla="*/ 162213 h 168284"/>
                      <a:gd name="connsiteX5" fmla="*/ 148559 w 157839"/>
                      <a:gd name="connsiteY5" fmla="*/ 168353 h 168284"/>
                      <a:gd name="connsiteX6" fmla="*/ 152312 w 157839"/>
                      <a:gd name="connsiteY6" fmla="*/ 167621 h 168284"/>
                      <a:gd name="connsiteX7" fmla="*/ 157720 w 157839"/>
                      <a:gd name="connsiteY7" fmla="*/ 154695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7720" y="154695"/>
                        </a:moveTo>
                        <a:cubicBezTo>
                          <a:pt x="130901" y="89352"/>
                          <a:pt x="78651" y="33358"/>
                          <a:pt x="14348" y="1053"/>
                        </a:cubicBezTo>
                        <a:cubicBezTo>
                          <a:pt x="9456" y="-1394"/>
                          <a:pt x="3503" y="568"/>
                          <a:pt x="1056" y="5450"/>
                        </a:cubicBezTo>
                        <a:cubicBezTo>
                          <a:pt x="-1399" y="10342"/>
                          <a:pt x="571" y="16295"/>
                          <a:pt x="5463" y="18750"/>
                        </a:cubicBezTo>
                        <a:cubicBezTo>
                          <a:pt x="65548" y="48936"/>
                          <a:pt x="114372" y="101226"/>
                          <a:pt x="139388" y="162213"/>
                        </a:cubicBezTo>
                        <a:cubicBezTo>
                          <a:pt x="140963" y="166045"/>
                          <a:pt x="144657" y="168353"/>
                          <a:pt x="148559" y="168353"/>
                        </a:cubicBezTo>
                        <a:cubicBezTo>
                          <a:pt x="149806" y="168353"/>
                          <a:pt x="151084" y="168115"/>
                          <a:pt x="152312" y="167621"/>
                        </a:cubicBezTo>
                        <a:cubicBezTo>
                          <a:pt x="157373" y="165549"/>
                          <a:pt x="159791" y="159766"/>
                          <a:pt x="157720" y="15469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5" name="Freeform: Shape 239">
                    <a:extLst>
                      <a:ext uri="{FF2B5EF4-FFF2-40B4-BE49-F238E27FC236}">
                        <a16:creationId xmlns:a16="http://schemas.microsoft.com/office/drawing/2014/main" id="{626356EC-0433-5823-BA4F-C16281186C29}"/>
                      </a:ext>
                    </a:extLst>
                  </p:cNvPr>
                  <p:cNvSpPr/>
                  <p:nvPr/>
                </p:nvSpPr>
                <p:spPr>
                  <a:xfrm>
                    <a:off x="7940180" y="5699022"/>
                    <a:ext cx="157839" cy="168285"/>
                  </a:xfrm>
                  <a:custGeom>
                    <a:avLst/>
                    <a:gdLst>
                      <a:gd name="connsiteX0" fmla="*/ 152997 w 157839"/>
                      <a:gd name="connsiteY0" fmla="*/ 149614 h 168284"/>
                      <a:gd name="connsiteX1" fmla="*/ 19072 w 157839"/>
                      <a:gd name="connsiteY1" fmla="*/ 6152 h 168284"/>
                      <a:gd name="connsiteX2" fmla="*/ 6148 w 157839"/>
                      <a:gd name="connsiteY2" fmla="*/ 754 h 168284"/>
                      <a:gd name="connsiteX3" fmla="*/ 741 w 157839"/>
                      <a:gd name="connsiteY3" fmla="*/ 13679 h 168284"/>
                      <a:gd name="connsiteX4" fmla="*/ 144104 w 157839"/>
                      <a:gd name="connsiteY4" fmla="*/ 167323 h 168284"/>
                      <a:gd name="connsiteX5" fmla="*/ 148541 w 157839"/>
                      <a:gd name="connsiteY5" fmla="*/ 168373 h 168284"/>
                      <a:gd name="connsiteX6" fmla="*/ 157405 w 157839"/>
                      <a:gd name="connsiteY6" fmla="*/ 162916 h 168284"/>
                      <a:gd name="connsiteX7" fmla="*/ 152997 w 157839"/>
                      <a:gd name="connsiteY7" fmla="*/ 149614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2997" y="149614"/>
                        </a:moveTo>
                        <a:cubicBezTo>
                          <a:pt x="92912" y="119429"/>
                          <a:pt x="44089" y="67139"/>
                          <a:pt x="19072" y="6152"/>
                        </a:cubicBezTo>
                        <a:cubicBezTo>
                          <a:pt x="16992" y="1092"/>
                          <a:pt x="11190" y="-1345"/>
                          <a:pt x="6148" y="754"/>
                        </a:cubicBezTo>
                        <a:cubicBezTo>
                          <a:pt x="1088" y="2824"/>
                          <a:pt x="-1330" y="8608"/>
                          <a:pt x="741" y="13679"/>
                        </a:cubicBezTo>
                        <a:cubicBezTo>
                          <a:pt x="27550" y="79013"/>
                          <a:pt x="79801" y="135017"/>
                          <a:pt x="144104" y="167323"/>
                        </a:cubicBezTo>
                        <a:cubicBezTo>
                          <a:pt x="145531" y="168035"/>
                          <a:pt x="147045" y="168373"/>
                          <a:pt x="148541" y="168373"/>
                        </a:cubicBezTo>
                        <a:cubicBezTo>
                          <a:pt x="152176" y="168373"/>
                          <a:pt x="155672" y="166382"/>
                          <a:pt x="157405" y="162916"/>
                        </a:cubicBezTo>
                        <a:cubicBezTo>
                          <a:pt x="159860" y="158023"/>
                          <a:pt x="157890" y="152070"/>
                          <a:pt x="152997" y="149614"/>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6" name="Freeform: Shape 240">
                    <a:extLst>
                      <a:ext uri="{FF2B5EF4-FFF2-40B4-BE49-F238E27FC236}">
                        <a16:creationId xmlns:a16="http://schemas.microsoft.com/office/drawing/2014/main" id="{0B9B5BF9-0701-26E4-2837-D01F1BC6A96B}"/>
                      </a:ext>
                    </a:extLst>
                  </p:cNvPr>
                  <p:cNvSpPr/>
                  <p:nvPr/>
                </p:nvSpPr>
                <p:spPr>
                  <a:xfrm>
                    <a:off x="8375924" y="5699023"/>
                    <a:ext cx="157839" cy="168285"/>
                  </a:xfrm>
                  <a:custGeom>
                    <a:avLst/>
                    <a:gdLst>
                      <a:gd name="connsiteX0" fmla="*/ 152312 w 157839"/>
                      <a:gd name="connsiteY0" fmla="*/ 755 h 168284"/>
                      <a:gd name="connsiteX1" fmla="*/ 139388 w 157839"/>
                      <a:gd name="connsiteY1" fmla="*/ 6152 h 168284"/>
                      <a:gd name="connsiteX2" fmla="*/ 5464 w 157839"/>
                      <a:gd name="connsiteY2" fmla="*/ 149613 h 168284"/>
                      <a:gd name="connsiteX3" fmla="*/ 1057 w 157839"/>
                      <a:gd name="connsiteY3" fmla="*/ 162914 h 168284"/>
                      <a:gd name="connsiteX4" fmla="*/ 9920 w 157839"/>
                      <a:gd name="connsiteY4" fmla="*/ 168371 h 168284"/>
                      <a:gd name="connsiteX5" fmla="*/ 14347 w 157839"/>
                      <a:gd name="connsiteY5" fmla="*/ 167322 h 168284"/>
                      <a:gd name="connsiteX6" fmla="*/ 157720 w 157839"/>
                      <a:gd name="connsiteY6" fmla="*/ 13679 h 168284"/>
                      <a:gd name="connsiteX7" fmla="*/ 152312 w 157839"/>
                      <a:gd name="connsiteY7" fmla="*/ 755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39" h="168284">
                        <a:moveTo>
                          <a:pt x="152312" y="755"/>
                        </a:moveTo>
                        <a:cubicBezTo>
                          <a:pt x="147262" y="-1345"/>
                          <a:pt x="141459" y="1091"/>
                          <a:pt x="139388" y="6152"/>
                        </a:cubicBezTo>
                        <a:cubicBezTo>
                          <a:pt x="114373" y="67138"/>
                          <a:pt x="65559" y="119428"/>
                          <a:pt x="5464" y="149613"/>
                        </a:cubicBezTo>
                        <a:cubicBezTo>
                          <a:pt x="572" y="152069"/>
                          <a:pt x="-1400" y="158022"/>
                          <a:pt x="1057" y="162914"/>
                        </a:cubicBezTo>
                        <a:cubicBezTo>
                          <a:pt x="2800" y="166380"/>
                          <a:pt x="6296" y="168371"/>
                          <a:pt x="9920" y="168371"/>
                        </a:cubicBezTo>
                        <a:cubicBezTo>
                          <a:pt x="11416" y="168371"/>
                          <a:pt x="12931" y="168034"/>
                          <a:pt x="14347" y="167322"/>
                        </a:cubicBezTo>
                        <a:cubicBezTo>
                          <a:pt x="78650" y="135017"/>
                          <a:pt x="130901" y="79022"/>
                          <a:pt x="157720" y="13679"/>
                        </a:cubicBezTo>
                        <a:cubicBezTo>
                          <a:pt x="159790" y="8608"/>
                          <a:pt x="157374" y="2824"/>
                          <a:pt x="152312" y="75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7" name="Freeform: Shape 241">
                    <a:extLst>
                      <a:ext uri="{FF2B5EF4-FFF2-40B4-BE49-F238E27FC236}">
                        <a16:creationId xmlns:a16="http://schemas.microsoft.com/office/drawing/2014/main" id="{67E968DB-3EA7-91C4-EE91-FFEF5B694304}"/>
                      </a:ext>
                    </a:extLst>
                  </p:cNvPr>
                  <p:cNvSpPr/>
                  <p:nvPr/>
                </p:nvSpPr>
                <p:spPr>
                  <a:xfrm>
                    <a:off x="7979792" y="5312798"/>
                    <a:ext cx="514139" cy="514139"/>
                  </a:xfrm>
                  <a:custGeom>
                    <a:avLst/>
                    <a:gdLst>
                      <a:gd name="connsiteX0" fmla="*/ 257491 w 514138"/>
                      <a:gd name="connsiteY0" fmla="*/ 0 h 514138"/>
                      <a:gd name="connsiteX1" fmla="*/ 0 w 514138"/>
                      <a:gd name="connsiteY1" fmla="*/ 257491 h 514138"/>
                      <a:gd name="connsiteX2" fmla="*/ 257491 w 514138"/>
                      <a:gd name="connsiteY2" fmla="*/ 514981 h 514138"/>
                      <a:gd name="connsiteX3" fmla="*/ 514981 w 514138"/>
                      <a:gd name="connsiteY3" fmla="*/ 257491 h 514138"/>
                      <a:gd name="connsiteX4" fmla="*/ 257491 w 514138"/>
                      <a:gd name="connsiteY4" fmla="*/ 0 h 514138"/>
                      <a:gd name="connsiteX5" fmla="*/ 257491 w 514138"/>
                      <a:gd name="connsiteY5" fmla="*/ 495175 h 514138"/>
                      <a:gd name="connsiteX6" fmla="*/ 19807 w 514138"/>
                      <a:gd name="connsiteY6" fmla="*/ 257491 h 514138"/>
                      <a:gd name="connsiteX7" fmla="*/ 257491 w 514138"/>
                      <a:gd name="connsiteY7" fmla="*/ 19808 h 514138"/>
                      <a:gd name="connsiteX8" fmla="*/ 495175 w 514138"/>
                      <a:gd name="connsiteY8" fmla="*/ 257492 h 514138"/>
                      <a:gd name="connsiteX9" fmla="*/ 257491 w 514138"/>
                      <a:gd name="connsiteY9" fmla="*/ 495175 h 5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4138" h="514138">
                        <a:moveTo>
                          <a:pt x="257491" y="0"/>
                        </a:moveTo>
                        <a:cubicBezTo>
                          <a:pt x="115514" y="0"/>
                          <a:pt x="0" y="115505"/>
                          <a:pt x="0" y="257491"/>
                        </a:cubicBezTo>
                        <a:cubicBezTo>
                          <a:pt x="0" y="399476"/>
                          <a:pt x="115514" y="514981"/>
                          <a:pt x="257491" y="514981"/>
                        </a:cubicBezTo>
                        <a:cubicBezTo>
                          <a:pt x="399477" y="514981"/>
                          <a:pt x="514981" y="399476"/>
                          <a:pt x="514981" y="257491"/>
                        </a:cubicBezTo>
                        <a:cubicBezTo>
                          <a:pt x="514981" y="115505"/>
                          <a:pt x="399467" y="0"/>
                          <a:pt x="257491" y="0"/>
                        </a:cubicBezTo>
                        <a:close/>
                        <a:moveTo>
                          <a:pt x="257491" y="495175"/>
                        </a:moveTo>
                        <a:cubicBezTo>
                          <a:pt x="126438" y="495175"/>
                          <a:pt x="19807" y="388554"/>
                          <a:pt x="19807" y="257491"/>
                        </a:cubicBezTo>
                        <a:cubicBezTo>
                          <a:pt x="19807" y="126427"/>
                          <a:pt x="126438" y="19808"/>
                          <a:pt x="257491" y="19808"/>
                        </a:cubicBezTo>
                        <a:cubicBezTo>
                          <a:pt x="388553" y="19808"/>
                          <a:pt x="495175" y="126439"/>
                          <a:pt x="495175" y="257492"/>
                        </a:cubicBezTo>
                        <a:cubicBezTo>
                          <a:pt x="495175" y="388545"/>
                          <a:pt x="388544" y="495175"/>
                          <a:pt x="257491" y="49517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8" name="Freeform: Shape 242">
                    <a:extLst>
                      <a:ext uri="{FF2B5EF4-FFF2-40B4-BE49-F238E27FC236}">
                        <a16:creationId xmlns:a16="http://schemas.microsoft.com/office/drawing/2014/main" id="{8D4EB965-3B4A-D4AF-4782-5E58C166798B}"/>
                      </a:ext>
                    </a:extLst>
                  </p:cNvPr>
                  <p:cNvSpPr/>
                  <p:nvPr/>
                </p:nvSpPr>
                <p:spPr>
                  <a:xfrm>
                    <a:off x="7979792" y="5560385"/>
                    <a:ext cx="514139" cy="19730"/>
                  </a:xfrm>
                  <a:custGeom>
                    <a:avLst/>
                    <a:gdLst>
                      <a:gd name="connsiteX0" fmla="*/ 505078 w 514138"/>
                      <a:gd name="connsiteY0" fmla="*/ 0 h 19729"/>
                      <a:gd name="connsiteX1" fmla="*/ 9903 w 514138"/>
                      <a:gd name="connsiteY1" fmla="*/ 0 h 19729"/>
                      <a:gd name="connsiteX2" fmla="*/ 0 w 514138"/>
                      <a:gd name="connsiteY2" fmla="*/ 9903 h 19729"/>
                      <a:gd name="connsiteX3" fmla="*/ 9903 w 514138"/>
                      <a:gd name="connsiteY3" fmla="*/ 19807 h 19729"/>
                      <a:gd name="connsiteX4" fmla="*/ 505078 w 514138"/>
                      <a:gd name="connsiteY4" fmla="*/ 19807 h 19729"/>
                      <a:gd name="connsiteX5" fmla="*/ 514981 w 514138"/>
                      <a:gd name="connsiteY5" fmla="*/ 9903 h 19729"/>
                      <a:gd name="connsiteX6" fmla="*/ 505078 w 514138"/>
                      <a:gd name="connsiteY6" fmla="*/ 0 h 19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4138" h="19729">
                        <a:moveTo>
                          <a:pt x="505078" y="0"/>
                        </a:moveTo>
                        <a:lnTo>
                          <a:pt x="9903" y="0"/>
                        </a:lnTo>
                        <a:cubicBezTo>
                          <a:pt x="4437" y="0"/>
                          <a:pt x="0" y="4426"/>
                          <a:pt x="0" y="9903"/>
                        </a:cubicBezTo>
                        <a:cubicBezTo>
                          <a:pt x="0" y="15380"/>
                          <a:pt x="4437" y="19807"/>
                          <a:pt x="9903" y="19807"/>
                        </a:cubicBezTo>
                        <a:lnTo>
                          <a:pt x="505078" y="19807"/>
                        </a:lnTo>
                        <a:cubicBezTo>
                          <a:pt x="510555" y="19807"/>
                          <a:pt x="514981" y="15380"/>
                          <a:pt x="514981" y="9903"/>
                        </a:cubicBezTo>
                        <a:cubicBezTo>
                          <a:pt x="514981" y="4426"/>
                          <a:pt x="510544" y="0"/>
                          <a:pt x="505078" y="0"/>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59" name="Freeform: Shape 243">
                    <a:extLst>
                      <a:ext uri="{FF2B5EF4-FFF2-40B4-BE49-F238E27FC236}">
                        <a16:creationId xmlns:a16="http://schemas.microsoft.com/office/drawing/2014/main" id="{CA57B0A9-F06D-297C-3411-9BA8793CD1B2}"/>
                      </a:ext>
                    </a:extLst>
                  </p:cNvPr>
                  <p:cNvSpPr/>
                  <p:nvPr/>
                </p:nvSpPr>
                <p:spPr>
                  <a:xfrm>
                    <a:off x="8108538" y="5312798"/>
                    <a:ext cx="256489" cy="514139"/>
                  </a:xfrm>
                  <a:custGeom>
                    <a:avLst/>
                    <a:gdLst>
                      <a:gd name="connsiteX0" fmla="*/ 128745 w 256489"/>
                      <a:gd name="connsiteY0" fmla="*/ 0 h 514138"/>
                      <a:gd name="connsiteX1" fmla="*/ 0 w 256489"/>
                      <a:gd name="connsiteY1" fmla="*/ 257491 h 514138"/>
                      <a:gd name="connsiteX2" fmla="*/ 128745 w 256489"/>
                      <a:gd name="connsiteY2" fmla="*/ 514981 h 514138"/>
                      <a:gd name="connsiteX3" fmla="*/ 257491 w 256489"/>
                      <a:gd name="connsiteY3" fmla="*/ 257491 h 514138"/>
                      <a:gd name="connsiteX4" fmla="*/ 128745 w 256489"/>
                      <a:gd name="connsiteY4" fmla="*/ 0 h 514138"/>
                      <a:gd name="connsiteX5" fmla="*/ 128745 w 256489"/>
                      <a:gd name="connsiteY5" fmla="*/ 495175 h 514138"/>
                      <a:gd name="connsiteX6" fmla="*/ 19807 w 256489"/>
                      <a:gd name="connsiteY6" fmla="*/ 257491 h 514138"/>
                      <a:gd name="connsiteX7" fmla="*/ 128745 w 256489"/>
                      <a:gd name="connsiteY7" fmla="*/ 19807 h 514138"/>
                      <a:gd name="connsiteX8" fmla="*/ 237683 w 256489"/>
                      <a:gd name="connsiteY8" fmla="*/ 257491 h 514138"/>
                      <a:gd name="connsiteX9" fmla="*/ 128745 w 256489"/>
                      <a:gd name="connsiteY9" fmla="*/ 495175 h 514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489" h="514138">
                        <a:moveTo>
                          <a:pt x="128745" y="0"/>
                        </a:moveTo>
                        <a:cubicBezTo>
                          <a:pt x="56548" y="0"/>
                          <a:pt x="0" y="113108"/>
                          <a:pt x="0" y="257491"/>
                        </a:cubicBezTo>
                        <a:cubicBezTo>
                          <a:pt x="0" y="401873"/>
                          <a:pt x="56548" y="514981"/>
                          <a:pt x="128745" y="514981"/>
                        </a:cubicBezTo>
                        <a:cubicBezTo>
                          <a:pt x="200941" y="514981"/>
                          <a:pt x="257491" y="401873"/>
                          <a:pt x="257491" y="257491"/>
                        </a:cubicBezTo>
                        <a:cubicBezTo>
                          <a:pt x="257491" y="113108"/>
                          <a:pt x="200941" y="0"/>
                          <a:pt x="128745" y="0"/>
                        </a:cubicBezTo>
                        <a:close/>
                        <a:moveTo>
                          <a:pt x="128745" y="495175"/>
                        </a:moveTo>
                        <a:cubicBezTo>
                          <a:pt x="69700" y="495175"/>
                          <a:pt x="19807" y="386335"/>
                          <a:pt x="19807" y="257491"/>
                        </a:cubicBezTo>
                        <a:cubicBezTo>
                          <a:pt x="19807" y="128646"/>
                          <a:pt x="69700" y="19807"/>
                          <a:pt x="128745" y="19807"/>
                        </a:cubicBezTo>
                        <a:cubicBezTo>
                          <a:pt x="187799" y="19807"/>
                          <a:pt x="237683" y="128646"/>
                          <a:pt x="237683" y="257491"/>
                        </a:cubicBezTo>
                        <a:cubicBezTo>
                          <a:pt x="237683" y="386335"/>
                          <a:pt x="187789" y="495175"/>
                          <a:pt x="128745" y="495175"/>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60" name="Freeform: Shape 244">
                    <a:extLst>
                      <a:ext uri="{FF2B5EF4-FFF2-40B4-BE49-F238E27FC236}">
                        <a16:creationId xmlns:a16="http://schemas.microsoft.com/office/drawing/2014/main" id="{D6B2D940-79D1-892B-16FD-49710F84EE12}"/>
                      </a:ext>
                    </a:extLst>
                  </p:cNvPr>
                  <p:cNvSpPr/>
                  <p:nvPr/>
                </p:nvSpPr>
                <p:spPr>
                  <a:xfrm>
                    <a:off x="8031162" y="5312798"/>
                    <a:ext cx="412007" cy="168285"/>
                  </a:xfrm>
                  <a:custGeom>
                    <a:avLst/>
                    <a:gdLst>
                      <a:gd name="connsiteX0" fmla="*/ 405943 w 412007"/>
                      <a:gd name="connsiteY0" fmla="*/ 95133 h 168284"/>
                      <a:gd name="connsiteX1" fmla="*/ 206121 w 412007"/>
                      <a:gd name="connsiteY1" fmla="*/ 0 h 168284"/>
                      <a:gd name="connsiteX2" fmla="*/ 6298 w 412007"/>
                      <a:gd name="connsiteY2" fmla="*/ 95144 h 168284"/>
                      <a:gd name="connsiteX3" fmla="*/ 0 w 412007"/>
                      <a:gd name="connsiteY3" fmla="*/ 102888 h 168284"/>
                      <a:gd name="connsiteX4" fmla="*/ 7794 w 412007"/>
                      <a:gd name="connsiteY4" fmla="*/ 109127 h 168284"/>
                      <a:gd name="connsiteX5" fmla="*/ 206122 w 412007"/>
                      <a:gd name="connsiteY5" fmla="*/ 168360 h 168284"/>
                      <a:gd name="connsiteX6" fmla="*/ 404450 w 412007"/>
                      <a:gd name="connsiteY6" fmla="*/ 109117 h 168284"/>
                      <a:gd name="connsiteX7" fmla="*/ 412244 w 412007"/>
                      <a:gd name="connsiteY7" fmla="*/ 102878 h 168284"/>
                      <a:gd name="connsiteX8" fmla="*/ 405943 w 412007"/>
                      <a:gd name="connsiteY8" fmla="*/ 95133 h 168284"/>
                      <a:gd name="connsiteX9" fmla="*/ 206121 w 412007"/>
                      <a:gd name="connsiteY9" fmla="*/ 148552 h 168284"/>
                      <a:gd name="connsiteX10" fmla="*/ 28333 w 412007"/>
                      <a:gd name="connsiteY10" fmla="*/ 99788 h 168284"/>
                      <a:gd name="connsiteX11" fmla="*/ 206121 w 412007"/>
                      <a:gd name="connsiteY11" fmla="*/ 19808 h 168284"/>
                      <a:gd name="connsiteX12" fmla="*/ 383908 w 412007"/>
                      <a:gd name="connsiteY12" fmla="*/ 99788 h 168284"/>
                      <a:gd name="connsiteX13" fmla="*/ 206121 w 412007"/>
                      <a:gd name="connsiteY13" fmla="*/ 148552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007" h="168284">
                        <a:moveTo>
                          <a:pt x="405943" y="95133"/>
                        </a:moveTo>
                        <a:cubicBezTo>
                          <a:pt x="356753" y="34672"/>
                          <a:pt x="283923" y="0"/>
                          <a:pt x="206121" y="0"/>
                        </a:cubicBezTo>
                        <a:cubicBezTo>
                          <a:pt x="128319" y="0"/>
                          <a:pt x="55489" y="34672"/>
                          <a:pt x="6298" y="95144"/>
                        </a:cubicBezTo>
                        <a:lnTo>
                          <a:pt x="0" y="102888"/>
                        </a:lnTo>
                        <a:lnTo>
                          <a:pt x="7794" y="109127"/>
                        </a:lnTo>
                        <a:cubicBezTo>
                          <a:pt x="54846" y="146760"/>
                          <a:pt x="127132" y="168360"/>
                          <a:pt x="206122" y="168360"/>
                        </a:cubicBezTo>
                        <a:cubicBezTo>
                          <a:pt x="285113" y="168360"/>
                          <a:pt x="357397" y="146760"/>
                          <a:pt x="404450" y="109117"/>
                        </a:cubicBezTo>
                        <a:lnTo>
                          <a:pt x="412244" y="102878"/>
                        </a:lnTo>
                        <a:lnTo>
                          <a:pt x="405943" y="95133"/>
                        </a:lnTo>
                        <a:close/>
                        <a:moveTo>
                          <a:pt x="206121" y="148552"/>
                        </a:moveTo>
                        <a:cubicBezTo>
                          <a:pt x="137133" y="148552"/>
                          <a:pt x="71631" y="130459"/>
                          <a:pt x="28333" y="99788"/>
                        </a:cubicBezTo>
                        <a:cubicBezTo>
                          <a:pt x="73513" y="48825"/>
                          <a:pt x="137737" y="19808"/>
                          <a:pt x="206121" y="19808"/>
                        </a:cubicBezTo>
                        <a:cubicBezTo>
                          <a:pt x="274505" y="19808"/>
                          <a:pt x="338728" y="48825"/>
                          <a:pt x="383908" y="99788"/>
                        </a:cubicBezTo>
                        <a:cubicBezTo>
                          <a:pt x="340611" y="130459"/>
                          <a:pt x="275108" y="148552"/>
                          <a:pt x="206121" y="148552"/>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61" name="Freeform: Shape 245">
                    <a:extLst>
                      <a:ext uri="{FF2B5EF4-FFF2-40B4-BE49-F238E27FC236}">
                        <a16:creationId xmlns:a16="http://schemas.microsoft.com/office/drawing/2014/main" id="{64CA224C-7F03-32B2-11D8-D8F650C36DB1}"/>
                      </a:ext>
                    </a:extLst>
                  </p:cNvPr>
                  <p:cNvSpPr/>
                  <p:nvPr/>
                </p:nvSpPr>
                <p:spPr>
                  <a:xfrm>
                    <a:off x="8031160" y="5659420"/>
                    <a:ext cx="412007" cy="168285"/>
                  </a:xfrm>
                  <a:custGeom>
                    <a:avLst/>
                    <a:gdLst>
                      <a:gd name="connsiteX0" fmla="*/ 404450 w 412007"/>
                      <a:gd name="connsiteY0" fmla="*/ 59233 h 168284"/>
                      <a:gd name="connsiteX1" fmla="*/ 206122 w 412007"/>
                      <a:gd name="connsiteY1" fmla="*/ 0 h 168284"/>
                      <a:gd name="connsiteX2" fmla="*/ 7794 w 412007"/>
                      <a:gd name="connsiteY2" fmla="*/ 59243 h 168284"/>
                      <a:gd name="connsiteX3" fmla="*/ 0 w 412007"/>
                      <a:gd name="connsiteY3" fmla="*/ 65482 h 168284"/>
                      <a:gd name="connsiteX4" fmla="*/ 6298 w 412007"/>
                      <a:gd name="connsiteY4" fmla="*/ 73227 h 168284"/>
                      <a:gd name="connsiteX5" fmla="*/ 206121 w 412007"/>
                      <a:gd name="connsiteY5" fmla="*/ 168360 h 168284"/>
                      <a:gd name="connsiteX6" fmla="*/ 405943 w 412007"/>
                      <a:gd name="connsiteY6" fmla="*/ 73218 h 168284"/>
                      <a:gd name="connsiteX7" fmla="*/ 412242 w 412007"/>
                      <a:gd name="connsiteY7" fmla="*/ 65473 h 168284"/>
                      <a:gd name="connsiteX8" fmla="*/ 404450 w 412007"/>
                      <a:gd name="connsiteY8" fmla="*/ 59233 h 168284"/>
                      <a:gd name="connsiteX9" fmla="*/ 206122 w 412007"/>
                      <a:gd name="connsiteY9" fmla="*/ 148552 h 168284"/>
                      <a:gd name="connsiteX10" fmla="*/ 28335 w 412007"/>
                      <a:gd name="connsiteY10" fmla="*/ 68572 h 168284"/>
                      <a:gd name="connsiteX11" fmla="*/ 206122 w 412007"/>
                      <a:gd name="connsiteY11" fmla="*/ 19808 h 168284"/>
                      <a:gd name="connsiteX12" fmla="*/ 383910 w 412007"/>
                      <a:gd name="connsiteY12" fmla="*/ 68572 h 168284"/>
                      <a:gd name="connsiteX13" fmla="*/ 206122 w 412007"/>
                      <a:gd name="connsiteY13" fmla="*/ 148552 h 16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12007" h="168284">
                        <a:moveTo>
                          <a:pt x="404450" y="59233"/>
                        </a:moveTo>
                        <a:cubicBezTo>
                          <a:pt x="357398" y="21600"/>
                          <a:pt x="285113" y="0"/>
                          <a:pt x="206122" y="0"/>
                        </a:cubicBezTo>
                        <a:cubicBezTo>
                          <a:pt x="127132" y="0"/>
                          <a:pt x="54846" y="21589"/>
                          <a:pt x="7794" y="59243"/>
                        </a:cubicBezTo>
                        <a:lnTo>
                          <a:pt x="0" y="65482"/>
                        </a:lnTo>
                        <a:lnTo>
                          <a:pt x="6298" y="73227"/>
                        </a:lnTo>
                        <a:cubicBezTo>
                          <a:pt x="55489" y="133688"/>
                          <a:pt x="128319" y="168360"/>
                          <a:pt x="206121" y="168360"/>
                        </a:cubicBezTo>
                        <a:cubicBezTo>
                          <a:pt x="283923" y="168360"/>
                          <a:pt x="356753" y="133688"/>
                          <a:pt x="405943" y="73218"/>
                        </a:cubicBezTo>
                        <a:lnTo>
                          <a:pt x="412242" y="65473"/>
                        </a:lnTo>
                        <a:lnTo>
                          <a:pt x="404450" y="59233"/>
                        </a:lnTo>
                        <a:close/>
                        <a:moveTo>
                          <a:pt x="206122" y="148552"/>
                        </a:moveTo>
                        <a:cubicBezTo>
                          <a:pt x="137749" y="148552"/>
                          <a:pt x="73515" y="119525"/>
                          <a:pt x="28335" y="68572"/>
                        </a:cubicBezTo>
                        <a:cubicBezTo>
                          <a:pt x="71632" y="37901"/>
                          <a:pt x="137124" y="19808"/>
                          <a:pt x="206122" y="19808"/>
                        </a:cubicBezTo>
                        <a:cubicBezTo>
                          <a:pt x="275120" y="19808"/>
                          <a:pt x="340612" y="37901"/>
                          <a:pt x="383910" y="68572"/>
                        </a:cubicBezTo>
                        <a:cubicBezTo>
                          <a:pt x="338729" y="119525"/>
                          <a:pt x="274496" y="148552"/>
                          <a:pt x="206122" y="148552"/>
                        </a:cubicBez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sp>
                <p:nvSpPr>
                  <p:cNvPr id="62" name="Freeform: Shape 246">
                    <a:extLst>
                      <a:ext uri="{FF2B5EF4-FFF2-40B4-BE49-F238E27FC236}">
                        <a16:creationId xmlns:a16="http://schemas.microsoft.com/office/drawing/2014/main" id="{511199D5-AD10-79C2-B477-76EA29205365}"/>
                      </a:ext>
                    </a:extLst>
                  </p:cNvPr>
                  <p:cNvSpPr/>
                  <p:nvPr/>
                </p:nvSpPr>
                <p:spPr>
                  <a:xfrm>
                    <a:off x="8227379" y="5312798"/>
                    <a:ext cx="19730" cy="504854"/>
                  </a:xfrm>
                  <a:custGeom>
                    <a:avLst/>
                    <a:gdLst>
                      <a:gd name="connsiteX0" fmla="*/ 0 w 19729"/>
                      <a:gd name="connsiteY0" fmla="*/ 0 h 504854"/>
                      <a:gd name="connsiteX1" fmla="*/ 19807 w 19729"/>
                      <a:gd name="connsiteY1" fmla="*/ 0 h 504854"/>
                      <a:gd name="connsiteX2" fmla="*/ 19807 w 19729"/>
                      <a:gd name="connsiteY2" fmla="*/ 505078 h 504854"/>
                      <a:gd name="connsiteX3" fmla="*/ 0 w 19729"/>
                      <a:gd name="connsiteY3" fmla="*/ 505078 h 504854"/>
                    </a:gdLst>
                    <a:ahLst/>
                    <a:cxnLst>
                      <a:cxn ang="0">
                        <a:pos x="connsiteX0" y="connsiteY0"/>
                      </a:cxn>
                      <a:cxn ang="0">
                        <a:pos x="connsiteX1" y="connsiteY1"/>
                      </a:cxn>
                      <a:cxn ang="0">
                        <a:pos x="connsiteX2" y="connsiteY2"/>
                      </a:cxn>
                      <a:cxn ang="0">
                        <a:pos x="connsiteX3" y="connsiteY3"/>
                      </a:cxn>
                    </a:cxnLst>
                    <a:rect l="l" t="t" r="r" b="b"/>
                    <a:pathLst>
                      <a:path w="19729" h="504854">
                        <a:moveTo>
                          <a:pt x="0" y="0"/>
                        </a:moveTo>
                        <a:lnTo>
                          <a:pt x="19807" y="0"/>
                        </a:lnTo>
                        <a:lnTo>
                          <a:pt x="19807" y="505078"/>
                        </a:lnTo>
                        <a:lnTo>
                          <a:pt x="0" y="505078"/>
                        </a:lnTo>
                        <a:close/>
                      </a:path>
                    </a:pathLst>
                  </a:custGeom>
                  <a:grpFill/>
                  <a:ln w="115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black"/>
                      </a:solidFill>
                      <a:effectLst/>
                      <a:uLnTx/>
                      <a:uFillTx/>
                      <a:latin typeface="Arial"/>
                      <a:ea typeface="+mn-ea"/>
                      <a:cs typeface="+mn-cs"/>
                    </a:endParaRPr>
                  </a:p>
                </p:txBody>
              </p:sp>
            </p:grpSp>
            <p:sp>
              <p:nvSpPr>
                <p:cNvPr id="51" name="Oval 50">
                  <a:extLst>
                    <a:ext uri="{FF2B5EF4-FFF2-40B4-BE49-F238E27FC236}">
                      <a16:creationId xmlns:a16="http://schemas.microsoft.com/office/drawing/2014/main" id="{8B713759-8C1A-93F2-AF43-343D988D1958}"/>
                    </a:ext>
                  </a:extLst>
                </p:cNvPr>
                <p:cNvSpPr/>
                <p:nvPr/>
              </p:nvSpPr>
              <p:spPr>
                <a:xfrm>
                  <a:off x="10522761" y="2028396"/>
                  <a:ext cx="396933" cy="39693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52" name="Graphic 51">
                  <a:extLst>
                    <a:ext uri="{FF2B5EF4-FFF2-40B4-BE49-F238E27FC236}">
                      <a16:creationId xmlns:a16="http://schemas.microsoft.com/office/drawing/2014/main" id="{D7C65CE5-3262-53BA-EA1D-2FD215FA4BEC}"/>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533860" y="2030285"/>
                  <a:ext cx="375055" cy="340727"/>
                </a:xfrm>
                <a:prstGeom prst="rect">
                  <a:avLst/>
                </a:prstGeom>
              </p:spPr>
            </p:pic>
          </p:grpSp>
        </p:grpSp>
      </p:grpSp>
      <p:sp>
        <p:nvSpPr>
          <p:cNvPr id="2" name="Title 1">
            <a:extLst>
              <a:ext uri="{FF2B5EF4-FFF2-40B4-BE49-F238E27FC236}">
                <a16:creationId xmlns:a16="http://schemas.microsoft.com/office/drawing/2014/main" id="{471B07D2-5CA6-C759-F019-A98DE6289E26}"/>
              </a:ext>
            </a:extLst>
          </p:cNvPr>
          <p:cNvSpPr>
            <a:spLocks noGrp="1"/>
          </p:cNvSpPr>
          <p:nvPr>
            <p:ph type="title"/>
          </p:nvPr>
        </p:nvSpPr>
        <p:spPr/>
        <p:txBody>
          <a:bodyPr/>
          <a:lstStyle/>
          <a:p>
            <a:r>
              <a:rPr lang="en-GB" dirty="0"/>
              <a:t>Recommended use of short-term OCS is restricted to severe acute asthma exacerbations</a:t>
            </a:r>
            <a:r>
              <a:rPr lang="en-GB" baseline="30000" dirty="0"/>
              <a:t>1</a:t>
            </a:r>
          </a:p>
        </p:txBody>
      </p:sp>
      <p:graphicFrame>
        <p:nvGraphicFramePr>
          <p:cNvPr id="67" name="Table 66">
            <a:extLst>
              <a:ext uri="{FF2B5EF4-FFF2-40B4-BE49-F238E27FC236}">
                <a16:creationId xmlns:a16="http://schemas.microsoft.com/office/drawing/2014/main" id="{46BF1211-16C6-C2E5-660E-2ADD51CD9BB1}"/>
              </a:ext>
            </a:extLst>
          </p:cNvPr>
          <p:cNvGraphicFramePr>
            <a:graphicFrameLocks noGrp="1"/>
          </p:cNvGraphicFramePr>
          <p:nvPr>
            <p:extLst>
              <p:ext uri="{D42A27DB-BD31-4B8C-83A1-F6EECF244321}">
                <p14:modId xmlns:p14="http://schemas.microsoft.com/office/powerpoint/2010/main" val="3450342238"/>
              </p:ext>
            </p:extLst>
          </p:nvPr>
        </p:nvGraphicFramePr>
        <p:xfrm>
          <a:off x="459769" y="1246760"/>
          <a:ext cx="8638146" cy="4827750"/>
        </p:xfrm>
        <a:graphic>
          <a:graphicData uri="http://schemas.openxmlformats.org/drawingml/2006/table">
            <a:tbl>
              <a:tblPr firstRow="1" bandRow="1"/>
              <a:tblGrid>
                <a:gridCol w="1625659">
                  <a:extLst>
                    <a:ext uri="{9D8B030D-6E8A-4147-A177-3AD203B41FA5}">
                      <a16:colId xmlns:a16="http://schemas.microsoft.com/office/drawing/2014/main" val="3182249282"/>
                    </a:ext>
                  </a:extLst>
                </a:gridCol>
                <a:gridCol w="660424">
                  <a:extLst>
                    <a:ext uri="{9D8B030D-6E8A-4147-A177-3AD203B41FA5}">
                      <a16:colId xmlns:a16="http://schemas.microsoft.com/office/drawing/2014/main" val="1310615580"/>
                    </a:ext>
                  </a:extLst>
                </a:gridCol>
                <a:gridCol w="660424">
                  <a:extLst>
                    <a:ext uri="{9D8B030D-6E8A-4147-A177-3AD203B41FA5}">
                      <a16:colId xmlns:a16="http://schemas.microsoft.com/office/drawing/2014/main" val="2343839277"/>
                    </a:ext>
                  </a:extLst>
                </a:gridCol>
                <a:gridCol w="660424">
                  <a:extLst>
                    <a:ext uri="{9D8B030D-6E8A-4147-A177-3AD203B41FA5}">
                      <a16:colId xmlns:a16="http://schemas.microsoft.com/office/drawing/2014/main" val="492635669"/>
                    </a:ext>
                  </a:extLst>
                </a:gridCol>
                <a:gridCol w="660424">
                  <a:extLst>
                    <a:ext uri="{9D8B030D-6E8A-4147-A177-3AD203B41FA5}">
                      <a16:colId xmlns:a16="http://schemas.microsoft.com/office/drawing/2014/main" val="2131836029"/>
                    </a:ext>
                  </a:extLst>
                </a:gridCol>
                <a:gridCol w="660424">
                  <a:extLst>
                    <a:ext uri="{9D8B030D-6E8A-4147-A177-3AD203B41FA5}">
                      <a16:colId xmlns:a16="http://schemas.microsoft.com/office/drawing/2014/main" val="3885025316"/>
                    </a:ext>
                  </a:extLst>
                </a:gridCol>
                <a:gridCol w="1779897">
                  <a:extLst>
                    <a:ext uri="{9D8B030D-6E8A-4147-A177-3AD203B41FA5}">
                      <a16:colId xmlns:a16="http://schemas.microsoft.com/office/drawing/2014/main" val="140528758"/>
                    </a:ext>
                  </a:extLst>
                </a:gridCol>
                <a:gridCol w="657051">
                  <a:extLst>
                    <a:ext uri="{9D8B030D-6E8A-4147-A177-3AD203B41FA5}">
                      <a16:colId xmlns:a16="http://schemas.microsoft.com/office/drawing/2014/main" val="1702690039"/>
                    </a:ext>
                  </a:extLst>
                </a:gridCol>
                <a:gridCol w="1273419">
                  <a:extLst>
                    <a:ext uri="{9D8B030D-6E8A-4147-A177-3AD203B41FA5}">
                      <a16:colId xmlns:a16="http://schemas.microsoft.com/office/drawing/2014/main" val="452282031"/>
                    </a:ext>
                  </a:extLst>
                </a:gridCol>
              </a:tblGrid>
              <a:tr h="245807">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endParaRPr lang="en-GB" sz="1200" b="1">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u="none">
                          <a:solidFill>
                            <a:schemeClr val="tx2"/>
                          </a:solidFill>
                          <a:latin typeface="+mn-lt"/>
                        </a:rPr>
                        <a:t>Corticosteroids</a:t>
                      </a:r>
                    </a:p>
                  </a:txBody>
                  <a:tcPr marL="48000" marR="480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u="none">
                          <a:solidFill>
                            <a:schemeClr val="tx2"/>
                          </a:solidFill>
                          <a:latin typeface="+mn-lt"/>
                        </a:rPr>
                        <a:t>Placebo</a:t>
                      </a:r>
                    </a:p>
                  </a:txBody>
                  <a:tcPr marL="48000" marR="4800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endParaRPr lang="en-GB" sz="1200" b="1">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a:solidFill>
                            <a:schemeClr val="tx2"/>
                          </a:solidFill>
                          <a:latin typeface="+mn-lt"/>
                        </a:rPr>
                        <a:t>Odds ratio</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b="1" kern="1200">
                          <a:solidFill>
                            <a:schemeClr val="lt1"/>
                          </a:solidFill>
                          <a:latin typeface="Arial" panose="020B0604020202020204"/>
                        </a:defRPr>
                      </a:lvl1pPr>
                      <a:lvl2pPr marL="457189" algn="l" defTabSz="914377" rtl="0" eaLnBrk="1" latinLnBrk="0" hangingPunct="1">
                        <a:defRPr sz="1800" b="1" kern="1200">
                          <a:solidFill>
                            <a:schemeClr val="lt1"/>
                          </a:solidFill>
                          <a:latin typeface="Arial" panose="020B0604020202020204"/>
                        </a:defRPr>
                      </a:lvl2pPr>
                      <a:lvl3pPr marL="914377" algn="l" defTabSz="914377" rtl="0" eaLnBrk="1" latinLnBrk="0" hangingPunct="1">
                        <a:defRPr sz="1800" b="1" kern="1200">
                          <a:solidFill>
                            <a:schemeClr val="lt1"/>
                          </a:solidFill>
                          <a:latin typeface="Arial" panose="020B0604020202020204"/>
                        </a:defRPr>
                      </a:lvl3pPr>
                      <a:lvl4pPr marL="1371566" algn="l" defTabSz="914377" rtl="0" eaLnBrk="1" latinLnBrk="0" hangingPunct="1">
                        <a:defRPr sz="1800" b="1" kern="1200">
                          <a:solidFill>
                            <a:schemeClr val="lt1"/>
                          </a:solidFill>
                          <a:latin typeface="Arial" panose="020B0604020202020204"/>
                        </a:defRPr>
                      </a:lvl4pPr>
                      <a:lvl5pPr marL="1828754" algn="l" defTabSz="914377" rtl="0" eaLnBrk="1" latinLnBrk="0" hangingPunct="1">
                        <a:defRPr sz="1800" b="1" kern="1200">
                          <a:solidFill>
                            <a:schemeClr val="lt1"/>
                          </a:solidFill>
                          <a:latin typeface="Arial" panose="020B0604020202020204"/>
                        </a:defRPr>
                      </a:lvl5pPr>
                      <a:lvl6pPr marL="2285943" algn="l" defTabSz="914377" rtl="0" eaLnBrk="1" latinLnBrk="0" hangingPunct="1">
                        <a:defRPr sz="1800" b="1" kern="1200">
                          <a:solidFill>
                            <a:schemeClr val="lt1"/>
                          </a:solidFill>
                          <a:latin typeface="Arial" panose="020B0604020202020204"/>
                        </a:defRPr>
                      </a:lvl6pPr>
                      <a:lvl7pPr marL="2743131" algn="l" defTabSz="914377" rtl="0" eaLnBrk="1" latinLnBrk="0" hangingPunct="1">
                        <a:defRPr sz="1800" b="1" kern="1200">
                          <a:solidFill>
                            <a:schemeClr val="lt1"/>
                          </a:solidFill>
                          <a:latin typeface="Arial" panose="020B0604020202020204"/>
                        </a:defRPr>
                      </a:lvl7pPr>
                      <a:lvl8pPr marL="3200320" algn="l" defTabSz="914377" rtl="0" eaLnBrk="1" latinLnBrk="0" hangingPunct="1">
                        <a:defRPr sz="1800" b="1" kern="1200">
                          <a:solidFill>
                            <a:schemeClr val="lt1"/>
                          </a:solidFill>
                          <a:latin typeface="Arial" panose="020B0604020202020204"/>
                        </a:defRPr>
                      </a:lvl8pPr>
                      <a:lvl9pPr marL="3657509" algn="l" defTabSz="914377" rtl="0" eaLnBrk="1" latinLnBrk="0" hangingPunct="1">
                        <a:defRPr sz="1800" b="1" kern="1200">
                          <a:solidFill>
                            <a:schemeClr val="lt1"/>
                          </a:solidFill>
                          <a:latin typeface="Arial" panose="020B0604020202020204"/>
                        </a:defRPr>
                      </a:lvl9pPr>
                    </a:lstStyle>
                    <a:p>
                      <a:pPr algn="ctr"/>
                      <a:r>
                        <a:rPr lang="en-GB" sz="1200" b="1">
                          <a:solidFill>
                            <a:schemeClr val="tx2"/>
                          </a:solidFill>
                          <a:latin typeface="+mn-lt"/>
                        </a:rPr>
                        <a:t>Odds ratio</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197392903"/>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b="1">
                          <a:solidFill>
                            <a:schemeClr val="tx2"/>
                          </a:solidFill>
                          <a:latin typeface="+mn-lt"/>
                        </a:rPr>
                        <a:t>Study or subgroup</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Events (n)</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Total (n)</a:t>
                      </a:r>
                    </a:p>
                  </a:txBody>
                  <a:tcPr marL="48000" marR="48000" marT="0" marB="0" anchor="ctr">
                    <a:lnL w="12700"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Events (n)</a:t>
                      </a:r>
                    </a:p>
                  </a:txBody>
                  <a:tcPr marL="48000" marR="48000"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Total (n)</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Weight</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M-H, random (95% CI)</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b="1">
                          <a:solidFill>
                            <a:schemeClr val="tx2"/>
                          </a:solidFill>
                          <a:latin typeface="+mn-lt"/>
                        </a:rPr>
                        <a:t>M-H, random (95% CI)</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a:p>
                  </a:txBody>
                  <a:tcPr/>
                </a:tc>
                <a:extLst>
                  <a:ext uri="{0D108BD9-81ED-4DB2-BD59-A6C34878D82A}">
                    <a16:rowId xmlns:a16="http://schemas.microsoft.com/office/drawing/2014/main" val="1556334193"/>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err="1">
                          <a:solidFill>
                            <a:schemeClr val="tx1"/>
                          </a:solidFill>
                          <a:latin typeface="+mn-lt"/>
                          <a:ea typeface="Roboto" panose="02000000000000000000" pitchFamily="2" charset="0"/>
                          <a:cs typeface="+mn-cs"/>
                        </a:rPr>
                        <a:t>Connett</a:t>
                      </a:r>
                      <a:r>
                        <a:rPr lang="en-GB" sz="1200" b="1" i="0" kern="1200">
                          <a:solidFill>
                            <a:schemeClr val="tx1"/>
                          </a:solidFill>
                          <a:latin typeface="+mn-lt"/>
                          <a:ea typeface="Roboto" panose="02000000000000000000" pitchFamily="2" charset="0"/>
                          <a:cs typeface="+mn-cs"/>
                        </a:rPr>
                        <a:t> 1994a</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0.43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0.09, 2.09</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81463662"/>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i="0" kern="1200" err="1">
                          <a:solidFill>
                            <a:schemeClr val="tx1"/>
                          </a:solidFill>
                          <a:latin typeface="+mn-lt"/>
                          <a:ea typeface="Roboto" panose="02000000000000000000" pitchFamily="2" charset="0"/>
                          <a:cs typeface="+mn-cs"/>
                        </a:rPr>
                        <a:t>Connett</a:t>
                      </a:r>
                      <a:r>
                        <a:rPr lang="en-GB" sz="1200" b="1" i="0" kern="1200">
                          <a:solidFill>
                            <a:schemeClr val="tx1"/>
                          </a:solidFill>
                          <a:latin typeface="+mn-lt"/>
                          <a:ea typeface="Roboto" panose="02000000000000000000" pitchFamily="2" charset="0"/>
                          <a:cs typeface="+mn-cs"/>
                        </a:rPr>
                        <a:t> 1994b</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0.16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0.03, 0.77</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8703951"/>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Lin 1997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1.49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0.39, 5.65</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995180526"/>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Lin 1999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30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9.0%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0.50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0.16, 1.52</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15162057"/>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err="1">
                          <a:solidFill>
                            <a:schemeClr val="tx1"/>
                          </a:solidFill>
                          <a:latin typeface="+mn-lt"/>
                          <a:ea typeface="Roboto" panose="02000000000000000000" pitchFamily="2" charset="0"/>
                          <a:cs typeface="+mn-cs"/>
                        </a:rPr>
                        <a:t>Littenberg</a:t>
                      </a:r>
                      <a:r>
                        <a:rPr lang="en-GB" sz="1200" b="1" i="0" kern="1200">
                          <a:solidFill>
                            <a:schemeClr val="tx1"/>
                          </a:solidFill>
                          <a:latin typeface="+mn-lt"/>
                          <a:ea typeface="Roboto" panose="02000000000000000000" pitchFamily="2" charset="0"/>
                          <a:cs typeface="+mn-cs"/>
                        </a:rPr>
                        <a:t> 1986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10.8%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0.26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0.10, 0.65</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28740464"/>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Rodrigo 1994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7.1%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0.78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0.20, 3.11</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64281528"/>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Scarfone 1993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36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39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10.5%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0.46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0.18, 1.19</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11788496"/>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Schneider 1988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8.1%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0.28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0.08, 0.97</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3827196"/>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Stein 1990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23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0.95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0.42, 2.17</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74012910"/>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err="1">
                          <a:solidFill>
                            <a:schemeClr val="tx1"/>
                          </a:solidFill>
                          <a:latin typeface="+mn-lt"/>
                          <a:ea typeface="Roboto" panose="02000000000000000000" pitchFamily="2" charset="0"/>
                          <a:cs typeface="+mn-cs"/>
                        </a:rPr>
                        <a:t>Storr</a:t>
                      </a:r>
                      <a:r>
                        <a:rPr lang="en-GB" sz="1200" b="1" i="0" kern="1200">
                          <a:solidFill>
                            <a:schemeClr val="tx1"/>
                          </a:solidFill>
                          <a:latin typeface="+mn-lt"/>
                          <a:ea typeface="Roboto" panose="02000000000000000000" pitchFamily="2" charset="0"/>
                          <a:cs typeface="+mn-cs"/>
                        </a:rPr>
                        <a:t> 1987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53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73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65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6.4%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0.08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0.02, 0.36</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43710907"/>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Tal 1990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17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13</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5.8%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0.69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0.14, 3.52</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58715662"/>
                  </a:ext>
                </a:extLst>
              </a:tr>
              <a:tr h="248929">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l" defTabSz="914400" rtl="0" eaLnBrk="1" latinLnBrk="0" hangingPunct="1"/>
                      <a:r>
                        <a:rPr lang="en-GB" sz="1200" b="1" i="0" kern="1200">
                          <a:solidFill>
                            <a:schemeClr val="tx1"/>
                          </a:solidFill>
                          <a:latin typeface="+mn-lt"/>
                          <a:ea typeface="Roboto" panose="02000000000000000000" pitchFamily="2" charset="0"/>
                          <a:cs typeface="+mn-cs"/>
                        </a:rPr>
                        <a:t>Wolfson 1994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17</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42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tx1"/>
                          </a:solidFill>
                          <a:latin typeface="+mn-lt"/>
                          <a:ea typeface="Roboto" panose="02000000000000000000" pitchFamily="2" charset="0"/>
                          <a:cs typeface="+mn-cs"/>
                        </a:rPr>
                        <a:t>15</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46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11.2%</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0" i="0" kern="1200">
                          <a:solidFill>
                            <a:schemeClr val="dk1"/>
                          </a:solidFill>
                          <a:latin typeface="+mn-lt"/>
                          <a:ea typeface="Roboto" panose="02000000000000000000" pitchFamily="2" charset="0"/>
                          <a:cs typeface="+mn-cs"/>
                        </a:rPr>
                        <a:t>1.41 </a:t>
                      </a:r>
                      <a:r>
                        <a:rPr lang="mr-IN" sz="1200" b="0" i="0" kern="1200">
                          <a:solidFill>
                            <a:schemeClr val="dk1"/>
                          </a:solidFill>
                          <a:latin typeface="+mn-lt"/>
                          <a:ea typeface="Roboto" panose="02000000000000000000" pitchFamily="2" charset="0"/>
                          <a:cs typeface="+mn-cs"/>
                        </a:rPr>
                        <a:t>(</a:t>
                      </a:r>
                      <a:r>
                        <a:rPr lang="en-GB" sz="1200" b="0" i="0" kern="1200">
                          <a:solidFill>
                            <a:schemeClr val="dk1"/>
                          </a:solidFill>
                          <a:latin typeface="+mn-lt"/>
                          <a:ea typeface="Roboto" panose="02000000000000000000" pitchFamily="2" charset="0"/>
                          <a:cs typeface="+mn-cs"/>
                        </a:rPr>
                        <a:t>0.59, 3.36</a:t>
                      </a:r>
                      <a:r>
                        <a:rPr lang="mr-IN" sz="1200" b="0" i="0" kern="1200">
                          <a:solidFill>
                            <a:schemeClr val="dk1"/>
                          </a:solidFill>
                          <a:latin typeface="+mn-lt"/>
                          <a:ea typeface="Roboto" panose="02000000000000000000" pitchFamily="2" charset="0"/>
                          <a:cs typeface="+mn-cs"/>
                        </a:rPr>
                        <a:t>)</a:t>
                      </a:r>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1307062"/>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1"/>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dk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44520138"/>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b="1">
                          <a:solidFill>
                            <a:schemeClr val="tx1"/>
                          </a:solidFill>
                          <a:latin typeface="+mn-lt"/>
                        </a:rPr>
                        <a:t>Total (95% CI)</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0"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tx1"/>
                          </a:solidFill>
                          <a:latin typeface="+mn-lt"/>
                          <a:ea typeface="Roboto" panose="02000000000000000000" pitchFamily="2" charset="0"/>
                          <a:cs typeface="+mn-cs"/>
                        </a:rPr>
                        <a:t>426</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endParaRPr lang="en-GB" sz="1200" b="1" i="0" kern="1200">
                        <a:solidFill>
                          <a:schemeClr val="tx1"/>
                        </a:solidFill>
                        <a:latin typeface="+mn-lt"/>
                        <a:ea typeface="Roboto" panose="02000000000000000000" pitchFamily="2" charset="0"/>
                        <a:cs typeface="+mn-cs"/>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dk1"/>
                          </a:solidFill>
                          <a:latin typeface="+mn-lt"/>
                          <a:ea typeface="Roboto" panose="02000000000000000000" pitchFamily="2" charset="0"/>
                          <a:cs typeface="+mn-cs"/>
                        </a:rPr>
                        <a:t>418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dk1"/>
                          </a:solidFill>
                          <a:latin typeface="+mn-lt"/>
                          <a:ea typeface="Roboto" panose="02000000000000000000" pitchFamily="2" charset="0"/>
                          <a:cs typeface="+mn-cs"/>
                        </a:rPr>
                        <a:t>100%</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marL="0" algn="ctr" defTabSz="914400" rtl="0" eaLnBrk="1" latinLnBrk="0" hangingPunct="1"/>
                      <a:r>
                        <a:rPr lang="en-GB" sz="1200" b="1" i="0" kern="1200">
                          <a:solidFill>
                            <a:schemeClr val="dk1"/>
                          </a:solidFill>
                          <a:latin typeface="+mn-lt"/>
                          <a:ea typeface="Roboto" panose="02000000000000000000" pitchFamily="2" charset="0"/>
                          <a:cs typeface="+mn-cs"/>
                        </a:rPr>
                        <a:t>0.50 (0.31, 0.81)</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906344883"/>
                  </a:ext>
                </a:extLst>
              </a:tr>
              <a:tr h="245807">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a:solidFill>
                            <a:schemeClr val="tx1"/>
                          </a:solidFill>
                          <a:latin typeface="+mn-lt"/>
                        </a:rPr>
                        <a:t>Total events</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a:solidFill>
                            <a:schemeClr val="tx1"/>
                          </a:solidFill>
                          <a:latin typeface="+mn-lt"/>
                        </a:rPr>
                        <a:t>159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1"/>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r>
                        <a:rPr lang="en-GB" sz="1200">
                          <a:solidFill>
                            <a:schemeClr val="tx1"/>
                          </a:solidFill>
                          <a:latin typeface="+mn-lt"/>
                        </a:rPr>
                        <a:t>209</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ctr"/>
                      <a:endParaRPr lang="en-GB" sz="1200">
                        <a:solidFill>
                          <a:schemeClr val="tx2"/>
                        </a:solidFill>
                        <a:latin typeface="+mn-lt"/>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24858447"/>
                  </a:ext>
                </a:extLst>
              </a:tr>
              <a:tr h="245807">
                <a:tc gridSpan="6">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a:solidFill>
                            <a:schemeClr val="tx1"/>
                          </a:solidFill>
                          <a:latin typeface="+mn-lt"/>
                        </a:rPr>
                        <a:t>Heterogeneity: Tau</a:t>
                      </a:r>
                      <a:r>
                        <a:rPr lang="en-GB" sz="1200" baseline="30000">
                          <a:solidFill>
                            <a:schemeClr val="tx1"/>
                          </a:solidFill>
                          <a:latin typeface="+mn-lt"/>
                        </a:rPr>
                        <a:t>2</a:t>
                      </a:r>
                      <a:r>
                        <a:rPr lang="en-GB" sz="1200">
                          <a:solidFill>
                            <a:schemeClr val="tx1"/>
                          </a:solidFill>
                          <a:latin typeface="+mn-lt"/>
                        </a:rPr>
                        <a:t>= 0.32; Chi</a:t>
                      </a:r>
                      <a:r>
                        <a:rPr lang="en-GB" sz="1200" baseline="30000">
                          <a:solidFill>
                            <a:schemeClr val="tx1"/>
                          </a:solidFill>
                          <a:latin typeface="+mn-lt"/>
                        </a:rPr>
                        <a:t>2</a:t>
                      </a:r>
                      <a:r>
                        <a:rPr lang="en-GB" sz="1200">
                          <a:solidFill>
                            <a:schemeClr val="tx1"/>
                          </a:solidFill>
                          <a:latin typeface="+mn-lt"/>
                        </a:rPr>
                        <a:t>=21.27; </a:t>
                      </a:r>
                      <a:r>
                        <a:rPr lang="en-GB" sz="1200" err="1">
                          <a:solidFill>
                            <a:schemeClr val="tx1"/>
                          </a:solidFill>
                          <a:latin typeface="+mn-lt"/>
                        </a:rPr>
                        <a:t>df</a:t>
                      </a:r>
                      <a:r>
                        <a:rPr lang="en-GB" sz="1200">
                          <a:solidFill>
                            <a:schemeClr val="tx1"/>
                          </a:solidFill>
                          <a:latin typeface="+mn-lt"/>
                        </a:rPr>
                        <a:t>=11 (P=0.03); I</a:t>
                      </a:r>
                      <a:r>
                        <a:rPr lang="en-GB" sz="1200" baseline="30000">
                          <a:solidFill>
                            <a:schemeClr val="tx1"/>
                          </a:solidFill>
                          <a:latin typeface="+mn-lt"/>
                        </a:rPr>
                        <a:t>2</a:t>
                      </a:r>
                      <a:r>
                        <a:rPr lang="en-GB" sz="1200">
                          <a:solidFill>
                            <a:schemeClr val="tx1"/>
                          </a:solidFill>
                          <a:latin typeface="+mn-lt"/>
                        </a:rPr>
                        <a:t>=48%</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endParaRPr lang="en-GB" sz="1200">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69887640"/>
                  </a:ext>
                </a:extLst>
              </a:tr>
              <a:tr h="245807">
                <a:tc gridSpan="6">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a:solidFill>
                            <a:schemeClr val="tx1"/>
                          </a:solidFill>
                          <a:latin typeface="+mn-lt"/>
                        </a:rPr>
                        <a:t>Test for overall effect: Z=2.86 (P=0.004)</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sz="1000">
                        <a:solidFill>
                          <a:schemeClr val="tx1"/>
                        </a:solidFill>
                      </a:endParaRPr>
                    </a:p>
                  </a:txBody>
                  <a:tcPr marL="36000" marR="3600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pPr algn="r"/>
                      <a:endParaRPr lang="en-GB" sz="1200" b="1">
                        <a:solidFill>
                          <a:schemeClr val="tx2"/>
                        </a:solidFill>
                      </a:endParaRP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GB" sz="900">
                        <a:solidFill>
                          <a:schemeClr val="tx1"/>
                        </a:solidFill>
                      </a:endParaRPr>
                    </a:p>
                  </a:txBody>
                  <a:tcPr marL="36000" marR="3600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377" rtl="0" eaLnBrk="1" latinLnBrk="0" hangingPunct="1">
                        <a:defRPr sz="1800" kern="1200">
                          <a:solidFill>
                            <a:schemeClr val="dk1"/>
                          </a:solidFill>
                          <a:latin typeface="Arial" panose="020B0604020202020204"/>
                        </a:defRPr>
                      </a:lvl1pPr>
                      <a:lvl2pPr marL="457189" algn="l" defTabSz="914377" rtl="0" eaLnBrk="1" latinLnBrk="0" hangingPunct="1">
                        <a:defRPr sz="1800" kern="1200">
                          <a:solidFill>
                            <a:schemeClr val="dk1"/>
                          </a:solidFill>
                          <a:latin typeface="Arial" panose="020B0604020202020204"/>
                        </a:defRPr>
                      </a:lvl2pPr>
                      <a:lvl3pPr marL="914377" algn="l" defTabSz="914377" rtl="0" eaLnBrk="1" latinLnBrk="0" hangingPunct="1">
                        <a:defRPr sz="1800" kern="1200">
                          <a:solidFill>
                            <a:schemeClr val="dk1"/>
                          </a:solidFill>
                          <a:latin typeface="Arial" panose="020B0604020202020204"/>
                        </a:defRPr>
                      </a:lvl3pPr>
                      <a:lvl4pPr marL="1371566" algn="l" defTabSz="914377" rtl="0" eaLnBrk="1" latinLnBrk="0" hangingPunct="1">
                        <a:defRPr sz="1800" kern="1200">
                          <a:solidFill>
                            <a:schemeClr val="dk1"/>
                          </a:solidFill>
                          <a:latin typeface="Arial" panose="020B0604020202020204"/>
                        </a:defRPr>
                      </a:lvl4pPr>
                      <a:lvl5pPr marL="1828754" algn="l" defTabSz="914377" rtl="0" eaLnBrk="1" latinLnBrk="0" hangingPunct="1">
                        <a:defRPr sz="1800" kern="1200">
                          <a:solidFill>
                            <a:schemeClr val="dk1"/>
                          </a:solidFill>
                          <a:latin typeface="Arial" panose="020B0604020202020204"/>
                        </a:defRPr>
                      </a:lvl5pPr>
                      <a:lvl6pPr marL="2285943" algn="l" defTabSz="914377" rtl="0" eaLnBrk="1" latinLnBrk="0" hangingPunct="1">
                        <a:defRPr sz="1800" kern="1200">
                          <a:solidFill>
                            <a:schemeClr val="dk1"/>
                          </a:solidFill>
                          <a:latin typeface="Arial" panose="020B0604020202020204"/>
                        </a:defRPr>
                      </a:lvl6pPr>
                      <a:lvl7pPr marL="2743131" algn="l" defTabSz="914377" rtl="0" eaLnBrk="1" latinLnBrk="0" hangingPunct="1">
                        <a:defRPr sz="1800" kern="1200">
                          <a:solidFill>
                            <a:schemeClr val="dk1"/>
                          </a:solidFill>
                          <a:latin typeface="Arial" panose="020B0604020202020204"/>
                        </a:defRPr>
                      </a:lvl7pPr>
                      <a:lvl8pPr marL="3200320" algn="l" defTabSz="914377" rtl="0" eaLnBrk="1" latinLnBrk="0" hangingPunct="1">
                        <a:defRPr sz="1800" kern="1200">
                          <a:solidFill>
                            <a:schemeClr val="dk1"/>
                          </a:solidFill>
                          <a:latin typeface="Arial" panose="020B0604020202020204"/>
                        </a:defRPr>
                      </a:lvl8pPr>
                      <a:lvl9pPr marL="3657509" algn="l" defTabSz="914377" rtl="0" eaLnBrk="1" latinLnBrk="0" hangingPunct="1">
                        <a:defRPr sz="1800" kern="1200">
                          <a:solidFill>
                            <a:schemeClr val="dk1"/>
                          </a:solidFill>
                          <a:latin typeface="Arial" panose="020B0604020202020204"/>
                        </a:defRPr>
                      </a:lvl9pPr>
                    </a:lstStyle>
                    <a:p>
                      <a:r>
                        <a:rPr lang="en-GB" sz="1200" b="1">
                          <a:solidFill>
                            <a:schemeClr val="tx2"/>
                          </a:solidFill>
                        </a:rPr>
                        <a:t>  </a:t>
                      </a:r>
                    </a:p>
                  </a:txBody>
                  <a:tcPr marL="48000" marR="48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439141"/>
                  </a:ext>
                </a:extLst>
              </a:tr>
            </a:tbl>
          </a:graphicData>
        </a:graphic>
      </p:graphicFrame>
      <p:sp>
        <p:nvSpPr>
          <p:cNvPr id="68" name="Rectangle 67">
            <a:extLst>
              <a:ext uri="{FF2B5EF4-FFF2-40B4-BE49-F238E27FC236}">
                <a16:creationId xmlns:a16="http://schemas.microsoft.com/office/drawing/2014/main" id="{A807E967-5147-5669-8C97-9CCDCB8ECA67}"/>
              </a:ext>
            </a:extLst>
          </p:cNvPr>
          <p:cNvSpPr/>
          <p:nvPr/>
        </p:nvSpPr>
        <p:spPr>
          <a:xfrm rot="2819063">
            <a:off x="7707588" y="5133642"/>
            <a:ext cx="132776" cy="127005"/>
          </a:xfrm>
          <a:prstGeom prst="rect">
            <a:avLst/>
          </a:prstGeom>
          <a:solidFill>
            <a:schemeClr val="tx2"/>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69" name="Straight Connector 68">
            <a:extLst>
              <a:ext uri="{FF2B5EF4-FFF2-40B4-BE49-F238E27FC236}">
                <a16:creationId xmlns:a16="http://schemas.microsoft.com/office/drawing/2014/main" id="{DFD1E406-8461-D990-0D41-37A810536062}"/>
              </a:ext>
            </a:extLst>
          </p:cNvPr>
          <p:cNvCxnSpPr>
            <a:cxnSpLocks/>
          </p:cNvCxnSpPr>
          <p:nvPr/>
        </p:nvCxnSpPr>
        <p:spPr>
          <a:xfrm>
            <a:off x="6860971" y="5387625"/>
            <a:ext cx="2130259" cy="0"/>
          </a:xfrm>
          <a:prstGeom prst="line">
            <a:avLst/>
          </a:prstGeom>
          <a:noFill/>
          <a:ln w="9525" cap="sq" cmpd="sng" algn="ctr">
            <a:solidFill>
              <a:schemeClr val="tx1"/>
            </a:solidFill>
            <a:prstDash val="solid"/>
            <a:miter lim="800000"/>
          </a:ln>
          <a:effectLst/>
        </p:spPr>
      </p:cxnSp>
      <p:cxnSp>
        <p:nvCxnSpPr>
          <p:cNvPr id="70" name="Straight Connector 69">
            <a:extLst>
              <a:ext uri="{FF2B5EF4-FFF2-40B4-BE49-F238E27FC236}">
                <a16:creationId xmlns:a16="http://schemas.microsoft.com/office/drawing/2014/main" id="{2DA85796-250A-EF8A-FC1A-F239BD43AAE6}"/>
              </a:ext>
            </a:extLst>
          </p:cNvPr>
          <p:cNvCxnSpPr>
            <a:cxnSpLocks/>
          </p:cNvCxnSpPr>
          <p:nvPr/>
        </p:nvCxnSpPr>
        <p:spPr>
          <a:xfrm>
            <a:off x="8989360" y="5387625"/>
            <a:ext cx="0" cy="72000"/>
          </a:xfrm>
          <a:prstGeom prst="line">
            <a:avLst/>
          </a:prstGeom>
          <a:noFill/>
          <a:ln w="9525" cap="flat" cmpd="sng" algn="ctr">
            <a:solidFill>
              <a:schemeClr val="tx1"/>
            </a:solidFill>
            <a:prstDash val="solid"/>
            <a:miter lim="800000"/>
          </a:ln>
          <a:effectLst/>
        </p:spPr>
      </p:cxnSp>
      <p:cxnSp>
        <p:nvCxnSpPr>
          <p:cNvPr id="71" name="Straight Connector 70">
            <a:extLst>
              <a:ext uri="{FF2B5EF4-FFF2-40B4-BE49-F238E27FC236}">
                <a16:creationId xmlns:a16="http://schemas.microsoft.com/office/drawing/2014/main" id="{0526C135-CC44-EF88-1013-E898A88F42D9}"/>
              </a:ext>
            </a:extLst>
          </p:cNvPr>
          <p:cNvCxnSpPr>
            <a:cxnSpLocks/>
          </p:cNvCxnSpPr>
          <p:nvPr/>
        </p:nvCxnSpPr>
        <p:spPr>
          <a:xfrm>
            <a:off x="8450139" y="5387625"/>
            <a:ext cx="0" cy="72000"/>
          </a:xfrm>
          <a:prstGeom prst="line">
            <a:avLst/>
          </a:prstGeom>
          <a:noFill/>
          <a:ln w="9525" cap="flat" cmpd="sng" algn="ctr">
            <a:solidFill>
              <a:schemeClr val="tx1"/>
            </a:solidFill>
            <a:prstDash val="solid"/>
            <a:miter lim="800000"/>
          </a:ln>
          <a:effectLst/>
        </p:spPr>
      </p:cxnSp>
      <p:cxnSp>
        <p:nvCxnSpPr>
          <p:cNvPr id="72" name="Straight Connector 71">
            <a:extLst>
              <a:ext uri="{FF2B5EF4-FFF2-40B4-BE49-F238E27FC236}">
                <a16:creationId xmlns:a16="http://schemas.microsoft.com/office/drawing/2014/main" id="{37137719-82AC-F0FB-F3B5-1DD70210C3A4}"/>
              </a:ext>
            </a:extLst>
          </p:cNvPr>
          <p:cNvCxnSpPr>
            <a:cxnSpLocks/>
          </p:cNvCxnSpPr>
          <p:nvPr/>
        </p:nvCxnSpPr>
        <p:spPr>
          <a:xfrm>
            <a:off x="7404794" y="5387625"/>
            <a:ext cx="0" cy="72000"/>
          </a:xfrm>
          <a:prstGeom prst="line">
            <a:avLst/>
          </a:prstGeom>
          <a:noFill/>
          <a:ln w="9525" cap="flat" cmpd="sng" algn="ctr">
            <a:solidFill>
              <a:schemeClr val="tx1"/>
            </a:solidFill>
            <a:prstDash val="solid"/>
            <a:miter lim="800000"/>
          </a:ln>
          <a:effectLst/>
        </p:spPr>
      </p:cxnSp>
      <p:cxnSp>
        <p:nvCxnSpPr>
          <p:cNvPr id="73" name="Straight Connector 72">
            <a:extLst>
              <a:ext uri="{FF2B5EF4-FFF2-40B4-BE49-F238E27FC236}">
                <a16:creationId xmlns:a16="http://schemas.microsoft.com/office/drawing/2014/main" id="{E0CDB2F2-F3CA-682C-1069-3178396303D2}"/>
              </a:ext>
            </a:extLst>
          </p:cNvPr>
          <p:cNvCxnSpPr>
            <a:cxnSpLocks/>
          </p:cNvCxnSpPr>
          <p:nvPr/>
        </p:nvCxnSpPr>
        <p:spPr>
          <a:xfrm>
            <a:off x="6859101" y="5387625"/>
            <a:ext cx="0" cy="72000"/>
          </a:xfrm>
          <a:prstGeom prst="line">
            <a:avLst/>
          </a:prstGeom>
          <a:noFill/>
          <a:ln w="9525" cap="flat" cmpd="sng" algn="ctr">
            <a:solidFill>
              <a:schemeClr val="tx1"/>
            </a:solidFill>
            <a:prstDash val="solid"/>
            <a:miter lim="800000"/>
          </a:ln>
          <a:effectLst/>
        </p:spPr>
      </p:cxnSp>
      <p:sp>
        <p:nvSpPr>
          <p:cNvPr id="74" name="TextBox 73">
            <a:extLst>
              <a:ext uri="{FF2B5EF4-FFF2-40B4-BE49-F238E27FC236}">
                <a16:creationId xmlns:a16="http://schemas.microsoft.com/office/drawing/2014/main" id="{DAE09131-F31C-8438-C314-1EE8ECF8E3C9}"/>
              </a:ext>
            </a:extLst>
          </p:cNvPr>
          <p:cNvSpPr txBox="1"/>
          <p:nvPr/>
        </p:nvSpPr>
        <p:spPr>
          <a:xfrm>
            <a:off x="8771458" y="5437750"/>
            <a:ext cx="439544"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100</a:t>
            </a:r>
          </a:p>
        </p:txBody>
      </p:sp>
      <p:sp>
        <p:nvSpPr>
          <p:cNvPr id="75" name="TextBox 74">
            <a:extLst>
              <a:ext uri="{FF2B5EF4-FFF2-40B4-BE49-F238E27FC236}">
                <a16:creationId xmlns:a16="http://schemas.microsoft.com/office/drawing/2014/main" id="{3949097F-A756-EE00-5FA1-6204AB181693}"/>
              </a:ext>
            </a:extLst>
          </p:cNvPr>
          <p:cNvSpPr txBox="1"/>
          <p:nvPr/>
        </p:nvSpPr>
        <p:spPr>
          <a:xfrm>
            <a:off x="8274715" y="5437750"/>
            <a:ext cx="354585"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effectLst/>
                <a:uLnTx/>
                <a:uFillTx/>
                <a:latin typeface="Arial"/>
                <a:ea typeface="+mn-ea"/>
                <a:cs typeface="+mn-cs"/>
              </a:rPr>
              <a:t>10</a:t>
            </a:r>
          </a:p>
        </p:txBody>
      </p:sp>
      <p:sp>
        <p:nvSpPr>
          <p:cNvPr id="76" name="TextBox 75">
            <a:extLst>
              <a:ext uri="{FF2B5EF4-FFF2-40B4-BE49-F238E27FC236}">
                <a16:creationId xmlns:a16="http://schemas.microsoft.com/office/drawing/2014/main" id="{6E18E886-095E-AE50-AD5E-8540F587298D}"/>
              </a:ext>
            </a:extLst>
          </p:cNvPr>
          <p:cNvSpPr txBox="1"/>
          <p:nvPr/>
        </p:nvSpPr>
        <p:spPr>
          <a:xfrm>
            <a:off x="7779997" y="5437750"/>
            <a:ext cx="269626"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1</a:t>
            </a:r>
          </a:p>
        </p:txBody>
      </p:sp>
      <p:sp>
        <p:nvSpPr>
          <p:cNvPr id="77" name="TextBox 76">
            <a:extLst>
              <a:ext uri="{FF2B5EF4-FFF2-40B4-BE49-F238E27FC236}">
                <a16:creationId xmlns:a16="http://schemas.microsoft.com/office/drawing/2014/main" id="{67266524-DEAB-CC86-1F09-83B1459884A3}"/>
              </a:ext>
            </a:extLst>
          </p:cNvPr>
          <p:cNvSpPr txBox="1"/>
          <p:nvPr/>
        </p:nvSpPr>
        <p:spPr>
          <a:xfrm>
            <a:off x="7210376" y="5437750"/>
            <a:ext cx="397866"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0.1</a:t>
            </a:r>
          </a:p>
        </p:txBody>
      </p:sp>
      <p:sp>
        <p:nvSpPr>
          <p:cNvPr id="78" name="TextBox 77">
            <a:extLst>
              <a:ext uri="{FF2B5EF4-FFF2-40B4-BE49-F238E27FC236}">
                <a16:creationId xmlns:a16="http://schemas.microsoft.com/office/drawing/2014/main" id="{EA575D8A-F229-6FA8-0777-4626329E78BE}"/>
              </a:ext>
            </a:extLst>
          </p:cNvPr>
          <p:cNvSpPr txBox="1"/>
          <p:nvPr/>
        </p:nvSpPr>
        <p:spPr>
          <a:xfrm>
            <a:off x="6614213" y="5437750"/>
            <a:ext cx="482824" cy="276999"/>
          </a:xfrm>
          <a:prstGeom prst="rect">
            <a:avLst/>
          </a:prstGeom>
          <a:noFill/>
        </p:spPr>
        <p:txBody>
          <a:bodyPr wrap="none" rtlCol="0">
            <a:spAutoFit/>
          </a:body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a:ln>
                  <a:noFill/>
                </a:ln>
                <a:effectLst/>
                <a:uLnTx/>
                <a:uFillTx/>
                <a:latin typeface="Arial"/>
                <a:ea typeface="+mn-ea"/>
                <a:cs typeface="+mn-cs"/>
              </a:rPr>
              <a:t>0.01</a:t>
            </a:r>
          </a:p>
        </p:txBody>
      </p:sp>
      <p:cxnSp>
        <p:nvCxnSpPr>
          <p:cNvPr id="79" name="Straight Connector 78">
            <a:extLst>
              <a:ext uri="{FF2B5EF4-FFF2-40B4-BE49-F238E27FC236}">
                <a16:creationId xmlns:a16="http://schemas.microsoft.com/office/drawing/2014/main" id="{C2A8FB0A-3BDC-F6AD-641E-3D548E97691E}"/>
              </a:ext>
            </a:extLst>
          </p:cNvPr>
          <p:cNvCxnSpPr>
            <a:cxnSpLocks/>
          </p:cNvCxnSpPr>
          <p:nvPr/>
        </p:nvCxnSpPr>
        <p:spPr>
          <a:xfrm>
            <a:off x="7914358" y="5387625"/>
            <a:ext cx="0" cy="72000"/>
          </a:xfrm>
          <a:prstGeom prst="line">
            <a:avLst/>
          </a:prstGeom>
          <a:noFill/>
          <a:ln w="9525" cap="flat" cmpd="sng" algn="ctr">
            <a:solidFill>
              <a:schemeClr val="tx1"/>
            </a:solidFill>
            <a:prstDash val="solid"/>
            <a:miter lim="800000"/>
          </a:ln>
          <a:effectLst/>
        </p:spPr>
      </p:cxnSp>
      <p:cxnSp>
        <p:nvCxnSpPr>
          <p:cNvPr id="80" name="Straight Connector 79">
            <a:extLst>
              <a:ext uri="{FF2B5EF4-FFF2-40B4-BE49-F238E27FC236}">
                <a16:creationId xmlns:a16="http://schemas.microsoft.com/office/drawing/2014/main" id="{450A1348-A290-AC1C-7BEC-B8D50884F703}"/>
              </a:ext>
            </a:extLst>
          </p:cNvPr>
          <p:cNvCxnSpPr>
            <a:cxnSpLocks/>
          </p:cNvCxnSpPr>
          <p:nvPr/>
        </p:nvCxnSpPr>
        <p:spPr>
          <a:xfrm>
            <a:off x="7916228" y="1828800"/>
            <a:ext cx="0" cy="3558825"/>
          </a:xfrm>
          <a:prstGeom prst="line">
            <a:avLst/>
          </a:prstGeom>
          <a:noFill/>
          <a:ln w="9525" cap="flat" cmpd="sng" algn="ctr">
            <a:solidFill>
              <a:schemeClr val="tx1"/>
            </a:solidFill>
            <a:prstDash val="solid"/>
            <a:miter lim="800000"/>
          </a:ln>
          <a:effectLst/>
        </p:spPr>
      </p:cxnSp>
      <p:cxnSp>
        <p:nvCxnSpPr>
          <p:cNvPr id="81" name="Straight Connector 80">
            <a:extLst>
              <a:ext uri="{FF2B5EF4-FFF2-40B4-BE49-F238E27FC236}">
                <a16:creationId xmlns:a16="http://schemas.microsoft.com/office/drawing/2014/main" id="{1ECC4184-5BE5-2E66-1F35-9DEC26675597}"/>
              </a:ext>
            </a:extLst>
          </p:cNvPr>
          <p:cNvCxnSpPr/>
          <p:nvPr/>
        </p:nvCxnSpPr>
        <p:spPr>
          <a:xfrm>
            <a:off x="7821515" y="4680270"/>
            <a:ext cx="402569" cy="0"/>
          </a:xfrm>
          <a:prstGeom prst="line">
            <a:avLst/>
          </a:prstGeom>
          <a:noFill/>
          <a:ln w="19050" cap="flat" cmpd="sng" algn="ctr">
            <a:solidFill>
              <a:schemeClr val="tx1"/>
            </a:solidFill>
            <a:prstDash val="solid"/>
            <a:miter lim="800000"/>
          </a:ln>
          <a:effectLst/>
        </p:spPr>
      </p:cxnSp>
      <p:sp>
        <p:nvSpPr>
          <p:cNvPr id="82" name="Rectangle 81">
            <a:extLst>
              <a:ext uri="{FF2B5EF4-FFF2-40B4-BE49-F238E27FC236}">
                <a16:creationId xmlns:a16="http://schemas.microsoft.com/office/drawing/2014/main" id="{9B1038EE-5E7A-F678-569E-2176B4F9A14F}"/>
              </a:ext>
            </a:extLst>
          </p:cNvPr>
          <p:cNvSpPr>
            <a:spLocks/>
          </p:cNvSpPr>
          <p:nvPr/>
        </p:nvSpPr>
        <p:spPr>
          <a:xfrm>
            <a:off x="7987947" y="4634330"/>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3" name="Straight Connector 82">
            <a:extLst>
              <a:ext uri="{FF2B5EF4-FFF2-40B4-BE49-F238E27FC236}">
                <a16:creationId xmlns:a16="http://schemas.microsoft.com/office/drawing/2014/main" id="{97523B5E-85E3-AB0C-138E-94A84229CE28}"/>
              </a:ext>
            </a:extLst>
          </p:cNvPr>
          <p:cNvCxnSpPr/>
          <p:nvPr/>
        </p:nvCxnSpPr>
        <p:spPr>
          <a:xfrm>
            <a:off x="7433264" y="4432178"/>
            <a:ext cx="754816" cy="0"/>
          </a:xfrm>
          <a:prstGeom prst="line">
            <a:avLst/>
          </a:prstGeom>
          <a:noFill/>
          <a:ln w="19050" cap="flat" cmpd="sng" algn="ctr">
            <a:solidFill>
              <a:schemeClr val="tx1"/>
            </a:solidFill>
            <a:prstDash val="solid"/>
            <a:miter lim="800000"/>
          </a:ln>
          <a:effectLst/>
        </p:spPr>
      </p:cxnSp>
      <p:sp>
        <p:nvSpPr>
          <p:cNvPr id="84" name="Rectangle 83">
            <a:extLst>
              <a:ext uri="{FF2B5EF4-FFF2-40B4-BE49-F238E27FC236}">
                <a16:creationId xmlns:a16="http://schemas.microsoft.com/office/drawing/2014/main" id="{D924520E-6606-2815-D66D-62B07CDF0CB6}"/>
              </a:ext>
            </a:extLst>
          </p:cNvPr>
          <p:cNvSpPr>
            <a:spLocks/>
          </p:cNvSpPr>
          <p:nvPr/>
        </p:nvSpPr>
        <p:spPr>
          <a:xfrm>
            <a:off x="7792752" y="4386238"/>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5" name="Straight Connector 84">
            <a:extLst>
              <a:ext uri="{FF2B5EF4-FFF2-40B4-BE49-F238E27FC236}">
                <a16:creationId xmlns:a16="http://schemas.microsoft.com/office/drawing/2014/main" id="{F5118515-1395-8ECB-80AB-E3EEB261A43C}"/>
              </a:ext>
            </a:extLst>
          </p:cNvPr>
          <p:cNvCxnSpPr/>
          <p:nvPr/>
        </p:nvCxnSpPr>
        <p:spPr>
          <a:xfrm>
            <a:off x="7011708" y="4179843"/>
            <a:ext cx="704495" cy="0"/>
          </a:xfrm>
          <a:prstGeom prst="line">
            <a:avLst/>
          </a:prstGeom>
          <a:noFill/>
          <a:ln w="19050" cap="flat" cmpd="sng" algn="ctr">
            <a:solidFill>
              <a:schemeClr val="tx1"/>
            </a:solidFill>
            <a:prstDash val="solid"/>
            <a:miter lim="800000"/>
          </a:ln>
          <a:effectLst/>
        </p:spPr>
      </p:cxnSp>
      <p:sp>
        <p:nvSpPr>
          <p:cNvPr id="86" name="Rectangle 85">
            <a:extLst>
              <a:ext uri="{FF2B5EF4-FFF2-40B4-BE49-F238E27FC236}">
                <a16:creationId xmlns:a16="http://schemas.microsoft.com/office/drawing/2014/main" id="{36AD3A30-1992-DA90-913B-71930791FB06}"/>
              </a:ext>
            </a:extLst>
          </p:cNvPr>
          <p:cNvSpPr>
            <a:spLocks/>
          </p:cNvSpPr>
          <p:nvPr/>
        </p:nvSpPr>
        <p:spPr>
          <a:xfrm>
            <a:off x="7334586" y="4133903"/>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7" name="Straight Connector 86">
            <a:extLst>
              <a:ext uri="{FF2B5EF4-FFF2-40B4-BE49-F238E27FC236}">
                <a16:creationId xmlns:a16="http://schemas.microsoft.com/office/drawing/2014/main" id="{4CAB8363-C6DB-FA4F-19AE-41E0716316AD}"/>
              </a:ext>
            </a:extLst>
          </p:cNvPr>
          <p:cNvCxnSpPr/>
          <p:nvPr/>
        </p:nvCxnSpPr>
        <p:spPr>
          <a:xfrm>
            <a:off x="7688351" y="3942436"/>
            <a:ext cx="402569" cy="0"/>
          </a:xfrm>
          <a:prstGeom prst="line">
            <a:avLst/>
          </a:prstGeom>
          <a:noFill/>
          <a:ln w="19050" cap="flat" cmpd="sng" algn="ctr">
            <a:solidFill>
              <a:schemeClr val="tx1"/>
            </a:solidFill>
            <a:prstDash val="solid"/>
            <a:miter lim="800000"/>
          </a:ln>
          <a:effectLst/>
        </p:spPr>
      </p:cxnSp>
      <p:sp>
        <p:nvSpPr>
          <p:cNvPr id="88" name="Rectangle 87">
            <a:extLst>
              <a:ext uri="{FF2B5EF4-FFF2-40B4-BE49-F238E27FC236}">
                <a16:creationId xmlns:a16="http://schemas.microsoft.com/office/drawing/2014/main" id="{484875E8-86E8-51A0-A9EF-03B6029F805C}"/>
              </a:ext>
            </a:extLst>
          </p:cNvPr>
          <p:cNvSpPr>
            <a:spLocks/>
          </p:cNvSpPr>
          <p:nvPr/>
        </p:nvSpPr>
        <p:spPr>
          <a:xfrm>
            <a:off x="7841474" y="3896496"/>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89" name="Straight Connector 88">
            <a:extLst>
              <a:ext uri="{FF2B5EF4-FFF2-40B4-BE49-F238E27FC236}">
                <a16:creationId xmlns:a16="http://schemas.microsoft.com/office/drawing/2014/main" id="{DF8D4255-34F3-EDCB-B494-E12F5B8AA581}"/>
              </a:ext>
            </a:extLst>
          </p:cNvPr>
          <p:cNvCxnSpPr/>
          <p:nvPr/>
        </p:nvCxnSpPr>
        <p:spPr>
          <a:xfrm>
            <a:off x="7367283" y="3706575"/>
            <a:ext cx="553532" cy="0"/>
          </a:xfrm>
          <a:prstGeom prst="line">
            <a:avLst/>
          </a:prstGeom>
          <a:noFill/>
          <a:ln w="19050" cap="flat" cmpd="sng" algn="ctr">
            <a:solidFill>
              <a:schemeClr val="tx1"/>
            </a:solidFill>
            <a:prstDash val="solid"/>
            <a:miter lim="800000"/>
          </a:ln>
          <a:effectLst/>
        </p:spPr>
      </p:cxnSp>
      <p:sp>
        <p:nvSpPr>
          <p:cNvPr id="90" name="Rectangle 89">
            <a:extLst>
              <a:ext uri="{FF2B5EF4-FFF2-40B4-BE49-F238E27FC236}">
                <a16:creationId xmlns:a16="http://schemas.microsoft.com/office/drawing/2014/main" id="{7258491B-1649-6993-EFE1-A3B383AC6BA2}"/>
              </a:ext>
            </a:extLst>
          </p:cNvPr>
          <p:cNvSpPr>
            <a:spLocks/>
          </p:cNvSpPr>
          <p:nvPr/>
        </p:nvSpPr>
        <p:spPr>
          <a:xfrm>
            <a:off x="7613606" y="3660635"/>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1" name="Straight Connector 90">
            <a:extLst>
              <a:ext uri="{FF2B5EF4-FFF2-40B4-BE49-F238E27FC236}">
                <a16:creationId xmlns:a16="http://schemas.microsoft.com/office/drawing/2014/main" id="{F3DF6462-A775-BF76-47FA-AF0C0409B1D3}"/>
              </a:ext>
            </a:extLst>
          </p:cNvPr>
          <p:cNvCxnSpPr/>
          <p:nvPr/>
        </p:nvCxnSpPr>
        <p:spPr>
          <a:xfrm>
            <a:off x="7544749" y="3451179"/>
            <a:ext cx="452890" cy="0"/>
          </a:xfrm>
          <a:prstGeom prst="line">
            <a:avLst/>
          </a:prstGeom>
          <a:noFill/>
          <a:ln w="19050" cap="flat" cmpd="sng" algn="ctr">
            <a:solidFill>
              <a:schemeClr val="tx1"/>
            </a:solidFill>
            <a:prstDash val="solid"/>
            <a:miter lim="800000"/>
          </a:ln>
          <a:effectLst/>
        </p:spPr>
      </p:cxnSp>
      <p:sp>
        <p:nvSpPr>
          <p:cNvPr id="92" name="Rectangle 91">
            <a:extLst>
              <a:ext uri="{FF2B5EF4-FFF2-40B4-BE49-F238E27FC236}">
                <a16:creationId xmlns:a16="http://schemas.microsoft.com/office/drawing/2014/main" id="{AE1242BE-A0D4-AB20-F6B4-E9E4B385C20D}"/>
              </a:ext>
            </a:extLst>
          </p:cNvPr>
          <p:cNvSpPr>
            <a:spLocks/>
          </p:cNvSpPr>
          <p:nvPr/>
        </p:nvSpPr>
        <p:spPr>
          <a:xfrm>
            <a:off x="7731158" y="3405239"/>
            <a:ext cx="91443" cy="93154"/>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3" name="Straight Connector 92">
            <a:extLst>
              <a:ext uri="{FF2B5EF4-FFF2-40B4-BE49-F238E27FC236}">
                <a16:creationId xmlns:a16="http://schemas.microsoft.com/office/drawing/2014/main" id="{6689F43F-DEF8-65F4-4B8D-9AECC4437A8B}"/>
              </a:ext>
            </a:extLst>
          </p:cNvPr>
          <p:cNvCxnSpPr/>
          <p:nvPr/>
        </p:nvCxnSpPr>
        <p:spPr>
          <a:xfrm>
            <a:off x="7518312" y="3223759"/>
            <a:ext cx="654174" cy="0"/>
          </a:xfrm>
          <a:prstGeom prst="line">
            <a:avLst/>
          </a:prstGeom>
          <a:noFill/>
          <a:ln w="19050" cap="flat" cmpd="sng" algn="ctr">
            <a:solidFill>
              <a:schemeClr val="tx1"/>
            </a:solidFill>
            <a:prstDash val="solid"/>
            <a:miter lim="800000"/>
          </a:ln>
          <a:effectLst/>
        </p:spPr>
      </p:cxnSp>
      <p:sp>
        <p:nvSpPr>
          <p:cNvPr id="94" name="Rectangle 93">
            <a:extLst>
              <a:ext uri="{FF2B5EF4-FFF2-40B4-BE49-F238E27FC236}">
                <a16:creationId xmlns:a16="http://schemas.microsoft.com/office/drawing/2014/main" id="{CE48D221-9719-1A4F-FF8B-F1524DB606FF}"/>
              </a:ext>
            </a:extLst>
          </p:cNvPr>
          <p:cNvSpPr>
            <a:spLocks/>
          </p:cNvSpPr>
          <p:nvPr/>
        </p:nvSpPr>
        <p:spPr>
          <a:xfrm>
            <a:off x="7806779" y="3177818"/>
            <a:ext cx="91443"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5" name="Straight Connector 94">
            <a:extLst>
              <a:ext uri="{FF2B5EF4-FFF2-40B4-BE49-F238E27FC236}">
                <a16:creationId xmlns:a16="http://schemas.microsoft.com/office/drawing/2014/main" id="{6A35DDB6-CB1E-3726-B049-90E95D6F6020}"/>
              </a:ext>
            </a:extLst>
          </p:cNvPr>
          <p:cNvCxnSpPr/>
          <p:nvPr/>
        </p:nvCxnSpPr>
        <p:spPr>
          <a:xfrm>
            <a:off x="7417604" y="2982352"/>
            <a:ext cx="427729" cy="0"/>
          </a:xfrm>
          <a:prstGeom prst="line">
            <a:avLst/>
          </a:prstGeom>
          <a:noFill/>
          <a:ln w="19050" cap="flat" cmpd="sng" algn="ctr">
            <a:solidFill>
              <a:schemeClr val="tx1"/>
            </a:solidFill>
            <a:prstDash val="solid"/>
            <a:miter lim="800000"/>
          </a:ln>
          <a:effectLst/>
        </p:spPr>
      </p:cxnSp>
      <p:sp>
        <p:nvSpPr>
          <p:cNvPr id="96" name="Rectangle 95">
            <a:extLst>
              <a:ext uri="{FF2B5EF4-FFF2-40B4-BE49-F238E27FC236}">
                <a16:creationId xmlns:a16="http://schemas.microsoft.com/office/drawing/2014/main" id="{17E35539-2C5B-A007-7D76-BAA0D642D0C6}"/>
              </a:ext>
            </a:extLst>
          </p:cNvPr>
          <p:cNvSpPr>
            <a:spLocks/>
          </p:cNvSpPr>
          <p:nvPr/>
        </p:nvSpPr>
        <p:spPr>
          <a:xfrm>
            <a:off x="7604013" y="2936409"/>
            <a:ext cx="91443" cy="95596"/>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7" name="Straight Connector 96">
            <a:extLst>
              <a:ext uri="{FF2B5EF4-FFF2-40B4-BE49-F238E27FC236}">
                <a16:creationId xmlns:a16="http://schemas.microsoft.com/office/drawing/2014/main" id="{CA6880BA-F02D-969B-55C1-B109761ECE96}"/>
              </a:ext>
            </a:extLst>
          </p:cNvPr>
          <p:cNvCxnSpPr/>
          <p:nvPr/>
        </p:nvCxnSpPr>
        <p:spPr>
          <a:xfrm>
            <a:off x="7514913" y="2709820"/>
            <a:ext cx="553532" cy="0"/>
          </a:xfrm>
          <a:prstGeom prst="line">
            <a:avLst/>
          </a:prstGeom>
          <a:noFill/>
          <a:ln w="19050" cap="flat" cmpd="sng" algn="ctr">
            <a:solidFill>
              <a:schemeClr val="tx1"/>
            </a:solidFill>
            <a:prstDash val="solid"/>
            <a:miter lim="800000"/>
          </a:ln>
          <a:effectLst/>
        </p:spPr>
      </p:cxnSp>
      <p:sp>
        <p:nvSpPr>
          <p:cNvPr id="98" name="Rectangle 97">
            <a:extLst>
              <a:ext uri="{FF2B5EF4-FFF2-40B4-BE49-F238E27FC236}">
                <a16:creationId xmlns:a16="http://schemas.microsoft.com/office/drawing/2014/main" id="{05D4AB73-2F95-02AE-1F11-174218119AEC}"/>
              </a:ext>
            </a:extLst>
          </p:cNvPr>
          <p:cNvSpPr>
            <a:spLocks/>
          </p:cNvSpPr>
          <p:nvPr/>
        </p:nvSpPr>
        <p:spPr>
          <a:xfrm>
            <a:off x="7747918" y="2663876"/>
            <a:ext cx="91443"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99" name="Straight Connector 98">
            <a:extLst>
              <a:ext uri="{FF2B5EF4-FFF2-40B4-BE49-F238E27FC236}">
                <a16:creationId xmlns:a16="http://schemas.microsoft.com/office/drawing/2014/main" id="{E05B1B71-6F88-0158-9327-CED336076A6E}"/>
              </a:ext>
            </a:extLst>
          </p:cNvPr>
          <p:cNvCxnSpPr/>
          <p:nvPr/>
        </p:nvCxnSpPr>
        <p:spPr>
          <a:xfrm>
            <a:off x="7708750" y="2429490"/>
            <a:ext cx="603853" cy="0"/>
          </a:xfrm>
          <a:prstGeom prst="line">
            <a:avLst/>
          </a:prstGeom>
          <a:noFill/>
          <a:ln w="19050" cap="flat" cmpd="sng" algn="ctr">
            <a:solidFill>
              <a:schemeClr val="tx1"/>
            </a:solidFill>
            <a:prstDash val="solid"/>
            <a:miter lim="800000"/>
          </a:ln>
          <a:effectLst/>
        </p:spPr>
      </p:cxnSp>
      <p:sp>
        <p:nvSpPr>
          <p:cNvPr id="100" name="Rectangle 99">
            <a:extLst>
              <a:ext uri="{FF2B5EF4-FFF2-40B4-BE49-F238E27FC236}">
                <a16:creationId xmlns:a16="http://schemas.microsoft.com/office/drawing/2014/main" id="{410D6561-D972-9989-144C-F54EB91AF207}"/>
              </a:ext>
            </a:extLst>
          </p:cNvPr>
          <p:cNvSpPr>
            <a:spLocks/>
          </p:cNvSpPr>
          <p:nvPr/>
        </p:nvSpPr>
        <p:spPr>
          <a:xfrm>
            <a:off x="7998341" y="2383544"/>
            <a:ext cx="91443" cy="95596"/>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01" name="Straight Connector 100">
            <a:extLst>
              <a:ext uri="{FF2B5EF4-FFF2-40B4-BE49-F238E27FC236}">
                <a16:creationId xmlns:a16="http://schemas.microsoft.com/office/drawing/2014/main" id="{559B290D-D62B-F0D0-CED3-E2887C32F9FA}"/>
              </a:ext>
            </a:extLst>
          </p:cNvPr>
          <p:cNvCxnSpPr/>
          <p:nvPr/>
        </p:nvCxnSpPr>
        <p:spPr>
          <a:xfrm>
            <a:off x="7144066" y="2187836"/>
            <a:ext cx="754816" cy="0"/>
          </a:xfrm>
          <a:prstGeom prst="line">
            <a:avLst/>
          </a:prstGeom>
          <a:noFill/>
          <a:ln w="19050" cap="flat" cmpd="sng" algn="ctr">
            <a:solidFill>
              <a:schemeClr val="tx1"/>
            </a:solidFill>
            <a:prstDash val="solid"/>
            <a:miter lim="800000"/>
          </a:ln>
          <a:effectLst/>
        </p:spPr>
      </p:cxnSp>
      <p:sp>
        <p:nvSpPr>
          <p:cNvPr id="102" name="Rectangle 101">
            <a:extLst>
              <a:ext uri="{FF2B5EF4-FFF2-40B4-BE49-F238E27FC236}">
                <a16:creationId xmlns:a16="http://schemas.microsoft.com/office/drawing/2014/main" id="{77B1EE0D-21FE-FA41-B525-7DF93E7765FF}"/>
              </a:ext>
            </a:extLst>
          </p:cNvPr>
          <p:cNvSpPr>
            <a:spLocks/>
          </p:cNvSpPr>
          <p:nvPr/>
        </p:nvSpPr>
        <p:spPr>
          <a:xfrm>
            <a:off x="7486910" y="2141892"/>
            <a:ext cx="91443"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prstClr val="white"/>
              </a:solidFill>
              <a:effectLst/>
              <a:uLnTx/>
              <a:uFillTx/>
              <a:latin typeface="Arial" panose="020B0604020202020204"/>
              <a:ea typeface="+mn-ea"/>
              <a:cs typeface="+mn-cs"/>
            </a:endParaRPr>
          </a:p>
        </p:txBody>
      </p:sp>
      <p:cxnSp>
        <p:nvCxnSpPr>
          <p:cNvPr id="103" name="Straight Connector 102">
            <a:extLst>
              <a:ext uri="{FF2B5EF4-FFF2-40B4-BE49-F238E27FC236}">
                <a16:creationId xmlns:a16="http://schemas.microsoft.com/office/drawing/2014/main" id="{1D509B5F-B382-E688-641E-889EC86947E5}"/>
              </a:ext>
            </a:extLst>
          </p:cNvPr>
          <p:cNvCxnSpPr/>
          <p:nvPr/>
        </p:nvCxnSpPr>
        <p:spPr>
          <a:xfrm>
            <a:off x="7384095" y="1976983"/>
            <a:ext cx="754816" cy="0"/>
          </a:xfrm>
          <a:prstGeom prst="line">
            <a:avLst/>
          </a:prstGeom>
          <a:noFill/>
          <a:ln w="19050" cap="flat" cmpd="sng" algn="ctr">
            <a:solidFill>
              <a:schemeClr val="tx1"/>
            </a:solidFill>
            <a:prstDash val="solid"/>
            <a:miter lim="800000"/>
          </a:ln>
          <a:effectLst/>
        </p:spPr>
      </p:cxnSp>
      <p:sp>
        <p:nvSpPr>
          <p:cNvPr id="104" name="Rectangle 103">
            <a:extLst>
              <a:ext uri="{FF2B5EF4-FFF2-40B4-BE49-F238E27FC236}">
                <a16:creationId xmlns:a16="http://schemas.microsoft.com/office/drawing/2014/main" id="{DEFB1669-A336-A7DC-BB80-F0FD639BB79E}"/>
              </a:ext>
            </a:extLst>
          </p:cNvPr>
          <p:cNvSpPr>
            <a:spLocks noChangeAspect="1"/>
          </p:cNvSpPr>
          <p:nvPr/>
        </p:nvSpPr>
        <p:spPr>
          <a:xfrm>
            <a:off x="7716956" y="1931039"/>
            <a:ext cx="91445" cy="95599"/>
          </a:xfrm>
          <a:prstGeom prst="rect">
            <a:avLst/>
          </a:prstGeom>
          <a:solidFill>
            <a:schemeClr val="accent4"/>
          </a:solidFill>
          <a:ln w="12700" cap="flat" cmpd="sng" algn="ctr">
            <a:noFill/>
            <a:prstDash val="solid"/>
            <a:miter lim="800000"/>
          </a:ln>
          <a:effectLst/>
        </p:spPr>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en-GB" sz="2400" b="0" i="0" u="none" strike="noStrike" kern="0" cap="none" spc="0" normalizeH="0" baseline="0" noProof="0">
              <a:ln>
                <a:noFill/>
              </a:ln>
              <a:solidFill>
                <a:srgbClr val="00C5B4"/>
              </a:solidFill>
              <a:effectLst/>
              <a:uLnTx/>
              <a:uFillTx/>
              <a:latin typeface="Arial" panose="020B0604020202020204"/>
              <a:ea typeface="+mn-ea"/>
              <a:cs typeface="+mn-cs"/>
            </a:endParaRPr>
          </a:p>
        </p:txBody>
      </p:sp>
      <p:sp>
        <p:nvSpPr>
          <p:cNvPr id="105" name="TextBox 104">
            <a:extLst>
              <a:ext uri="{FF2B5EF4-FFF2-40B4-BE49-F238E27FC236}">
                <a16:creationId xmlns:a16="http://schemas.microsoft.com/office/drawing/2014/main" id="{644BC0B4-9DFE-82B3-70C6-8A0ABB3F705E}"/>
              </a:ext>
            </a:extLst>
          </p:cNvPr>
          <p:cNvSpPr txBox="1"/>
          <p:nvPr/>
        </p:nvSpPr>
        <p:spPr>
          <a:xfrm>
            <a:off x="6918671" y="5676384"/>
            <a:ext cx="1079500" cy="276999"/>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CS therapy</a:t>
            </a:r>
          </a:p>
        </p:txBody>
      </p:sp>
      <p:sp>
        <p:nvSpPr>
          <p:cNvPr id="106" name="TextBox 105">
            <a:extLst>
              <a:ext uri="{FF2B5EF4-FFF2-40B4-BE49-F238E27FC236}">
                <a16:creationId xmlns:a16="http://schemas.microsoft.com/office/drawing/2014/main" id="{41B982F8-0EC1-39F1-76C6-BD4EF21989F4}"/>
              </a:ext>
            </a:extLst>
          </p:cNvPr>
          <p:cNvSpPr txBox="1"/>
          <p:nvPr/>
        </p:nvSpPr>
        <p:spPr>
          <a:xfrm>
            <a:off x="7934671" y="5676384"/>
            <a:ext cx="1079500"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a:ln>
                  <a:noFill/>
                </a:ln>
                <a:effectLst/>
                <a:uLnTx/>
                <a:uFillTx/>
                <a:ea typeface="+mn-ea"/>
                <a:cs typeface="+mn-cs"/>
              </a:rPr>
              <a:t>Placebo</a:t>
            </a:r>
          </a:p>
        </p:txBody>
      </p:sp>
      <p:cxnSp>
        <p:nvCxnSpPr>
          <p:cNvPr id="107" name="Straight Connector 106">
            <a:extLst>
              <a:ext uri="{FF2B5EF4-FFF2-40B4-BE49-F238E27FC236}">
                <a16:creationId xmlns:a16="http://schemas.microsoft.com/office/drawing/2014/main" id="{F8219D5A-5670-869C-49F1-219F91162AC9}"/>
              </a:ext>
            </a:extLst>
          </p:cNvPr>
          <p:cNvCxnSpPr/>
          <p:nvPr/>
        </p:nvCxnSpPr>
        <p:spPr>
          <a:xfrm>
            <a:off x="2175029" y="1493390"/>
            <a:ext cx="1188000"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39E43532-3428-6C8A-D0D0-C22BDFDE300D}"/>
              </a:ext>
            </a:extLst>
          </p:cNvPr>
          <p:cNvCxnSpPr/>
          <p:nvPr/>
        </p:nvCxnSpPr>
        <p:spPr>
          <a:xfrm>
            <a:off x="3490404" y="1493390"/>
            <a:ext cx="1152000" cy="0"/>
          </a:xfrm>
          <a:prstGeom prst="line">
            <a:avLst/>
          </a:prstGeom>
          <a:ln w="19050" cap="rnd">
            <a:solidFill>
              <a:schemeClr val="accent6"/>
            </a:solidFill>
            <a:round/>
          </a:ln>
        </p:spPr>
        <p:style>
          <a:lnRef idx="1">
            <a:schemeClr val="accent1"/>
          </a:lnRef>
          <a:fillRef idx="0">
            <a:schemeClr val="accent1"/>
          </a:fillRef>
          <a:effectRef idx="0">
            <a:schemeClr val="accent1"/>
          </a:effectRef>
          <a:fontRef idx="minor">
            <a:schemeClr val="tx1"/>
          </a:fontRef>
        </p:style>
      </p:cxnSp>
      <p:sp>
        <p:nvSpPr>
          <p:cNvPr id="109" name="Footer Placeholder 2">
            <a:extLst>
              <a:ext uri="{FF2B5EF4-FFF2-40B4-BE49-F238E27FC236}">
                <a16:creationId xmlns:a16="http://schemas.microsoft.com/office/drawing/2014/main" id="{5D52BA2A-038F-445D-7F4B-EAFD86255E8C}"/>
              </a:ext>
            </a:extLst>
          </p:cNvPr>
          <p:cNvSpPr>
            <a:spLocks noGrp="1"/>
          </p:cNvSpPr>
          <p:nvPr>
            <p:ph type="ftr" sz="quarter" idx="11"/>
          </p:nvPr>
        </p:nvSpPr>
        <p:spPr>
          <a:xfrm>
            <a:off x="548282" y="6303600"/>
            <a:ext cx="10620000" cy="288000"/>
          </a:xfrm>
        </p:spPr>
        <p:txBody>
          <a:bodyPr/>
          <a:lstStyle/>
          <a:p>
            <a:r>
              <a:rPr lang="da-DK" dirty="0"/>
              <a:t>CI, confidence interval; CS, corticosteroid(s); df, degrees of freedom; GINA, Global Initiative for Asthma; M-H, Mantel-Haenszel; OCS, oral corticosteroid(s).</a:t>
            </a:r>
            <a:br>
              <a:rPr lang="da-DK" dirty="0"/>
            </a:br>
            <a:r>
              <a:rPr lang="da-DK" dirty="0"/>
              <a:t>1. Global Initiative for Asthma (GINA). Global strategy for asthma management and prevention. 2024. Available from: https://ginasthma.org/wp-content/uploads/2024/05/GINA-2024-Main-Report-WMS-1.pdf (Accessed May 2024); 2. Rowe BH, et al. Cochrane Database Syst Rev. 2001;1:CD002178.</a:t>
            </a:r>
          </a:p>
        </p:txBody>
      </p:sp>
      <p:sp>
        <p:nvSpPr>
          <p:cNvPr id="3" name="Slide Number Placeholder 9">
            <a:extLst>
              <a:ext uri="{FF2B5EF4-FFF2-40B4-BE49-F238E27FC236}">
                <a16:creationId xmlns:a16="http://schemas.microsoft.com/office/drawing/2014/main" id="{6923D460-3483-C1A2-FDCB-7FF9C49DBA83}"/>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8</a:t>
            </a:fld>
            <a:endParaRPr lang="en-GB"/>
          </a:p>
        </p:txBody>
      </p:sp>
      <p:sp>
        <p:nvSpPr>
          <p:cNvPr id="4" name="TextBox 3">
            <a:extLst>
              <a:ext uri="{FF2B5EF4-FFF2-40B4-BE49-F238E27FC236}">
                <a16:creationId xmlns:a16="http://schemas.microsoft.com/office/drawing/2014/main" id="{3D4D8D15-6D37-3480-5217-917AD3BB7D7F}"/>
              </a:ext>
            </a:extLst>
          </p:cNvPr>
          <p:cNvSpPr txBox="1"/>
          <p:nvPr/>
        </p:nvSpPr>
        <p:spPr>
          <a:xfrm>
            <a:off x="9311211" y="5814883"/>
            <a:ext cx="2087431" cy="246221"/>
          </a:xfrm>
          <a:prstGeom prst="rect">
            <a:avLst/>
          </a:prstGeom>
          <a:noFill/>
        </p:spPr>
        <p:txBody>
          <a:bodyPr wrap="none" rtlCol="0">
            <a:spAutoFit/>
          </a:bodyPr>
          <a:lstStyle/>
          <a:p>
            <a:r>
              <a:rPr lang="en-GB" sz="1000" dirty="0"/>
              <a:t>Adapted from Rowe BH, et al. 2001</a:t>
            </a:r>
            <a:r>
              <a:rPr lang="en-GB" sz="1000" baseline="30000" dirty="0"/>
              <a:t>2</a:t>
            </a:r>
          </a:p>
        </p:txBody>
      </p:sp>
    </p:spTree>
    <p:extLst>
      <p:ext uri="{BB962C8B-B14F-4D97-AF65-F5344CB8AC3E}">
        <p14:creationId xmlns:p14="http://schemas.microsoft.com/office/powerpoint/2010/main" val="22217137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2" name="Chart 31">
            <a:extLst>
              <a:ext uri="{FF2B5EF4-FFF2-40B4-BE49-F238E27FC236}">
                <a16:creationId xmlns:a16="http://schemas.microsoft.com/office/drawing/2014/main" id="{50010D95-A378-B7AE-8207-82A629595F6E}"/>
              </a:ext>
            </a:extLst>
          </p:cNvPr>
          <p:cNvGraphicFramePr/>
          <p:nvPr>
            <p:extLst>
              <p:ext uri="{D42A27DB-BD31-4B8C-83A1-F6EECF244321}">
                <p14:modId xmlns:p14="http://schemas.microsoft.com/office/powerpoint/2010/main" val="305231536"/>
              </p:ext>
            </p:extLst>
          </p:nvPr>
        </p:nvGraphicFramePr>
        <p:xfrm>
          <a:off x="462492" y="2056299"/>
          <a:ext cx="7709332" cy="440055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54BB8720-CD4B-0A19-DE99-C248205F513D}"/>
              </a:ext>
            </a:extLst>
          </p:cNvPr>
          <p:cNvSpPr>
            <a:spLocks noGrp="1"/>
          </p:cNvSpPr>
          <p:nvPr>
            <p:ph type="title"/>
          </p:nvPr>
        </p:nvSpPr>
        <p:spPr>
          <a:xfrm>
            <a:off x="548281" y="180000"/>
            <a:ext cx="8794501" cy="720000"/>
          </a:xfrm>
        </p:spPr>
        <p:txBody>
          <a:bodyPr/>
          <a:lstStyle/>
          <a:p>
            <a:r>
              <a:rPr lang="en-GB"/>
              <a:t>SCS prescriptions for asthma contribute a significant proportion of the total prescribed SCS in seven key conditions</a:t>
            </a:r>
          </a:p>
        </p:txBody>
      </p:sp>
      <p:sp>
        <p:nvSpPr>
          <p:cNvPr id="6" name="Rectangle: Rounded Corners 5">
            <a:extLst>
              <a:ext uri="{FF2B5EF4-FFF2-40B4-BE49-F238E27FC236}">
                <a16:creationId xmlns:a16="http://schemas.microsoft.com/office/drawing/2014/main" id="{4DCF33C5-E056-28AE-B15E-B8AAE8732155}"/>
              </a:ext>
            </a:extLst>
          </p:cNvPr>
          <p:cNvSpPr/>
          <p:nvPr/>
        </p:nvSpPr>
        <p:spPr>
          <a:xfrm>
            <a:off x="1099218" y="1476720"/>
            <a:ext cx="6707123" cy="427179"/>
          </a:xfrm>
          <a:prstGeom prst="roundRect">
            <a:avLst/>
          </a:prstGeom>
          <a:solidFill>
            <a:schemeClr val="bg2"/>
          </a:solidFill>
          <a:ln w="1905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prstClr val="white"/>
                </a:solidFill>
                <a:effectLst/>
                <a:uLnTx/>
                <a:uFillTx/>
                <a:ea typeface="+mn-ea"/>
                <a:cs typeface="+mn-cs"/>
              </a:rPr>
              <a:t>Relative contribution to the total prescribed SCS dose</a:t>
            </a:r>
            <a:r>
              <a:rPr kumimoji="0" lang="en-GB" sz="1600" b="1" i="0" u="none" strike="noStrike" kern="1200" cap="none" spc="0" normalizeH="0" baseline="30000" noProof="0" dirty="0">
                <a:ln>
                  <a:noFill/>
                </a:ln>
                <a:solidFill>
                  <a:prstClr val="white"/>
                </a:solidFill>
                <a:effectLst/>
                <a:uLnTx/>
                <a:uFillTx/>
                <a:ea typeface="+mn-ea"/>
                <a:cs typeface="+mn-cs"/>
              </a:rPr>
              <a:t>1</a:t>
            </a:r>
            <a:r>
              <a:rPr kumimoji="0" lang="en-GB" sz="1600" b="1" i="0" u="none" strike="noStrike" kern="1200" cap="none" spc="0" normalizeH="0" baseline="0" noProof="0" dirty="0">
                <a:ln>
                  <a:noFill/>
                </a:ln>
                <a:solidFill>
                  <a:prstClr val="white"/>
                </a:solidFill>
                <a:effectLst/>
                <a:uLnTx/>
                <a:uFillTx/>
                <a:ea typeface="+mn-ea"/>
                <a:cs typeface="+mn-cs"/>
              </a:rPr>
              <a:t>* </a:t>
            </a:r>
          </a:p>
        </p:txBody>
      </p:sp>
      <p:grpSp>
        <p:nvGrpSpPr>
          <p:cNvPr id="4" name="Group 3">
            <a:extLst>
              <a:ext uri="{FF2B5EF4-FFF2-40B4-BE49-F238E27FC236}">
                <a16:creationId xmlns:a16="http://schemas.microsoft.com/office/drawing/2014/main" id="{E6E9D38F-8999-D634-364B-7612B0176010}"/>
              </a:ext>
            </a:extLst>
          </p:cNvPr>
          <p:cNvGrpSpPr/>
          <p:nvPr/>
        </p:nvGrpSpPr>
        <p:grpSpPr>
          <a:xfrm>
            <a:off x="8400620" y="3006391"/>
            <a:ext cx="799516" cy="307777"/>
            <a:chOff x="8441669" y="2285496"/>
            <a:chExt cx="799516" cy="307777"/>
          </a:xfrm>
        </p:grpSpPr>
        <p:sp>
          <p:nvSpPr>
            <p:cNvPr id="8" name="Rectangle 7">
              <a:extLst>
                <a:ext uri="{FF2B5EF4-FFF2-40B4-BE49-F238E27FC236}">
                  <a16:creationId xmlns:a16="http://schemas.microsoft.com/office/drawing/2014/main" id="{3A284188-0E09-1037-BFFD-A8B13DB1CCE4}"/>
                </a:ext>
              </a:extLst>
            </p:cNvPr>
            <p:cNvSpPr/>
            <p:nvPr/>
          </p:nvSpPr>
          <p:spPr>
            <a:xfrm>
              <a:off x="8441669" y="2407505"/>
              <a:ext cx="90000" cy="9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9" name="TextBox 8">
              <a:extLst>
                <a:ext uri="{FF2B5EF4-FFF2-40B4-BE49-F238E27FC236}">
                  <a16:creationId xmlns:a16="http://schemas.microsoft.com/office/drawing/2014/main" id="{C69BFFE0-6530-7112-5015-30858C22795C}"/>
                </a:ext>
              </a:extLst>
            </p:cNvPr>
            <p:cNvSpPr txBox="1"/>
            <p:nvPr/>
          </p:nvSpPr>
          <p:spPr>
            <a:xfrm>
              <a:off x="8499059" y="2285496"/>
              <a:ext cx="7421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Asthma</a:t>
              </a:r>
            </a:p>
          </p:txBody>
        </p:sp>
      </p:grpSp>
      <p:grpSp>
        <p:nvGrpSpPr>
          <p:cNvPr id="27" name="Group 26">
            <a:extLst>
              <a:ext uri="{FF2B5EF4-FFF2-40B4-BE49-F238E27FC236}">
                <a16:creationId xmlns:a16="http://schemas.microsoft.com/office/drawing/2014/main" id="{CC817D5F-F6E9-2CAF-231C-A9BBA38A3E8A}"/>
              </a:ext>
            </a:extLst>
          </p:cNvPr>
          <p:cNvGrpSpPr/>
          <p:nvPr/>
        </p:nvGrpSpPr>
        <p:grpSpPr>
          <a:xfrm>
            <a:off x="8406968" y="3295553"/>
            <a:ext cx="658837" cy="307777"/>
            <a:chOff x="10084507" y="2442268"/>
            <a:chExt cx="658837" cy="307777"/>
          </a:xfrm>
        </p:grpSpPr>
        <p:sp>
          <p:nvSpPr>
            <p:cNvPr id="10" name="Rectangle 9">
              <a:extLst>
                <a:ext uri="{FF2B5EF4-FFF2-40B4-BE49-F238E27FC236}">
                  <a16:creationId xmlns:a16="http://schemas.microsoft.com/office/drawing/2014/main" id="{F1359A12-B0CB-4B43-9773-2E047ED4F1AA}"/>
                </a:ext>
              </a:extLst>
            </p:cNvPr>
            <p:cNvSpPr/>
            <p:nvPr/>
          </p:nvSpPr>
          <p:spPr>
            <a:xfrm>
              <a:off x="10084507" y="2565200"/>
              <a:ext cx="90000" cy="90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1" name="TextBox 10">
              <a:extLst>
                <a:ext uri="{FF2B5EF4-FFF2-40B4-BE49-F238E27FC236}">
                  <a16:creationId xmlns:a16="http://schemas.microsoft.com/office/drawing/2014/main" id="{79191271-75D2-064E-0768-498EC1F078CD}"/>
                </a:ext>
              </a:extLst>
            </p:cNvPr>
            <p:cNvSpPr txBox="1"/>
            <p:nvPr/>
          </p:nvSpPr>
          <p:spPr>
            <a:xfrm>
              <a:off x="10141897" y="2442268"/>
              <a:ext cx="60144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COPD</a:t>
              </a:r>
            </a:p>
          </p:txBody>
        </p:sp>
      </p:grpSp>
      <p:grpSp>
        <p:nvGrpSpPr>
          <p:cNvPr id="26" name="Group 25">
            <a:extLst>
              <a:ext uri="{FF2B5EF4-FFF2-40B4-BE49-F238E27FC236}">
                <a16:creationId xmlns:a16="http://schemas.microsoft.com/office/drawing/2014/main" id="{388CF2FA-5700-8EB7-B82A-BF1847F89238}"/>
              </a:ext>
            </a:extLst>
          </p:cNvPr>
          <p:cNvGrpSpPr/>
          <p:nvPr/>
        </p:nvGrpSpPr>
        <p:grpSpPr>
          <a:xfrm>
            <a:off x="8398503" y="3586429"/>
            <a:ext cx="1843456" cy="307777"/>
            <a:chOff x="10084507" y="2051556"/>
            <a:chExt cx="1843456" cy="307777"/>
          </a:xfrm>
        </p:grpSpPr>
        <p:sp>
          <p:nvSpPr>
            <p:cNvPr id="12" name="Rectangle 11">
              <a:extLst>
                <a:ext uri="{FF2B5EF4-FFF2-40B4-BE49-F238E27FC236}">
                  <a16:creationId xmlns:a16="http://schemas.microsoft.com/office/drawing/2014/main" id="{7FE04AE4-02CB-D439-50B9-DC30ACB2D506}"/>
                </a:ext>
              </a:extLst>
            </p:cNvPr>
            <p:cNvSpPr/>
            <p:nvPr/>
          </p:nvSpPr>
          <p:spPr>
            <a:xfrm>
              <a:off x="10084507" y="2175411"/>
              <a:ext cx="90000" cy="9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3" name="TextBox 12">
              <a:extLst>
                <a:ext uri="{FF2B5EF4-FFF2-40B4-BE49-F238E27FC236}">
                  <a16:creationId xmlns:a16="http://schemas.microsoft.com/office/drawing/2014/main" id="{AF6D7D47-352D-CD86-C49B-F6CEBCE5F5A1}"/>
                </a:ext>
              </a:extLst>
            </p:cNvPr>
            <p:cNvSpPr txBox="1"/>
            <p:nvPr/>
          </p:nvSpPr>
          <p:spPr>
            <a:xfrm>
              <a:off x="10141897" y="2051556"/>
              <a:ext cx="1786066"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Rheumatoid arthritis</a:t>
              </a:r>
            </a:p>
          </p:txBody>
        </p:sp>
      </p:grpSp>
      <p:grpSp>
        <p:nvGrpSpPr>
          <p:cNvPr id="25" name="Group 24">
            <a:extLst>
              <a:ext uri="{FF2B5EF4-FFF2-40B4-BE49-F238E27FC236}">
                <a16:creationId xmlns:a16="http://schemas.microsoft.com/office/drawing/2014/main" id="{3BE7FC58-6365-91C9-48DD-1DF0C2B9C516}"/>
              </a:ext>
            </a:extLst>
          </p:cNvPr>
          <p:cNvGrpSpPr/>
          <p:nvPr/>
        </p:nvGrpSpPr>
        <p:grpSpPr>
          <a:xfrm>
            <a:off x="8398503" y="3876416"/>
            <a:ext cx="1445399" cy="307777"/>
            <a:chOff x="8441669" y="3223692"/>
            <a:chExt cx="1445399" cy="307777"/>
          </a:xfrm>
        </p:grpSpPr>
        <p:sp>
          <p:nvSpPr>
            <p:cNvPr id="14" name="Rectangle 13">
              <a:extLst>
                <a:ext uri="{FF2B5EF4-FFF2-40B4-BE49-F238E27FC236}">
                  <a16:creationId xmlns:a16="http://schemas.microsoft.com/office/drawing/2014/main" id="{D39BEE8B-2370-EBF1-2451-AD513AED93C1}"/>
                </a:ext>
              </a:extLst>
            </p:cNvPr>
            <p:cNvSpPr/>
            <p:nvPr/>
          </p:nvSpPr>
          <p:spPr>
            <a:xfrm>
              <a:off x="8441669" y="3344778"/>
              <a:ext cx="90000" cy="9000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5" name="TextBox 14">
              <a:extLst>
                <a:ext uri="{FF2B5EF4-FFF2-40B4-BE49-F238E27FC236}">
                  <a16:creationId xmlns:a16="http://schemas.microsoft.com/office/drawing/2014/main" id="{155CC2E3-CC69-BBA2-B1C7-8C458201FF1C}"/>
                </a:ext>
              </a:extLst>
            </p:cNvPr>
            <p:cNvSpPr txBox="1"/>
            <p:nvPr/>
          </p:nvSpPr>
          <p:spPr>
            <a:xfrm>
              <a:off x="8499059" y="3223692"/>
              <a:ext cx="138800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Ulcerative colitis</a:t>
              </a:r>
            </a:p>
          </p:txBody>
        </p:sp>
      </p:grpSp>
      <p:grpSp>
        <p:nvGrpSpPr>
          <p:cNvPr id="24" name="Group 23">
            <a:extLst>
              <a:ext uri="{FF2B5EF4-FFF2-40B4-BE49-F238E27FC236}">
                <a16:creationId xmlns:a16="http://schemas.microsoft.com/office/drawing/2014/main" id="{2F561143-C862-74CC-3CBA-4BAF1B1AFB40}"/>
              </a:ext>
            </a:extLst>
          </p:cNvPr>
          <p:cNvGrpSpPr/>
          <p:nvPr/>
        </p:nvGrpSpPr>
        <p:grpSpPr>
          <a:xfrm>
            <a:off x="10461823" y="2977279"/>
            <a:ext cx="1369544" cy="307777"/>
            <a:chOff x="8441669" y="2832980"/>
            <a:chExt cx="1369544" cy="307777"/>
          </a:xfrm>
        </p:grpSpPr>
        <p:sp>
          <p:nvSpPr>
            <p:cNvPr id="16" name="Rectangle 15">
              <a:extLst>
                <a:ext uri="{FF2B5EF4-FFF2-40B4-BE49-F238E27FC236}">
                  <a16:creationId xmlns:a16="http://schemas.microsoft.com/office/drawing/2014/main" id="{BC9D8746-8B65-C155-A88B-A5784A6DF4A0}"/>
                </a:ext>
              </a:extLst>
            </p:cNvPr>
            <p:cNvSpPr/>
            <p:nvPr/>
          </p:nvSpPr>
          <p:spPr>
            <a:xfrm>
              <a:off x="8441669" y="2954989"/>
              <a:ext cx="90000" cy="90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7" name="TextBox 16">
              <a:extLst>
                <a:ext uri="{FF2B5EF4-FFF2-40B4-BE49-F238E27FC236}">
                  <a16:creationId xmlns:a16="http://schemas.microsoft.com/office/drawing/2014/main" id="{F749A37F-395F-3E32-8A1D-108EAE275C15}"/>
                </a:ext>
              </a:extLst>
            </p:cNvPr>
            <p:cNvSpPr txBox="1"/>
            <p:nvPr/>
          </p:nvSpPr>
          <p:spPr>
            <a:xfrm>
              <a:off x="8499059" y="2832980"/>
              <a:ext cx="1312154"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Crohn’s disease</a:t>
              </a:r>
            </a:p>
          </p:txBody>
        </p:sp>
      </p:grpSp>
      <p:grpSp>
        <p:nvGrpSpPr>
          <p:cNvPr id="28" name="Group 27">
            <a:extLst>
              <a:ext uri="{FF2B5EF4-FFF2-40B4-BE49-F238E27FC236}">
                <a16:creationId xmlns:a16="http://schemas.microsoft.com/office/drawing/2014/main" id="{48CC3139-8C98-2B69-A639-0E43C6C0949C}"/>
              </a:ext>
            </a:extLst>
          </p:cNvPr>
          <p:cNvGrpSpPr/>
          <p:nvPr/>
        </p:nvGrpSpPr>
        <p:grpSpPr>
          <a:xfrm>
            <a:off x="10461823" y="3265998"/>
            <a:ext cx="1159679" cy="307777"/>
            <a:chOff x="10084507" y="2761232"/>
            <a:chExt cx="1159679" cy="307777"/>
          </a:xfrm>
        </p:grpSpPr>
        <p:sp>
          <p:nvSpPr>
            <p:cNvPr id="18" name="Rectangle 17">
              <a:extLst>
                <a:ext uri="{FF2B5EF4-FFF2-40B4-BE49-F238E27FC236}">
                  <a16:creationId xmlns:a16="http://schemas.microsoft.com/office/drawing/2014/main" id="{EA1ADC0A-45BA-0214-666B-3064D9ADF82F}"/>
                </a:ext>
              </a:extLst>
            </p:cNvPr>
            <p:cNvSpPr/>
            <p:nvPr/>
          </p:nvSpPr>
          <p:spPr>
            <a:xfrm>
              <a:off x="10084507" y="2884164"/>
              <a:ext cx="90000" cy="9000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19" name="TextBox 18">
              <a:extLst>
                <a:ext uri="{FF2B5EF4-FFF2-40B4-BE49-F238E27FC236}">
                  <a16:creationId xmlns:a16="http://schemas.microsoft.com/office/drawing/2014/main" id="{39AF7E37-4F88-BBF7-2AC3-6B6A72B04999}"/>
                </a:ext>
              </a:extLst>
            </p:cNvPr>
            <p:cNvSpPr txBox="1"/>
            <p:nvPr/>
          </p:nvSpPr>
          <p:spPr>
            <a:xfrm>
              <a:off x="10141897" y="2761232"/>
              <a:ext cx="110228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Nasal polyps</a:t>
              </a:r>
            </a:p>
          </p:txBody>
        </p:sp>
      </p:grpSp>
      <p:grpSp>
        <p:nvGrpSpPr>
          <p:cNvPr id="3" name="Group 2">
            <a:extLst>
              <a:ext uri="{FF2B5EF4-FFF2-40B4-BE49-F238E27FC236}">
                <a16:creationId xmlns:a16="http://schemas.microsoft.com/office/drawing/2014/main" id="{51E20673-D659-CCCA-EC4B-F878F9254289}"/>
              </a:ext>
            </a:extLst>
          </p:cNvPr>
          <p:cNvGrpSpPr/>
          <p:nvPr/>
        </p:nvGrpSpPr>
        <p:grpSpPr>
          <a:xfrm>
            <a:off x="10461823" y="3569466"/>
            <a:ext cx="487316" cy="307777"/>
            <a:chOff x="8441669" y="2051556"/>
            <a:chExt cx="487316" cy="307777"/>
          </a:xfrm>
        </p:grpSpPr>
        <p:sp>
          <p:nvSpPr>
            <p:cNvPr id="20" name="Rectangle 19">
              <a:extLst>
                <a:ext uri="{FF2B5EF4-FFF2-40B4-BE49-F238E27FC236}">
                  <a16:creationId xmlns:a16="http://schemas.microsoft.com/office/drawing/2014/main" id="{5637F0D0-E6AA-EB89-13CB-8F7BDB18863B}"/>
                </a:ext>
              </a:extLst>
            </p:cNvPr>
            <p:cNvSpPr/>
            <p:nvPr/>
          </p:nvSpPr>
          <p:spPr>
            <a:xfrm>
              <a:off x="8441669" y="2175411"/>
              <a:ext cx="90000" cy="90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chemeClr val="tx1"/>
                </a:solidFill>
                <a:effectLst/>
                <a:uLnTx/>
                <a:uFillTx/>
                <a:ea typeface="+mn-ea"/>
                <a:cs typeface="+mn-cs"/>
              </a:endParaRPr>
            </a:p>
          </p:txBody>
        </p:sp>
        <p:sp>
          <p:nvSpPr>
            <p:cNvPr id="21" name="TextBox 20">
              <a:extLst>
                <a:ext uri="{FF2B5EF4-FFF2-40B4-BE49-F238E27FC236}">
                  <a16:creationId xmlns:a16="http://schemas.microsoft.com/office/drawing/2014/main" id="{8EAD9566-0B1A-3F86-8B36-7D9181F5133C}"/>
                </a:ext>
              </a:extLst>
            </p:cNvPr>
            <p:cNvSpPr txBox="1"/>
            <p:nvPr/>
          </p:nvSpPr>
          <p:spPr>
            <a:xfrm>
              <a:off x="8499059" y="2051556"/>
              <a:ext cx="429926"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SLE</a:t>
              </a:r>
            </a:p>
          </p:txBody>
        </p:sp>
      </p:grpSp>
      <p:sp>
        <p:nvSpPr>
          <p:cNvPr id="23" name="Footer Placeholder 2">
            <a:extLst>
              <a:ext uri="{FF2B5EF4-FFF2-40B4-BE49-F238E27FC236}">
                <a16:creationId xmlns:a16="http://schemas.microsoft.com/office/drawing/2014/main" id="{D0D8917F-DBB4-C1FF-3588-91CA1833ED3A}"/>
              </a:ext>
            </a:extLst>
          </p:cNvPr>
          <p:cNvSpPr>
            <a:spLocks noGrp="1"/>
          </p:cNvSpPr>
          <p:nvPr>
            <p:ph type="ftr" sz="quarter" idx="11"/>
          </p:nvPr>
        </p:nvSpPr>
        <p:spPr>
          <a:xfrm>
            <a:off x="548282" y="6303600"/>
            <a:ext cx="10620000" cy="288000"/>
          </a:xfrm>
        </p:spPr>
        <p:txBody>
          <a:bodyPr/>
          <a:lstStyle/>
          <a:p>
            <a:r>
              <a:rPr lang="da-DK" dirty="0"/>
              <a:t>*Data are shown for mono-condition patients.</a:t>
            </a:r>
          </a:p>
          <a:p>
            <a:r>
              <a:rPr lang="da-DK" dirty="0"/>
              <a:t>COPD, chronic obstructive pulmonary disease; SCS, systemic corticosteroid(s); SLE, systemic lupus erythematosus .</a:t>
            </a:r>
          </a:p>
          <a:p>
            <a:r>
              <a:rPr lang="da-DK" dirty="0"/>
              <a:t>1. Menzies-Gow AN, et al. Pragmat Obs Res. 2024;15:53-64. Supplemental material. </a:t>
            </a:r>
          </a:p>
        </p:txBody>
      </p:sp>
      <p:sp>
        <p:nvSpPr>
          <p:cNvPr id="29" name="Slide Number Placeholder 9">
            <a:extLst>
              <a:ext uri="{FF2B5EF4-FFF2-40B4-BE49-F238E27FC236}">
                <a16:creationId xmlns:a16="http://schemas.microsoft.com/office/drawing/2014/main" id="{B2A0B180-A0A8-DE56-356F-87DB222C1DB9}"/>
              </a:ext>
            </a:extLst>
          </p:cNvPr>
          <p:cNvSpPr>
            <a:spLocks noGrp="1"/>
          </p:cNvSpPr>
          <p:nvPr>
            <p:ph type="sldNum" sz="quarter" idx="12"/>
          </p:nvPr>
        </p:nvSpPr>
        <p:spPr>
          <a:xfrm>
            <a:off x="11264400" y="6331998"/>
            <a:ext cx="432000" cy="222086"/>
          </a:xfrm>
        </p:spPr>
        <p:txBody>
          <a:bodyPr/>
          <a:lstStyle/>
          <a:p>
            <a:fld id="{D38BAEAC-A895-4A01-AB9B-F6141799970D}" type="slidenum">
              <a:rPr lang="en-GB" smtClean="0"/>
              <a:pPr/>
              <a:t>9</a:t>
            </a:fld>
            <a:endParaRPr lang="en-GB"/>
          </a:p>
        </p:txBody>
      </p:sp>
      <p:sp>
        <p:nvSpPr>
          <p:cNvPr id="7" name="TextBox 6">
            <a:extLst>
              <a:ext uri="{FF2B5EF4-FFF2-40B4-BE49-F238E27FC236}">
                <a16:creationId xmlns:a16="http://schemas.microsoft.com/office/drawing/2014/main" id="{0396CA68-A29A-C919-5013-51896CD88BA6}"/>
              </a:ext>
            </a:extLst>
          </p:cNvPr>
          <p:cNvSpPr txBox="1"/>
          <p:nvPr/>
        </p:nvSpPr>
        <p:spPr>
          <a:xfrm>
            <a:off x="9311211" y="5814883"/>
            <a:ext cx="2448106" cy="246221"/>
          </a:xfrm>
          <a:prstGeom prst="rect">
            <a:avLst/>
          </a:prstGeom>
          <a:noFill/>
        </p:spPr>
        <p:txBody>
          <a:bodyPr wrap="none" rtlCol="0">
            <a:spAutoFit/>
          </a:bodyPr>
          <a:lstStyle/>
          <a:p>
            <a:r>
              <a:rPr lang="en-GB" sz="1000" dirty="0"/>
              <a:t>Adapted from Menzies-Gow AN, et al. 2024</a:t>
            </a:r>
          </a:p>
        </p:txBody>
      </p:sp>
      <p:grpSp>
        <p:nvGrpSpPr>
          <p:cNvPr id="22" name="Group 21">
            <a:extLst>
              <a:ext uri="{FF2B5EF4-FFF2-40B4-BE49-F238E27FC236}">
                <a16:creationId xmlns:a16="http://schemas.microsoft.com/office/drawing/2014/main" id="{CD2ABDC7-D387-79CE-1CB4-78EFEFF9A292}"/>
              </a:ext>
            </a:extLst>
          </p:cNvPr>
          <p:cNvGrpSpPr/>
          <p:nvPr/>
        </p:nvGrpSpPr>
        <p:grpSpPr>
          <a:xfrm>
            <a:off x="10452590" y="3867744"/>
            <a:ext cx="708530" cy="307777"/>
            <a:chOff x="8441669" y="3223692"/>
            <a:chExt cx="708530" cy="307777"/>
          </a:xfrm>
        </p:grpSpPr>
        <p:sp>
          <p:nvSpPr>
            <p:cNvPr id="30" name="Rectangle 29">
              <a:extLst>
                <a:ext uri="{FF2B5EF4-FFF2-40B4-BE49-F238E27FC236}">
                  <a16:creationId xmlns:a16="http://schemas.microsoft.com/office/drawing/2014/main" id="{6C56CC58-269A-C2BF-5F8E-42283B38E299}"/>
                </a:ext>
              </a:extLst>
            </p:cNvPr>
            <p:cNvSpPr/>
            <p:nvPr/>
          </p:nvSpPr>
          <p:spPr>
            <a:xfrm>
              <a:off x="8441669" y="3344778"/>
              <a:ext cx="90000" cy="90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chemeClr val="tx1"/>
                </a:solidFill>
                <a:effectLst/>
                <a:uLnTx/>
                <a:uFillTx/>
                <a:ea typeface="+mn-ea"/>
                <a:cs typeface="+mn-cs"/>
              </a:endParaRPr>
            </a:p>
          </p:txBody>
        </p:sp>
        <p:sp>
          <p:nvSpPr>
            <p:cNvPr id="31" name="TextBox 30">
              <a:extLst>
                <a:ext uri="{FF2B5EF4-FFF2-40B4-BE49-F238E27FC236}">
                  <a16:creationId xmlns:a16="http://schemas.microsoft.com/office/drawing/2014/main" id="{D09A8ADB-6207-9133-FE8D-36C2B8025DAC}"/>
                </a:ext>
              </a:extLst>
            </p:cNvPr>
            <p:cNvSpPr txBox="1"/>
            <p:nvPr/>
          </p:nvSpPr>
          <p:spPr>
            <a:xfrm>
              <a:off x="8499059" y="3223692"/>
              <a:ext cx="651140"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effectLst/>
                  <a:uLnTx/>
                  <a:uFillTx/>
                  <a:ea typeface="+mn-ea"/>
                  <a:cs typeface="+mn-cs"/>
                </a:rPr>
                <a:t>Other </a:t>
              </a:r>
            </a:p>
          </p:txBody>
        </p:sp>
      </p:grpSp>
    </p:spTree>
    <p:extLst>
      <p:ext uri="{BB962C8B-B14F-4D97-AF65-F5344CB8AC3E}">
        <p14:creationId xmlns:p14="http://schemas.microsoft.com/office/powerpoint/2010/main" val="1890021746"/>
      </p:ext>
    </p:extLst>
  </p:cSld>
  <p:clrMapOvr>
    <a:masterClrMapping/>
  </p:clrMapOvr>
</p:sld>
</file>

<file path=ppt/theme/theme1.xml><?xml version="1.0" encoding="utf-8"?>
<a:theme xmlns:a="http://schemas.openxmlformats.org/drawingml/2006/main" name="Master">
  <a:themeElements>
    <a:clrScheme name="EpiCentral">
      <a:dk1>
        <a:srgbClr val="656665"/>
      </a:dk1>
      <a:lt1>
        <a:srgbClr val="FFFFFF"/>
      </a:lt1>
      <a:dk2>
        <a:srgbClr val="590995"/>
      </a:dk2>
      <a:lt2>
        <a:srgbClr val="28ABE1"/>
      </a:lt2>
      <a:accent1>
        <a:srgbClr val="FF2B28"/>
      </a:accent1>
      <a:accent2>
        <a:srgbClr val="F35FAC"/>
      </a:accent2>
      <a:accent3>
        <a:srgbClr val="570995"/>
      </a:accent3>
      <a:accent4>
        <a:srgbClr val="28ABE1"/>
      </a:accent4>
      <a:accent5>
        <a:srgbClr val="FF2B28"/>
      </a:accent5>
      <a:accent6>
        <a:srgbClr val="F35FAC"/>
      </a:accent6>
      <a:hlink>
        <a:srgbClr val="6360DB"/>
      </a:hlink>
      <a:folHlink>
        <a:srgbClr val="8C8AC2"/>
      </a:folHlink>
    </a:clrScheme>
    <a:fontScheme name="EpiCentral PPT">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2088 - EpiCentral PPT_06SH_03AV" id="{DBB41901-CBA0-485A-BAFD-54A6B7BF214F}" vid="{F89BDA1A-F869-4F7C-937B-C8FFA6EE88B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c4038ed-d345-4947-b061-34ef88336004">
      <Terms xmlns="http://schemas.microsoft.com/office/infopath/2007/PartnerControls"/>
    </lcf76f155ced4ddcb4097134ff3c332f>
    <TaxCatchAll xmlns="e6dd1411-ccec-4e4f-b73c-9c678b3207a5" xsi:nil="true"/>
    <Notes xmlns="cc4038ed-d345-4947-b061-34ef8833600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EDB2018631BED4A840EC223877EC215" ma:contentTypeVersion="19" ma:contentTypeDescription="Create a new document." ma:contentTypeScope="" ma:versionID="cecaaddd96b45e742fedc37e6fbd5ac0">
  <xsd:schema xmlns:xsd="http://www.w3.org/2001/XMLSchema" xmlns:xs="http://www.w3.org/2001/XMLSchema" xmlns:p="http://schemas.microsoft.com/office/2006/metadata/properties" xmlns:ns2="cc4038ed-d345-4947-b061-34ef88336004" xmlns:ns3="e6dd1411-ccec-4e4f-b73c-9c678b3207a5" targetNamespace="http://schemas.microsoft.com/office/2006/metadata/properties" ma:root="true" ma:fieldsID="50c81708ccc5120d30f8e0b5e99aa3c1" ns2:_="" ns3:_="">
    <xsd:import namespace="cc4038ed-d345-4947-b061-34ef88336004"/>
    <xsd:import namespace="e6dd1411-ccec-4e4f-b73c-9c678b3207a5"/>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ObjectDetectorVersions" minOccurs="0"/>
                <xsd:element ref="ns2:MediaServiceLocation" minOccurs="0"/>
                <xsd:element ref="ns2:MediaServiceSearchProperties" minOccurs="0"/>
                <xsd:element ref="ns2:Not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4038ed-d345-4947-b061-34ef8833600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2b30fe8e-fdf3-4e6d-ac15-22a0b67e7bfe"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Notes" ma:index="26" nillable="true" ma:displayName="Notes" ma:format="Dropdown" ma:internalName="Note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6dd1411-ccec-4e4f-b73c-9c678b3207a5"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697b5cc3-8ee5-412d-b10c-5a30ea3786b9}" ma:internalName="TaxCatchAll" ma:showField="CatchAllData" ma:web="e6dd1411-ccec-4e4f-b73c-9c678b3207a5">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54A74DE-DB4A-4185-878A-DF8FA7E466A8}">
  <ds:schemaRefs>
    <ds:schemaRef ds:uri="http://schemas.microsoft.com/sharepoint/v3/contenttype/forms"/>
  </ds:schemaRefs>
</ds:datastoreItem>
</file>

<file path=customXml/itemProps2.xml><?xml version="1.0" encoding="utf-8"?>
<ds:datastoreItem xmlns:ds="http://schemas.openxmlformats.org/officeDocument/2006/customXml" ds:itemID="{0F155137-5214-449C-8806-85D323C5EAB8}">
  <ds:schemaRefs>
    <ds:schemaRef ds:uri="http://purl.org/dc/dcmitype/"/>
    <ds:schemaRef ds:uri="http://schemas.microsoft.com/office/2006/metadata/properties"/>
    <ds:schemaRef ds:uri="http://schemas.microsoft.com/office/infopath/2007/PartnerControls"/>
    <ds:schemaRef ds:uri="http://www.w3.org/XML/1998/namespace"/>
    <ds:schemaRef ds:uri="e6dd1411-ccec-4e4f-b73c-9c678b3207a5"/>
    <ds:schemaRef ds:uri="http://purl.org/dc/terms/"/>
    <ds:schemaRef ds:uri="http://schemas.openxmlformats.org/package/2006/metadata/core-properties"/>
    <ds:schemaRef ds:uri="cc4038ed-d345-4947-b061-34ef88336004"/>
    <ds:schemaRef ds:uri="http://schemas.microsoft.com/office/2006/documentManagement/types"/>
    <ds:schemaRef ds:uri="http://purl.org/dc/elements/1.1/"/>
  </ds:schemaRefs>
</ds:datastoreItem>
</file>

<file path=customXml/itemProps3.xml><?xml version="1.0" encoding="utf-8"?>
<ds:datastoreItem xmlns:ds="http://schemas.openxmlformats.org/officeDocument/2006/customXml" ds:itemID="{8B3E5A2D-13F5-47C8-81B0-D40334113C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4038ed-d345-4947-b061-34ef88336004"/>
    <ds:schemaRef ds:uri="e6dd1411-ccec-4e4f-b73c-9c678b3207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OCS Stewardship Core Science Story v0.1_15Apr2024</Template>
  <TotalTime>1564</TotalTime>
  <Words>6598</Words>
  <Application>Microsoft Office PowerPoint</Application>
  <PresentationFormat>Widescreen</PresentationFormat>
  <Paragraphs>666</Paragraphs>
  <Slides>29</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vt:lpstr>
      <vt:lpstr>Roboto</vt:lpstr>
      <vt:lpstr>Master</vt:lpstr>
      <vt:lpstr>OCS Stewardship</vt:lpstr>
      <vt:lpstr>Contents</vt:lpstr>
      <vt:lpstr>Part 1 – Current patterns  of OCS use</vt:lpstr>
      <vt:lpstr>Part 1 – Learning objectives</vt:lpstr>
      <vt:lpstr>Overuse of OCS in severe asthma is commonplace globally</vt:lpstr>
      <vt:lpstr>Calls to action urge a structured, collaborative approach to OCS stewardship1,2 </vt:lpstr>
      <vt:lpstr>GINA 2024 guidance advises that maintenance OCS should be considered only as a last resort</vt:lpstr>
      <vt:lpstr>Recommended use of short-term OCS is restricted to severe acute asthma exacerbations1</vt:lpstr>
      <vt:lpstr>SCS prescriptions for asthma contribute a significant proportion of the total prescribed SCS in seven key conditions</vt:lpstr>
      <vt:lpstr>OCS as add-on treatment should be restricted to GINA  Step 5 and only as an alternative to other preferred options</vt:lpstr>
      <vt:lpstr>Summary</vt:lpstr>
      <vt:lpstr>Part 2 – The impact and burden of OCS use in asthma</vt:lpstr>
      <vt:lpstr>Part 2 – Learning objectives</vt:lpstr>
      <vt:lpstr>Potential corticosteroid-induced morbidities have been identiﬁed in 93% of patients with severe asthma1</vt:lpstr>
      <vt:lpstr>OCS stewardship is needed to prevent AEs associated with intermittent OCS use </vt:lpstr>
      <vt:lpstr>SCS use is associated with a high risk of serious AEs1 </vt:lpstr>
      <vt:lpstr>Even two lifetime short courses of SCS are associated with serious AEs1</vt:lpstr>
      <vt:lpstr>SCS use is associated with a positive dose-response relationship with risk of death among patients with asthma1</vt:lpstr>
      <vt:lpstr>Use of high-dose corticosteroids is associated with an increased risk of mortality1–4</vt:lpstr>
      <vt:lpstr>Corticosteroid use is associated with higher HCRU and related costs associated with each patient1</vt:lpstr>
      <vt:lpstr>OCS-associated HCRU is dose dependent</vt:lpstr>
      <vt:lpstr>Annual costs of OCS-related AEs increase with asthma severity</vt:lpstr>
      <vt:lpstr>Use of SCS is associated with reduced HRQoL</vt:lpstr>
      <vt:lpstr>Patients with severe asthma can struggle with the psychological effects of OCS</vt:lpstr>
      <vt:lpstr>Published Charters define the principles of care that should be expected by people with severe asthma</vt:lpstr>
      <vt:lpstr>The use of OCS in rheumatoid arthritis has undergone major reform over the last 20 years – driven by guideline changes</vt:lpstr>
      <vt:lpstr>A call to action: together, let’s relegate OCS use to last resort</vt:lpstr>
      <vt:lpstr>Summary</vt:lpstr>
      <vt:lpstr>References</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OCS Stewardship</dc:title>
  <dc:subject/>
  <dc:creator>Medical Writer</dc:creator>
  <cp:keywords/>
  <dc:description/>
  <cp:lastModifiedBy>Sarah Turner</cp:lastModifiedBy>
  <cp:revision>5</cp:revision>
  <dcterms:created xsi:type="dcterms:W3CDTF">2024-04-15T14:31:42Z</dcterms:created>
  <dcterms:modified xsi:type="dcterms:W3CDTF">2024-05-24T15:04:52Z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0x0101009EDB2018631BED4A840EC223877EC215</vt:lpwstr>
  </property>
  <property fmtid="{D5CDD505-2E9C-101B-9397-08002B2CF9AE}" pid="3" name="MediaServiceImageTags">
    <vt:lpwstr/>
  </property>
</Properties>
</file>